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40.jpg" ContentType="image/jpg"/>
  <Override PartName="/ppt/notesSlides/notesSlide25.xml" ContentType="application/vnd.openxmlformats-officedocument.presentationml.notesSlide+xml"/>
  <Override PartName="/ppt/media/image146.jpg" ContentType="image/jpg"/>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7.xml" ContentType="application/vnd.openxmlformats-officedocument.presentationml.notesSlide+xml"/>
  <Override PartName="/ppt/media/image158.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1"/>
  </p:notesMasterIdLst>
  <p:handoutMasterIdLst>
    <p:handoutMasterId r:id="rId142"/>
  </p:handoutMasterIdLst>
  <p:sldIdLst>
    <p:sldId id="296" r:id="rId2"/>
    <p:sldId id="307" r:id="rId3"/>
    <p:sldId id="2147474708" r:id="rId4"/>
    <p:sldId id="304" r:id="rId5"/>
    <p:sldId id="309" r:id="rId6"/>
    <p:sldId id="303" r:id="rId7"/>
    <p:sldId id="297" r:id="rId8"/>
    <p:sldId id="298" r:id="rId9"/>
    <p:sldId id="282" r:id="rId10"/>
    <p:sldId id="300" r:id="rId11"/>
    <p:sldId id="270" r:id="rId12"/>
    <p:sldId id="301" r:id="rId13"/>
    <p:sldId id="257" r:id="rId14"/>
    <p:sldId id="287" r:id="rId15"/>
    <p:sldId id="321" r:id="rId16"/>
    <p:sldId id="271" r:id="rId17"/>
    <p:sldId id="295" r:id="rId18"/>
    <p:sldId id="265" r:id="rId19"/>
    <p:sldId id="2147474711" r:id="rId20"/>
    <p:sldId id="294" r:id="rId21"/>
    <p:sldId id="2147474712" r:id="rId22"/>
    <p:sldId id="2147474713" r:id="rId23"/>
    <p:sldId id="2147474809" r:id="rId24"/>
    <p:sldId id="2147483311" r:id="rId25"/>
    <p:sldId id="2147474817" r:id="rId26"/>
    <p:sldId id="2147468981" r:id="rId27"/>
    <p:sldId id="2147468982" r:id="rId28"/>
    <p:sldId id="2147468979" r:id="rId29"/>
    <p:sldId id="2147483307" r:id="rId30"/>
    <p:sldId id="2147468985" r:id="rId31"/>
    <p:sldId id="2147474808" r:id="rId32"/>
    <p:sldId id="2147474812" r:id="rId33"/>
    <p:sldId id="2147474816" r:id="rId34"/>
    <p:sldId id="2147474814" r:id="rId35"/>
    <p:sldId id="2147483312" r:id="rId36"/>
    <p:sldId id="2147483313" r:id="rId37"/>
    <p:sldId id="258" r:id="rId38"/>
    <p:sldId id="2147483309" r:id="rId39"/>
    <p:sldId id="2147483314" r:id="rId40"/>
    <p:sldId id="2147483310" r:id="rId41"/>
    <p:sldId id="2147483315" r:id="rId42"/>
    <p:sldId id="301490852" r:id="rId43"/>
    <p:sldId id="2147474813" r:id="rId44"/>
    <p:sldId id="2147468980" r:id="rId45"/>
    <p:sldId id="2147468971" r:id="rId46"/>
    <p:sldId id="2147481444" r:id="rId47"/>
    <p:sldId id="2147483316" r:id="rId48"/>
    <p:sldId id="289" r:id="rId49"/>
    <p:sldId id="290" r:id="rId50"/>
    <p:sldId id="262" r:id="rId51"/>
    <p:sldId id="2147483317" r:id="rId52"/>
    <p:sldId id="293" r:id="rId53"/>
    <p:sldId id="288" r:id="rId54"/>
    <p:sldId id="266" r:id="rId55"/>
    <p:sldId id="267" r:id="rId56"/>
    <p:sldId id="2147483318" r:id="rId57"/>
    <p:sldId id="2147483319" r:id="rId58"/>
    <p:sldId id="260" r:id="rId59"/>
    <p:sldId id="264" r:id="rId60"/>
    <p:sldId id="286" r:id="rId61"/>
    <p:sldId id="2147483320" r:id="rId62"/>
    <p:sldId id="256" r:id="rId63"/>
    <p:sldId id="2147483321" r:id="rId64"/>
    <p:sldId id="2147483322" r:id="rId65"/>
    <p:sldId id="275" r:id="rId66"/>
    <p:sldId id="274" r:id="rId67"/>
    <p:sldId id="281" r:id="rId68"/>
    <p:sldId id="292" r:id="rId69"/>
    <p:sldId id="2147483323" r:id="rId70"/>
    <p:sldId id="284" r:id="rId71"/>
    <p:sldId id="280" r:id="rId72"/>
    <p:sldId id="276" r:id="rId73"/>
    <p:sldId id="2147483324" r:id="rId74"/>
    <p:sldId id="2147483361" r:id="rId75"/>
    <p:sldId id="2147483362" r:id="rId76"/>
    <p:sldId id="285" r:id="rId77"/>
    <p:sldId id="2147483363" r:id="rId78"/>
    <p:sldId id="2147483364" r:id="rId79"/>
    <p:sldId id="2147483365" r:id="rId80"/>
    <p:sldId id="263" r:id="rId81"/>
    <p:sldId id="2147483366" r:id="rId82"/>
    <p:sldId id="2147483367" r:id="rId83"/>
    <p:sldId id="2147483368" r:id="rId84"/>
    <p:sldId id="269" r:id="rId85"/>
    <p:sldId id="2147483369" r:id="rId86"/>
    <p:sldId id="268" r:id="rId87"/>
    <p:sldId id="283" r:id="rId88"/>
    <p:sldId id="2147483370" r:id="rId89"/>
    <p:sldId id="2147483371" r:id="rId90"/>
    <p:sldId id="273" r:id="rId91"/>
    <p:sldId id="272" r:id="rId92"/>
    <p:sldId id="279" r:id="rId93"/>
    <p:sldId id="2147483372" r:id="rId94"/>
    <p:sldId id="277" r:id="rId95"/>
    <p:sldId id="2147483373" r:id="rId96"/>
    <p:sldId id="2147483374" r:id="rId97"/>
    <p:sldId id="2147483375" r:id="rId98"/>
    <p:sldId id="2147483376" r:id="rId99"/>
    <p:sldId id="261" r:id="rId100"/>
    <p:sldId id="278" r:id="rId101"/>
    <p:sldId id="2147483377" r:id="rId102"/>
    <p:sldId id="2147483378" r:id="rId103"/>
    <p:sldId id="2147483343" r:id="rId104"/>
    <p:sldId id="463" r:id="rId105"/>
    <p:sldId id="438" r:id="rId106"/>
    <p:sldId id="439" r:id="rId107"/>
    <p:sldId id="462" r:id="rId108"/>
    <p:sldId id="291" r:id="rId109"/>
    <p:sldId id="314" r:id="rId110"/>
    <p:sldId id="2147483344" r:id="rId111"/>
    <p:sldId id="440" r:id="rId112"/>
    <p:sldId id="441" r:id="rId113"/>
    <p:sldId id="443" r:id="rId114"/>
    <p:sldId id="450" r:id="rId115"/>
    <p:sldId id="2147483345" r:id="rId116"/>
    <p:sldId id="310" r:id="rId117"/>
    <p:sldId id="2147483346" r:id="rId118"/>
    <p:sldId id="2147483347" r:id="rId119"/>
    <p:sldId id="1179" r:id="rId120"/>
    <p:sldId id="2147483348" r:id="rId121"/>
    <p:sldId id="2147483349" r:id="rId122"/>
    <p:sldId id="2147483350" r:id="rId123"/>
    <p:sldId id="1180" r:id="rId124"/>
    <p:sldId id="1193" r:id="rId125"/>
    <p:sldId id="1192" r:id="rId126"/>
    <p:sldId id="1205" r:id="rId127"/>
    <p:sldId id="460" r:id="rId128"/>
    <p:sldId id="316" r:id="rId129"/>
    <p:sldId id="1207" r:id="rId130"/>
    <p:sldId id="755" r:id="rId131"/>
    <p:sldId id="2147483351" r:id="rId132"/>
    <p:sldId id="2147483358" r:id="rId133"/>
    <p:sldId id="2147483357" r:id="rId134"/>
    <p:sldId id="2147483359" r:id="rId135"/>
    <p:sldId id="2147483360" r:id="rId136"/>
    <p:sldId id="2147483353" r:id="rId137"/>
    <p:sldId id="2147483354" r:id="rId138"/>
    <p:sldId id="2147483355" r:id="rId139"/>
    <p:sldId id="2147483356" r:id="rId140"/>
  </p:sldIdLst>
  <p:sldSz cx="11161713" cy="7561263"/>
  <p:notesSz cx="6888163" cy="10020300"/>
  <p:defaultTextStyle>
    <a:defPPr>
      <a:defRPr lang="it-IT"/>
    </a:defPPr>
    <a:lvl1pPr algn="l" rtl="0" fontAlgn="base">
      <a:spcBef>
        <a:spcPct val="50000"/>
      </a:spcBef>
      <a:spcAft>
        <a:spcPct val="0"/>
      </a:spcAft>
      <a:defRPr sz="900" kern="1200">
        <a:solidFill>
          <a:schemeClr val="tx1"/>
        </a:solidFill>
        <a:latin typeface="Arial" panose="020B0604020202020204" pitchFamily="34" charset="0"/>
        <a:ea typeface="+mn-ea"/>
        <a:cs typeface="+mn-cs"/>
      </a:defRPr>
    </a:lvl1pPr>
    <a:lvl2pPr marL="457200" algn="l" rtl="0" fontAlgn="base">
      <a:spcBef>
        <a:spcPct val="50000"/>
      </a:spcBef>
      <a:spcAft>
        <a:spcPct val="0"/>
      </a:spcAft>
      <a:defRPr sz="900" kern="1200">
        <a:solidFill>
          <a:schemeClr val="tx1"/>
        </a:solidFill>
        <a:latin typeface="Arial" panose="020B0604020202020204" pitchFamily="34" charset="0"/>
        <a:ea typeface="+mn-ea"/>
        <a:cs typeface="+mn-cs"/>
      </a:defRPr>
    </a:lvl2pPr>
    <a:lvl3pPr marL="914400" algn="l" rtl="0" fontAlgn="base">
      <a:spcBef>
        <a:spcPct val="50000"/>
      </a:spcBef>
      <a:spcAft>
        <a:spcPct val="0"/>
      </a:spcAft>
      <a:defRPr sz="900" kern="1200">
        <a:solidFill>
          <a:schemeClr val="tx1"/>
        </a:solidFill>
        <a:latin typeface="Arial" panose="020B0604020202020204" pitchFamily="34" charset="0"/>
        <a:ea typeface="+mn-ea"/>
        <a:cs typeface="+mn-cs"/>
      </a:defRPr>
    </a:lvl3pPr>
    <a:lvl4pPr marL="1371600" algn="l" rtl="0" fontAlgn="base">
      <a:spcBef>
        <a:spcPct val="50000"/>
      </a:spcBef>
      <a:spcAft>
        <a:spcPct val="0"/>
      </a:spcAft>
      <a:defRPr sz="900" kern="1200">
        <a:solidFill>
          <a:schemeClr val="tx1"/>
        </a:solidFill>
        <a:latin typeface="Arial" panose="020B0604020202020204" pitchFamily="34" charset="0"/>
        <a:ea typeface="+mn-ea"/>
        <a:cs typeface="+mn-cs"/>
      </a:defRPr>
    </a:lvl4pPr>
    <a:lvl5pPr marL="1828800" algn="l" rtl="0" fontAlgn="base">
      <a:spcBef>
        <a:spcPct val="50000"/>
      </a:spcBef>
      <a:spcAft>
        <a:spcPct val="0"/>
      </a:spcAft>
      <a:defRPr sz="900" kern="1200">
        <a:solidFill>
          <a:schemeClr val="tx1"/>
        </a:solidFill>
        <a:latin typeface="Arial" panose="020B0604020202020204" pitchFamily="34" charset="0"/>
        <a:ea typeface="+mn-ea"/>
        <a:cs typeface="+mn-cs"/>
      </a:defRPr>
    </a:lvl5pPr>
    <a:lvl6pPr marL="2286000" algn="l" defTabSz="914400" rtl="0" eaLnBrk="1" latinLnBrk="0" hangingPunct="1">
      <a:defRPr sz="900" kern="1200">
        <a:solidFill>
          <a:schemeClr val="tx1"/>
        </a:solidFill>
        <a:latin typeface="Arial" panose="020B0604020202020204" pitchFamily="34" charset="0"/>
        <a:ea typeface="+mn-ea"/>
        <a:cs typeface="+mn-cs"/>
      </a:defRPr>
    </a:lvl6pPr>
    <a:lvl7pPr marL="2743200" algn="l" defTabSz="914400" rtl="0" eaLnBrk="1" latinLnBrk="0" hangingPunct="1">
      <a:defRPr sz="900" kern="1200">
        <a:solidFill>
          <a:schemeClr val="tx1"/>
        </a:solidFill>
        <a:latin typeface="Arial" panose="020B0604020202020204" pitchFamily="34" charset="0"/>
        <a:ea typeface="+mn-ea"/>
        <a:cs typeface="+mn-cs"/>
      </a:defRPr>
    </a:lvl7pPr>
    <a:lvl8pPr marL="3200400" algn="l" defTabSz="914400" rtl="0" eaLnBrk="1" latinLnBrk="0" hangingPunct="1">
      <a:defRPr sz="900" kern="1200">
        <a:solidFill>
          <a:schemeClr val="tx1"/>
        </a:solidFill>
        <a:latin typeface="Arial" panose="020B0604020202020204" pitchFamily="34" charset="0"/>
        <a:ea typeface="+mn-ea"/>
        <a:cs typeface="+mn-cs"/>
      </a:defRPr>
    </a:lvl8pPr>
    <a:lvl9pPr marL="3657600" algn="l" defTabSz="914400" rtl="0" eaLnBrk="1" latinLnBrk="0" hangingPunct="1">
      <a:defRPr sz="9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5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4BA9"/>
    <a:srgbClr val="AB7942"/>
    <a:srgbClr val="FFD579"/>
    <a:srgbClr val="DF0000"/>
    <a:srgbClr val="224B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Stile chiaro 2 - Color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8"/>
    <p:restoredTop sz="94660"/>
  </p:normalViewPr>
  <p:slideViewPr>
    <p:cSldViewPr>
      <p:cViewPr varScale="1">
        <p:scale>
          <a:sx n="77" d="100"/>
          <a:sy n="77" d="100"/>
        </p:scale>
        <p:origin x="1234" y="72"/>
      </p:cViewPr>
      <p:guideLst>
        <p:guide orient="horz" pos="2382"/>
        <p:guide pos="351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Foglio1!$B$1</c:f>
              <c:strCache>
                <c:ptCount val="1"/>
                <c:pt idx="0">
                  <c:v>Serie 1</c:v>
                </c:pt>
              </c:strCache>
            </c:strRef>
          </c:tx>
          <c:spPr>
            <a:solidFill>
              <a:srgbClr val="0432FF"/>
            </a:solidFill>
            <a:ln>
              <a:solidFill>
                <a:srgbClr val="0432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Foglio1!$A$2:$A$17</c:f>
              <c:strCache>
                <c:ptCount val="16"/>
                <c:pt idx="0">
                  <c:v>20-24</c:v>
                </c:pt>
                <c:pt idx="1">
                  <c:v>25-29</c:v>
                </c:pt>
                <c:pt idx="2">
                  <c:v>30-34</c:v>
                </c:pt>
                <c:pt idx="3">
                  <c:v>35-39</c:v>
                </c:pt>
                <c:pt idx="4">
                  <c:v>40-44</c:v>
                </c:pt>
                <c:pt idx="5">
                  <c:v>45-49</c:v>
                </c:pt>
                <c:pt idx="6">
                  <c:v>50-54</c:v>
                </c:pt>
                <c:pt idx="7">
                  <c:v>55-59</c:v>
                </c:pt>
                <c:pt idx="8">
                  <c:v>60-64</c:v>
                </c:pt>
                <c:pt idx="9">
                  <c:v>65-69</c:v>
                </c:pt>
                <c:pt idx="10">
                  <c:v>70-74</c:v>
                </c:pt>
                <c:pt idx="11">
                  <c:v>75-79</c:v>
                </c:pt>
                <c:pt idx="12">
                  <c:v>80-84</c:v>
                </c:pt>
                <c:pt idx="13">
                  <c:v>85-89</c:v>
                </c:pt>
                <c:pt idx="14">
                  <c:v>90-94</c:v>
                </c:pt>
                <c:pt idx="15">
                  <c:v>&gt;=95</c:v>
                </c:pt>
              </c:strCache>
            </c:strRef>
          </c:cat>
          <c:val>
            <c:numRef>
              <c:f>Foglio1!$B$2:$B$17</c:f>
              <c:numCache>
                <c:formatCode>General</c:formatCode>
                <c:ptCount val="16"/>
                <c:pt idx="0">
                  <c:v>5</c:v>
                </c:pt>
                <c:pt idx="1">
                  <c:v>5</c:v>
                </c:pt>
                <c:pt idx="2">
                  <c:v>18</c:v>
                </c:pt>
                <c:pt idx="3">
                  <c:v>57</c:v>
                </c:pt>
                <c:pt idx="4">
                  <c:v>167</c:v>
                </c:pt>
                <c:pt idx="5">
                  <c:v>348</c:v>
                </c:pt>
                <c:pt idx="6">
                  <c:v>599</c:v>
                </c:pt>
                <c:pt idx="7">
                  <c:v>897</c:v>
                </c:pt>
                <c:pt idx="8">
                  <c:v>1205</c:v>
                </c:pt>
                <c:pt idx="9">
                  <c:v>1680</c:v>
                </c:pt>
                <c:pt idx="10">
                  <c:v>1995</c:v>
                </c:pt>
                <c:pt idx="11">
                  <c:v>2962</c:v>
                </c:pt>
                <c:pt idx="12">
                  <c:v>3789</c:v>
                </c:pt>
                <c:pt idx="13">
                  <c:v>4471</c:v>
                </c:pt>
                <c:pt idx="14">
                  <c:v>3171</c:v>
                </c:pt>
                <c:pt idx="15">
                  <c:v>1148</c:v>
                </c:pt>
              </c:numCache>
            </c:numRef>
          </c:val>
          <c:extLst>
            <c:ext xmlns:c16="http://schemas.microsoft.com/office/drawing/2014/chart" uri="{C3380CC4-5D6E-409C-BE32-E72D297353CC}">
              <c16:uniqueId val="{00000000-C645-704F-9ABA-4A2FC9EBA877}"/>
            </c:ext>
          </c:extLst>
        </c:ser>
        <c:dLbls>
          <c:showLegendKey val="0"/>
          <c:showVal val="0"/>
          <c:showCatName val="0"/>
          <c:showSerName val="0"/>
          <c:showPercent val="0"/>
          <c:showBubbleSize val="0"/>
        </c:dLbls>
        <c:gapWidth val="219"/>
        <c:overlap val="-27"/>
        <c:axId val="1017438463"/>
        <c:axId val="1017247647"/>
      </c:barChart>
      <c:catAx>
        <c:axId val="1017438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crossAx val="1017247647"/>
        <c:crosses val="autoZero"/>
        <c:auto val="1"/>
        <c:lblAlgn val="ctr"/>
        <c:lblOffset val="100"/>
        <c:noMultiLvlLbl val="0"/>
      </c:catAx>
      <c:valAx>
        <c:axId val="1017247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it-IT"/>
          </a:p>
        </c:txPr>
        <c:crossAx val="1017438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852737-4754-426C-AEA0-13383EC3698C}" type="doc">
      <dgm:prSet loTypeId="urn:microsoft.com/office/officeart/2005/8/layout/list1" loCatId="list" qsTypeId="urn:microsoft.com/office/officeart/2005/8/quickstyle/3d2" qsCatId="3D" csTypeId="urn:microsoft.com/office/officeart/2005/8/colors/accent0_1" csCatId="mainScheme" phldr="1"/>
      <dgm:spPr/>
      <dgm:t>
        <a:bodyPr/>
        <a:lstStyle/>
        <a:p>
          <a:endParaRPr lang="it-IT"/>
        </a:p>
      </dgm:t>
    </dgm:pt>
    <dgm:pt modelId="{FEF4098D-5243-4FA9-9611-4E011C83E4AA}">
      <dgm:prSet phldrT="[Testo]" custT="1"/>
      <dgm:spPr>
        <a:solidFill>
          <a:schemeClr val="bg1">
            <a:lumMod val="95000"/>
          </a:schemeClr>
        </a:solidFill>
      </dgm:spPr>
      <dgm:t>
        <a:bodyPr/>
        <a:lstStyle/>
        <a:p>
          <a:r>
            <a:rPr lang="it-IT" sz="2000" b="1" u="none" dirty="0" err="1">
              <a:solidFill>
                <a:srgbClr val="002060"/>
              </a:solidFill>
            </a:rPr>
            <a:t>Very</a:t>
          </a:r>
          <a:r>
            <a:rPr lang="it-IT" sz="2000" b="1" u="none" dirty="0">
              <a:solidFill>
                <a:srgbClr val="002060"/>
              </a:solidFill>
            </a:rPr>
            <a:t> </a:t>
          </a:r>
          <a:r>
            <a:rPr lang="it-IT" sz="2000" b="1" u="none" dirty="0" err="1">
              <a:solidFill>
                <a:srgbClr val="002060"/>
              </a:solidFill>
            </a:rPr>
            <a:t>low</a:t>
          </a:r>
          <a:r>
            <a:rPr lang="it-IT" sz="2000" b="1" u="none" dirty="0">
              <a:solidFill>
                <a:srgbClr val="002060"/>
              </a:solidFill>
            </a:rPr>
            <a:t> </a:t>
          </a:r>
          <a:r>
            <a:rPr lang="it-IT" sz="2000" b="1" dirty="0" err="1">
              <a:solidFill>
                <a:srgbClr val="002060"/>
              </a:solidFill>
            </a:rPr>
            <a:t>thrombotic</a:t>
          </a:r>
          <a:r>
            <a:rPr lang="it-IT" sz="2000" b="1" dirty="0">
              <a:solidFill>
                <a:srgbClr val="002060"/>
              </a:solidFill>
            </a:rPr>
            <a:t> </a:t>
          </a:r>
          <a:r>
            <a:rPr lang="it-IT" sz="2000" b="1" dirty="0" err="1">
              <a:solidFill>
                <a:srgbClr val="002060"/>
              </a:solidFill>
            </a:rPr>
            <a:t>risk</a:t>
          </a:r>
          <a:r>
            <a:rPr lang="it-IT" sz="2000" b="1" dirty="0">
              <a:solidFill>
                <a:srgbClr val="002060"/>
              </a:solidFill>
            </a:rPr>
            <a:t>: </a:t>
          </a:r>
          <a:r>
            <a:rPr lang="it-IT" sz="2000" b="1" dirty="0">
              <a:solidFill>
                <a:srgbClr val="C00000"/>
              </a:solidFill>
            </a:rPr>
            <a:t>No </a:t>
          </a:r>
          <a:r>
            <a:rPr lang="it-IT" sz="2000" b="1" dirty="0" err="1">
              <a:solidFill>
                <a:srgbClr val="C00000"/>
              </a:solidFill>
            </a:rPr>
            <a:t>aspirin</a:t>
          </a:r>
          <a:endParaRPr lang="it-IT" sz="2000" b="0" dirty="0">
            <a:solidFill>
              <a:srgbClr val="C00000"/>
            </a:solidFill>
          </a:endParaRPr>
        </a:p>
      </dgm:t>
    </dgm:pt>
    <dgm:pt modelId="{5D262F95-3127-434A-AF70-49EF47BCC1A5}" type="parTrans" cxnId="{714D0FDE-8BD2-4CC1-8752-FE01954D8739}">
      <dgm:prSet/>
      <dgm:spPr/>
      <dgm:t>
        <a:bodyPr/>
        <a:lstStyle/>
        <a:p>
          <a:endParaRPr lang="it-IT"/>
        </a:p>
      </dgm:t>
    </dgm:pt>
    <dgm:pt modelId="{5450C74C-DED2-44A8-8CF1-D32D897D0A31}" type="sibTrans" cxnId="{714D0FDE-8BD2-4CC1-8752-FE01954D8739}">
      <dgm:prSet/>
      <dgm:spPr/>
      <dgm:t>
        <a:bodyPr/>
        <a:lstStyle/>
        <a:p>
          <a:endParaRPr lang="it-IT"/>
        </a:p>
      </dgm:t>
    </dgm:pt>
    <dgm:pt modelId="{A95D2FB0-5DE5-4292-AB14-8399FB5A86F3}">
      <dgm:prSet phldrT="[Testo]" custT="1"/>
      <dgm:spPr>
        <a:solidFill>
          <a:schemeClr val="bg1">
            <a:alpha val="90000"/>
          </a:schemeClr>
        </a:solidFill>
      </dgm:spPr>
      <dgm:t>
        <a:bodyPr/>
        <a:lstStyle/>
        <a:p>
          <a:r>
            <a:rPr lang="it-IT" sz="1800" b="0" dirty="0"/>
            <a:t>No </a:t>
          </a:r>
          <a:r>
            <a:rPr lang="it-IT" sz="1800" b="0" dirty="0" err="1"/>
            <a:t>history</a:t>
          </a:r>
          <a:r>
            <a:rPr lang="it-IT" sz="1800" b="0" dirty="0"/>
            <a:t> of </a:t>
          </a:r>
          <a:r>
            <a:rPr lang="it-IT" sz="1800" b="0" dirty="0" err="1"/>
            <a:t>thrombosis</a:t>
          </a:r>
          <a:endParaRPr lang="it-IT" sz="1800" b="0" dirty="0"/>
        </a:p>
      </dgm:t>
    </dgm:pt>
    <dgm:pt modelId="{338D2FD5-71AE-46B5-8693-D2C2EAD2502E}" type="parTrans" cxnId="{4CD9D90B-7FFC-4313-8517-3C25206F1812}">
      <dgm:prSet/>
      <dgm:spPr/>
      <dgm:t>
        <a:bodyPr/>
        <a:lstStyle/>
        <a:p>
          <a:endParaRPr lang="it-IT"/>
        </a:p>
      </dgm:t>
    </dgm:pt>
    <dgm:pt modelId="{7E977969-92F2-4C60-9EFB-C6427C35314A}" type="sibTrans" cxnId="{4CD9D90B-7FFC-4313-8517-3C25206F1812}">
      <dgm:prSet/>
      <dgm:spPr/>
      <dgm:t>
        <a:bodyPr/>
        <a:lstStyle/>
        <a:p>
          <a:endParaRPr lang="it-IT"/>
        </a:p>
      </dgm:t>
    </dgm:pt>
    <dgm:pt modelId="{9D430D00-D61E-4A4F-818B-41EF204BDBF7}">
      <dgm:prSet phldrT="[Testo]" custT="1"/>
      <dgm:spPr>
        <a:solidFill>
          <a:schemeClr val="bg1">
            <a:alpha val="90000"/>
          </a:schemeClr>
        </a:solidFill>
      </dgm:spPr>
      <dgm:t>
        <a:bodyPr/>
        <a:lstStyle/>
        <a:p>
          <a:r>
            <a:rPr lang="it-IT" sz="1800" b="0" dirty="0"/>
            <a:t>Age &lt;60 </a:t>
          </a:r>
          <a:r>
            <a:rPr lang="it-IT" sz="1800" b="0" dirty="0" err="1"/>
            <a:t>years</a:t>
          </a:r>
          <a:endParaRPr lang="it-IT" sz="1800" b="0" dirty="0"/>
        </a:p>
      </dgm:t>
    </dgm:pt>
    <dgm:pt modelId="{4B202727-C668-4CB9-AC0D-E9606928C0EC}" type="parTrans" cxnId="{784EE98E-43A0-491D-ACDC-942492C8E374}">
      <dgm:prSet/>
      <dgm:spPr/>
      <dgm:t>
        <a:bodyPr/>
        <a:lstStyle/>
        <a:p>
          <a:endParaRPr lang="it-IT"/>
        </a:p>
      </dgm:t>
    </dgm:pt>
    <dgm:pt modelId="{F105FD08-8FB8-4C37-864D-AA42C949F936}" type="sibTrans" cxnId="{784EE98E-43A0-491D-ACDC-942492C8E374}">
      <dgm:prSet/>
      <dgm:spPr/>
      <dgm:t>
        <a:bodyPr/>
        <a:lstStyle/>
        <a:p>
          <a:endParaRPr lang="it-IT"/>
        </a:p>
      </dgm:t>
    </dgm:pt>
    <dgm:pt modelId="{4BD41B61-CC45-4ED3-B466-B8D441953C98}">
      <dgm:prSet phldrT="[Testo]" custT="1"/>
      <dgm:spPr>
        <a:solidFill>
          <a:schemeClr val="bg1">
            <a:lumMod val="95000"/>
          </a:schemeClr>
        </a:solidFill>
      </dgm:spPr>
      <dgm:t>
        <a:bodyPr/>
        <a:lstStyle/>
        <a:p>
          <a:r>
            <a:rPr lang="it-IT" sz="2000" b="1" u="none" dirty="0" err="1">
              <a:solidFill>
                <a:srgbClr val="002060"/>
              </a:solidFill>
            </a:rPr>
            <a:t>Low</a:t>
          </a:r>
          <a:r>
            <a:rPr lang="it-IT" sz="2000" b="1" u="none" dirty="0">
              <a:solidFill>
                <a:srgbClr val="002060"/>
              </a:solidFill>
            </a:rPr>
            <a:t> </a:t>
          </a:r>
          <a:r>
            <a:rPr lang="it-IT" sz="2000" b="1" u="none" dirty="0" err="1">
              <a:solidFill>
                <a:srgbClr val="002060"/>
              </a:solidFill>
            </a:rPr>
            <a:t>t</a:t>
          </a:r>
          <a:r>
            <a:rPr lang="it-IT" sz="2000" b="1" dirty="0" err="1">
              <a:solidFill>
                <a:srgbClr val="002060"/>
              </a:solidFill>
            </a:rPr>
            <a:t>hrombotic</a:t>
          </a:r>
          <a:r>
            <a:rPr lang="it-IT" sz="2000" b="1" dirty="0">
              <a:solidFill>
                <a:srgbClr val="002060"/>
              </a:solidFill>
            </a:rPr>
            <a:t> </a:t>
          </a:r>
          <a:r>
            <a:rPr lang="it-IT" sz="2000" b="1" dirty="0" err="1">
              <a:solidFill>
                <a:srgbClr val="002060"/>
              </a:solidFill>
            </a:rPr>
            <a:t>risk</a:t>
          </a:r>
          <a:r>
            <a:rPr lang="it-IT" sz="2000" b="1" dirty="0">
              <a:solidFill>
                <a:srgbClr val="002060"/>
              </a:solidFill>
            </a:rPr>
            <a:t> : </a:t>
          </a:r>
          <a:r>
            <a:rPr lang="it-IT" sz="2000" b="1" dirty="0">
              <a:solidFill>
                <a:srgbClr val="C00000"/>
              </a:solidFill>
            </a:rPr>
            <a:t>Yes </a:t>
          </a:r>
          <a:r>
            <a:rPr lang="it-IT" sz="2000" b="1" dirty="0" err="1">
              <a:solidFill>
                <a:srgbClr val="C00000"/>
              </a:solidFill>
            </a:rPr>
            <a:t>aspirin</a:t>
          </a:r>
          <a:endParaRPr lang="it-IT" sz="2000" b="0" dirty="0">
            <a:solidFill>
              <a:srgbClr val="C00000"/>
            </a:solidFill>
          </a:endParaRPr>
        </a:p>
      </dgm:t>
    </dgm:pt>
    <dgm:pt modelId="{6C955816-B97F-438D-AEF4-0F4E43E3002D}" type="parTrans" cxnId="{08865FC9-CEFF-464D-8087-66776771CB40}">
      <dgm:prSet/>
      <dgm:spPr/>
      <dgm:t>
        <a:bodyPr/>
        <a:lstStyle/>
        <a:p>
          <a:endParaRPr lang="it-IT"/>
        </a:p>
      </dgm:t>
    </dgm:pt>
    <dgm:pt modelId="{A385C093-DD99-4AE2-A4DE-F7310CE17DDF}" type="sibTrans" cxnId="{08865FC9-CEFF-464D-8087-66776771CB40}">
      <dgm:prSet/>
      <dgm:spPr/>
      <dgm:t>
        <a:bodyPr/>
        <a:lstStyle/>
        <a:p>
          <a:endParaRPr lang="it-IT"/>
        </a:p>
      </dgm:t>
    </dgm:pt>
    <dgm:pt modelId="{30640185-5A8E-476F-993E-656B929F7AA2}">
      <dgm:prSet phldrT="[Testo]" custT="1"/>
      <dgm:spPr>
        <a:solidFill>
          <a:schemeClr val="bg1">
            <a:alpha val="90000"/>
          </a:schemeClr>
        </a:solidFill>
      </dgm:spPr>
      <dgm:t>
        <a:bodyPr/>
        <a:lstStyle/>
        <a:p>
          <a:pPr algn="l"/>
          <a:r>
            <a:rPr lang="it-IT" sz="1800" b="0" dirty="0"/>
            <a:t>No </a:t>
          </a:r>
          <a:r>
            <a:rPr lang="it-IT" sz="1800" b="0" dirty="0" err="1"/>
            <a:t>history</a:t>
          </a:r>
          <a:r>
            <a:rPr lang="it-IT" sz="1800" b="0" dirty="0"/>
            <a:t> of </a:t>
          </a:r>
          <a:r>
            <a:rPr lang="it-IT" sz="1800" b="0" dirty="0" err="1"/>
            <a:t>thrombosis</a:t>
          </a:r>
          <a:endParaRPr lang="it-IT" sz="1800" b="0" dirty="0"/>
        </a:p>
      </dgm:t>
    </dgm:pt>
    <dgm:pt modelId="{747B37A4-85F7-4B7B-86DC-12AF5D86644B}" type="parTrans" cxnId="{1CD4DDFD-E85E-409A-A601-02CC5AEAEB14}">
      <dgm:prSet/>
      <dgm:spPr/>
      <dgm:t>
        <a:bodyPr/>
        <a:lstStyle/>
        <a:p>
          <a:endParaRPr lang="it-IT"/>
        </a:p>
      </dgm:t>
    </dgm:pt>
    <dgm:pt modelId="{76F0823A-7DF1-4713-959B-301F5D231F2A}" type="sibTrans" cxnId="{1CD4DDFD-E85E-409A-A601-02CC5AEAEB14}">
      <dgm:prSet/>
      <dgm:spPr/>
      <dgm:t>
        <a:bodyPr/>
        <a:lstStyle/>
        <a:p>
          <a:endParaRPr lang="it-IT"/>
        </a:p>
      </dgm:t>
    </dgm:pt>
    <dgm:pt modelId="{57AF00D6-8955-4FAA-B3D5-528C39D21681}">
      <dgm:prSet phldrT="[Testo]" custT="1"/>
      <dgm:spPr>
        <a:solidFill>
          <a:schemeClr val="bg1">
            <a:alpha val="90000"/>
          </a:schemeClr>
        </a:solidFill>
      </dgm:spPr>
      <dgm:t>
        <a:bodyPr/>
        <a:lstStyle/>
        <a:p>
          <a:r>
            <a:rPr lang="it-IT" sz="1800" b="0" dirty="0">
              <a:solidFill>
                <a:srgbClr val="C00000"/>
              </a:solidFill>
            </a:rPr>
            <a:t>JAK2V617F-unmutated</a:t>
          </a:r>
        </a:p>
      </dgm:t>
    </dgm:pt>
    <dgm:pt modelId="{C1F8A6AA-4874-4773-B1A1-261FB36D9701}" type="parTrans" cxnId="{93D0DEAD-E6BE-4FDF-B68A-E10C4E7C19E8}">
      <dgm:prSet/>
      <dgm:spPr/>
      <dgm:t>
        <a:bodyPr/>
        <a:lstStyle/>
        <a:p>
          <a:endParaRPr lang="it-IT"/>
        </a:p>
      </dgm:t>
    </dgm:pt>
    <dgm:pt modelId="{85D51E34-2C33-4017-AB8D-4CDF3AA3A3F8}" type="sibTrans" cxnId="{93D0DEAD-E6BE-4FDF-B68A-E10C4E7C19E8}">
      <dgm:prSet/>
      <dgm:spPr/>
      <dgm:t>
        <a:bodyPr/>
        <a:lstStyle/>
        <a:p>
          <a:endParaRPr lang="it-IT"/>
        </a:p>
      </dgm:t>
    </dgm:pt>
    <dgm:pt modelId="{606D04D9-10C9-45E5-8FC8-EF76A15A09A8}">
      <dgm:prSet phldrT="[Testo]" custT="1"/>
      <dgm:spPr>
        <a:solidFill>
          <a:schemeClr val="bg1">
            <a:alpha val="90000"/>
          </a:schemeClr>
        </a:solidFill>
      </dgm:spPr>
      <dgm:t>
        <a:bodyPr/>
        <a:lstStyle/>
        <a:p>
          <a:r>
            <a:rPr lang="it-IT" sz="1800" b="0" dirty="0"/>
            <a:t>No </a:t>
          </a:r>
          <a:r>
            <a:rPr lang="it-IT" sz="1800" b="0" dirty="0" err="1"/>
            <a:t>cardiovascular</a:t>
          </a:r>
          <a:r>
            <a:rPr lang="it-IT" sz="1800" b="0" dirty="0"/>
            <a:t> </a:t>
          </a:r>
          <a:r>
            <a:rPr lang="it-IT" sz="1800" b="0" dirty="0" err="1"/>
            <a:t>risk</a:t>
          </a:r>
          <a:r>
            <a:rPr lang="it-IT" sz="1800" b="0" dirty="0"/>
            <a:t> </a:t>
          </a:r>
          <a:r>
            <a:rPr lang="it-IT" sz="1800" b="0" dirty="0" err="1"/>
            <a:t>factors</a:t>
          </a:r>
          <a:r>
            <a:rPr lang="it-IT" sz="1800" b="0" dirty="0"/>
            <a:t> (CVR)</a:t>
          </a:r>
        </a:p>
      </dgm:t>
    </dgm:pt>
    <dgm:pt modelId="{E0E80020-7FA8-45D6-83A2-8A274A11E77B}" type="parTrans" cxnId="{1FB6EFD3-6BED-4385-AAE3-D3EAC5432101}">
      <dgm:prSet/>
      <dgm:spPr/>
      <dgm:t>
        <a:bodyPr/>
        <a:lstStyle/>
        <a:p>
          <a:endParaRPr lang="it-IT"/>
        </a:p>
      </dgm:t>
    </dgm:pt>
    <dgm:pt modelId="{2C3260C8-86B7-4E47-B462-B6182C4F649D}" type="sibTrans" cxnId="{1FB6EFD3-6BED-4385-AAE3-D3EAC5432101}">
      <dgm:prSet/>
      <dgm:spPr/>
      <dgm:t>
        <a:bodyPr/>
        <a:lstStyle/>
        <a:p>
          <a:endParaRPr lang="it-IT"/>
        </a:p>
      </dgm:t>
    </dgm:pt>
    <dgm:pt modelId="{7FB38B67-8153-4138-A51E-EC8B0B4CAC1B}">
      <dgm:prSet custT="1"/>
      <dgm:spPr>
        <a:solidFill>
          <a:schemeClr val="bg1">
            <a:alpha val="90000"/>
          </a:schemeClr>
        </a:solidFill>
      </dgm:spPr>
      <dgm:t>
        <a:bodyPr/>
        <a:lstStyle/>
        <a:p>
          <a:pPr algn="l"/>
          <a:r>
            <a:rPr lang="it-IT" sz="1800" b="0" dirty="0"/>
            <a:t>Age &lt;60 </a:t>
          </a:r>
          <a:r>
            <a:rPr lang="it-IT" sz="1800" b="0" dirty="0" err="1"/>
            <a:t>years</a:t>
          </a:r>
          <a:endParaRPr lang="it-IT" sz="1800" b="0" dirty="0"/>
        </a:p>
      </dgm:t>
    </dgm:pt>
    <dgm:pt modelId="{57CCD698-8327-4780-A9B1-DE57358AEC7A}" type="parTrans" cxnId="{53A70996-89C3-49C0-B004-ABEC40556C86}">
      <dgm:prSet/>
      <dgm:spPr/>
      <dgm:t>
        <a:bodyPr/>
        <a:lstStyle/>
        <a:p>
          <a:endParaRPr lang="it-IT"/>
        </a:p>
      </dgm:t>
    </dgm:pt>
    <dgm:pt modelId="{9CFFA412-87C5-4DA3-BD24-072EA515E956}" type="sibTrans" cxnId="{53A70996-89C3-49C0-B004-ABEC40556C86}">
      <dgm:prSet/>
      <dgm:spPr/>
      <dgm:t>
        <a:bodyPr/>
        <a:lstStyle/>
        <a:p>
          <a:endParaRPr lang="it-IT"/>
        </a:p>
      </dgm:t>
    </dgm:pt>
    <dgm:pt modelId="{69E5E3C6-F2CA-405B-BEC5-D30DBF1E01EC}">
      <dgm:prSet phldrT="[Testo]" custT="1"/>
      <dgm:spPr>
        <a:solidFill>
          <a:schemeClr val="bg1">
            <a:lumMod val="95000"/>
          </a:schemeClr>
        </a:solidFill>
      </dgm:spPr>
      <dgm:t>
        <a:bodyPr/>
        <a:lstStyle/>
        <a:p>
          <a:r>
            <a:rPr lang="it-IT" sz="2000" b="1" u="none" dirty="0">
              <a:solidFill>
                <a:srgbClr val="002060"/>
              </a:solidFill>
            </a:rPr>
            <a:t>High </a:t>
          </a:r>
          <a:r>
            <a:rPr lang="it-IT" sz="2000" b="1" dirty="0" err="1">
              <a:solidFill>
                <a:srgbClr val="002060"/>
              </a:solidFill>
            </a:rPr>
            <a:t>thrombotic</a:t>
          </a:r>
          <a:r>
            <a:rPr lang="it-IT" sz="2000" b="1" dirty="0">
              <a:solidFill>
                <a:srgbClr val="002060"/>
              </a:solidFill>
            </a:rPr>
            <a:t> </a:t>
          </a:r>
          <a:r>
            <a:rPr lang="it-IT" sz="2000" b="1" dirty="0" err="1">
              <a:solidFill>
                <a:srgbClr val="002060"/>
              </a:solidFill>
            </a:rPr>
            <a:t>risk</a:t>
          </a:r>
          <a:r>
            <a:rPr lang="it-IT" sz="2000" b="1" dirty="0">
              <a:solidFill>
                <a:srgbClr val="002060"/>
              </a:solidFill>
            </a:rPr>
            <a:t>: </a:t>
          </a:r>
          <a:r>
            <a:rPr lang="it-IT" sz="2000" b="1" dirty="0" err="1">
              <a:solidFill>
                <a:srgbClr val="C00000"/>
              </a:solidFill>
            </a:rPr>
            <a:t>Aspirin</a:t>
          </a:r>
          <a:r>
            <a:rPr lang="it-IT" sz="2000" b="1" dirty="0">
              <a:solidFill>
                <a:srgbClr val="C00000"/>
              </a:solidFill>
            </a:rPr>
            <a:t> </a:t>
          </a:r>
          <a:r>
            <a:rPr lang="it-IT" sz="2000" b="1" dirty="0" err="1">
              <a:solidFill>
                <a:srgbClr val="C00000"/>
              </a:solidFill>
            </a:rPr>
            <a:t>twice</a:t>
          </a:r>
          <a:r>
            <a:rPr lang="it-IT" sz="2000" b="1" dirty="0">
              <a:solidFill>
                <a:srgbClr val="C00000"/>
              </a:solidFill>
            </a:rPr>
            <a:t>?</a:t>
          </a:r>
        </a:p>
      </dgm:t>
    </dgm:pt>
    <dgm:pt modelId="{ED5B43E3-58AA-4735-8AB1-B53B94C41FA9}" type="parTrans" cxnId="{3A04ECF4-ECF7-4D83-B069-9451F09B6352}">
      <dgm:prSet/>
      <dgm:spPr/>
      <dgm:t>
        <a:bodyPr/>
        <a:lstStyle/>
        <a:p>
          <a:endParaRPr lang="it-IT"/>
        </a:p>
      </dgm:t>
    </dgm:pt>
    <dgm:pt modelId="{BFE497C2-869B-4AF5-861F-320886F784F3}" type="sibTrans" cxnId="{3A04ECF4-ECF7-4D83-B069-9451F09B6352}">
      <dgm:prSet/>
      <dgm:spPr/>
      <dgm:t>
        <a:bodyPr/>
        <a:lstStyle/>
        <a:p>
          <a:endParaRPr lang="it-IT"/>
        </a:p>
      </dgm:t>
    </dgm:pt>
    <dgm:pt modelId="{92615939-C214-48C3-BFF3-BAC3D7BDFD68}">
      <dgm:prSet phldrT="[Testo]" custT="1"/>
      <dgm:spPr>
        <a:solidFill>
          <a:schemeClr val="bg1">
            <a:alpha val="90000"/>
          </a:schemeClr>
        </a:solidFill>
      </dgm:spPr>
      <dgm:t>
        <a:bodyPr/>
        <a:lstStyle/>
        <a:p>
          <a:r>
            <a:rPr lang="it-IT" sz="1800" b="0" dirty="0" err="1"/>
            <a:t>History</a:t>
          </a:r>
          <a:r>
            <a:rPr lang="it-IT" sz="1800" b="0" dirty="0"/>
            <a:t> of </a:t>
          </a:r>
          <a:r>
            <a:rPr lang="it-IT" sz="1800" b="0" dirty="0" err="1"/>
            <a:t>thrombosis</a:t>
          </a:r>
          <a:r>
            <a:rPr lang="it-IT" sz="1800" b="0" dirty="0"/>
            <a:t> and/or Age ≥ 60 </a:t>
          </a:r>
          <a:r>
            <a:rPr lang="it-IT" sz="1800" b="0" dirty="0" err="1"/>
            <a:t>year</a:t>
          </a:r>
          <a:endParaRPr lang="it-IT" sz="1800" b="0" dirty="0"/>
        </a:p>
      </dgm:t>
    </dgm:pt>
    <dgm:pt modelId="{817A2689-341A-4740-9451-ED3BF18108EB}" type="parTrans" cxnId="{D884A5E7-7593-4F52-93BC-F3542BDE2F63}">
      <dgm:prSet/>
      <dgm:spPr/>
      <dgm:t>
        <a:bodyPr/>
        <a:lstStyle/>
        <a:p>
          <a:endParaRPr lang="it-IT"/>
        </a:p>
      </dgm:t>
    </dgm:pt>
    <dgm:pt modelId="{E97D2FC8-E12D-4EEC-9137-2E6B66F58704}" type="sibTrans" cxnId="{D884A5E7-7593-4F52-93BC-F3542BDE2F63}">
      <dgm:prSet/>
      <dgm:spPr/>
      <dgm:t>
        <a:bodyPr/>
        <a:lstStyle/>
        <a:p>
          <a:endParaRPr lang="it-IT"/>
        </a:p>
      </dgm:t>
    </dgm:pt>
    <dgm:pt modelId="{3B6A2F1A-156D-4591-A1D8-F99AD51E24CF}">
      <dgm:prSet custT="1"/>
      <dgm:spPr>
        <a:solidFill>
          <a:schemeClr val="bg1">
            <a:alpha val="90000"/>
          </a:schemeClr>
        </a:solidFill>
      </dgm:spPr>
      <dgm:t>
        <a:bodyPr/>
        <a:lstStyle/>
        <a:p>
          <a:pPr algn="l"/>
          <a:r>
            <a:rPr lang="it-IT" sz="1800" b="0" dirty="0">
              <a:solidFill>
                <a:srgbClr val="C00000"/>
              </a:solidFill>
            </a:rPr>
            <a:t>JAK2V617F-mutated and/or CVR </a:t>
          </a:r>
          <a:r>
            <a:rPr lang="it-IT" sz="1800" b="0" dirty="0" err="1">
              <a:solidFill>
                <a:srgbClr val="C00000"/>
              </a:solidFill>
            </a:rPr>
            <a:t>present</a:t>
          </a:r>
          <a:endParaRPr lang="it-IT" sz="1800" b="0" dirty="0">
            <a:solidFill>
              <a:srgbClr val="C00000"/>
            </a:solidFill>
          </a:endParaRPr>
        </a:p>
      </dgm:t>
    </dgm:pt>
    <dgm:pt modelId="{5758D541-D695-4DB7-9D98-B791CA220299}" type="parTrans" cxnId="{B24337B3-4EA0-46C6-81F5-6AC94B7FCA00}">
      <dgm:prSet/>
      <dgm:spPr/>
      <dgm:t>
        <a:bodyPr/>
        <a:lstStyle/>
        <a:p>
          <a:endParaRPr lang="it-IT"/>
        </a:p>
      </dgm:t>
    </dgm:pt>
    <dgm:pt modelId="{63C8275B-904A-4FFE-BCB3-BCA62DBC12D7}" type="sibTrans" cxnId="{B24337B3-4EA0-46C6-81F5-6AC94B7FCA00}">
      <dgm:prSet/>
      <dgm:spPr/>
      <dgm:t>
        <a:bodyPr/>
        <a:lstStyle/>
        <a:p>
          <a:endParaRPr lang="it-IT"/>
        </a:p>
      </dgm:t>
    </dgm:pt>
    <dgm:pt modelId="{BF6B10AF-A738-4110-9FA9-3C97A56A0BB6}">
      <dgm:prSet phldrT="[Testo]" custT="1"/>
      <dgm:spPr>
        <a:solidFill>
          <a:schemeClr val="bg1">
            <a:alpha val="90000"/>
          </a:schemeClr>
        </a:solidFill>
      </dgm:spPr>
      <dgm:t>
        <a:bodyPr/>
        <a:lstStyle/>
        <a:p>
          <a:r>
            <a:rPr lang="it-IT" sz="1800" b="0" dirty="0"/>
            <a:t>JAK2V617F-mutated and/or CVR </a:t>
          </a:r>
          <a:r>
            <a:rPr lang="it-IT" sz="1800" b="0" dirty="0" err="1"/>
            <a:t>present</a:t>
          </a:r>
          <a:endParaRPr lang="it-IT" sz="1800" b="0" dirty="0"/>
        </a:p>
      </dgm:t>
    </dgm:pt>
    <dgm:pt modelId="{636D93F4-676B-4703-868D-D3C6A82FEFDA}" type="parTrans" cxnId="{1FABFD2F-4538-4430-BF76-05F53D7F0FB8}">
      <dgm:prSet/>
      <dgm:spPr/>
      <dgm:t>
        <a:bodyPr/>
        <a:lstStyle/>
        <a:p>
          <a:endParaRPr lang="it-IT"/>
        </a:p>
      </dgm:t>
    </dgm:pt>
    <dgm:pt modelId="{A0F061CA-7473-4A26-BF24-B48E82917C80}" type="sibTrans" cxnId="{1FABFD2F-4538-4430-BF76-05F53D7F0FB8}">
      <dgm:prSet/>
      <dgm:spPr/>
      <dgm:t>
        <a:bodyPr/>
        <a:lstStyle/>
        <a:p>
          <a:endParaRPr lang="it-IT"/>
        </a:p>
      </dgm:t>
    </dgm:pt>
    <dgm:pt modelId="{F21C36FB-9236-4434-8A1A-B0E114A7D1E2}" type="pres">
      <dgm:prSet presAssocID="{78852737-4754-426C-AEA0-13383EC3698C}" presName="linear" presStyleCnt="0">
        <dgm:presLayoutVars>
          <dgm:dir/>
          <dgm:animLvl val="lvl"/>
          <dgm:resizeHandles val="exact"/>
        </dgm:presLayoutVars>
      </dgm:prSet>
      <dgm:spPr/>
    </dgm:pt>
    <dgm:pt modelId="{7DFE7806-A9D4-4891-ADC4-1EFACA42B4F0}" type="pres">
      <dgm:prSet presAssocID="{FEF4098D-5243-4FA9-9611-4E011C83E4AA}" presName="parentLin" presStyleCnt="0"/>
      <dgm:spPr/>
    </dgm:pt>
    <dgm:pt modelId="{A0758FB4-3448-420A-8E52-A41866C7796B}" type="pres">
      <dgm:prSet presAssocID="{FEF4098D-5243-4FA9-9611-4E011C83E4AA}" presName="parentLeftMargin" presStyleLbl="node1" presStyleIdx="0" presStyleCnt="3"/>
      <dgm:spPr/>
    </dgm:pt>
    <dgm:pt modelId="{BF40BD5D-C7A5-4036-8B3C-094844DB8B45}" type="pres">
      <dgm:prSet presAssocID="{FEF4098D-5243-4FA9-9611-4E011C83E4AA}" presName="parentText" presStyleLbl="node1" presStyleIdx="0" presStyleCnt="3" custScaleX="141209" custScaleY="117171">
        <dgm:presLayoutVars>
          <dgm:chMax val="0"/>
          <dgm:bulletEnabled val="1"/>
        </dgm:presLayoutVars>
      </dgm:prSet>
      <dgm:spPr/>
    </dgm:pt>
    <dgm:pt modelId="{DBEA44D1-A816-4303-A615-1B32F94030B0}" type="pres">
      <dgm:prSet presAssocID="{FEF4098D-5243-4FA9-9611-4E011C83E4AA}" presName="negativeSpace" presStyleCnt="0"/>
      <dgm:spPr/>
    </dgm:pt>
    <dgm:pt modelId="{D5EA14E9-2107-415F-8186-6EAA1FD324BE}" type="pres">
      <dgm:prSet presAssocID="{FEF4098D-5243-4FA9-9611-4E011C83E4AA}" presName="childText" presStyleLbl="conFgAcc1" presStyleIdx="0" presStyleCnt="3" custLinFactY="-2792" custLinFactNeighborY="-100000">
        <dgm:presLayoutVars>
          <dgm:bulletEnabled val="1"/>
        </dgm:presLayoutVars>
      </dgm:prSet>
      <dgm:spPr/>
    </dgm:pt>
    <dgm:pt modelId="{69C3A7B2-D616-4B03-A1AC-AB4A02D4EFD7}" type="pres">
      <dgm:prSet presAssocID="{5450C74C-DED2-44A8-8CF1-D32D897D0A31}" presName="spaceBetweenRectangles" presStyleCnt="0"/>
      <dgm:spPr/>
    </dgm:pt>
    <dgm:pt modelId="{5C82A224-9DBA-4F2E-A5BE-EF43ED3F84B4}" type="pres">
      <dgm:prSet presAssocID="{4BD41B61-CC45-4ED3-B466-B8D441953C98}" presName="parentLin" presStyleCnt="0"/>
      <dgm:spPr/>
    </dgm:pt>
    <dgm:pt modelId="{C3464011-850A-4B66-9A9A-4DB375CB9303}" type="pres">
      <dgm:prSet presAssocID="{4BD41B61-CC45-4ED3-B466-B8D441953C98}" presName="parentLeftMargin" presStyleLbl="node1" presStyleIdx="0" presStyleCnt="3"/>
      <dgm:spPr/>
    </dgm:pt>
    <dgm:pt modelId="{D774F1F2-7F7D-47D9-A41A-AA9906BBC619}" type="pres">
      <dgm:prSet presAssocID="{4BD41B61-CC45-4ED3-B466-B8D441953C98}" presName="parentText" presStyleLbl="node1" presStyleIdx="1" presStyleCnt="3" custScaleX="142857" custScaleY="131227" custLinFactNeighborY="-55455">
        <dgm:presLayoutVars>
          <dgm:chMax val="0"/>
          <dgm:bulletEnabled val="1"/>
        </dgm:presLayoutVars>
      </dgm:prSet>
      <dgm:spPr/>
    </dgm:pt>
    <dgm:pt modelId="{311AAAE8-5E86-4624-B3CE-A19E53B7FA40}" type="pres">
      <dgm:prSet presAssocID="{4BD41B61-CC45-4ED3-B466-B8D441953C98}" presName="negativeSpace" presStyleCnt="0"/>
      <dgm:spPr/>
    </dgm:pt>
    <dgm:pt modelId="{9404588A-C9F9-4E03-8090-F789319112A1}" type="pres">
      <dgm:prSet presAssocID="{4BD41B61-CC45-4ED3-B466-B8D441953C98}" presName="childText" presStyleLbl="conFgAcc1" presStyleIdx="1" presStyleCnt="3" custLinFactY="-17485" custLinFactNeighborY="-100000">
        <dgm:presLayoutVars>
          <dgm:bulletEnabled val="1"/>
        </dgm:presLayoutVars>
      </dgm:prSet>
      <dgm:spPr/>
    </dgm:pt>
    <dgm:pt modelId="{C13D1EFC-0355-4631-A97A-7D73455322C2}" type="pres">
      <dgm:prSet presAssocID="{A385C093-DD99-4AE2-A4DE-F7310CE17DDF}" presName="spaceBetweenRectangles" presStyleCnt="0"/>
      <dgm:spPr/>
    </dgm:pt>
    <dgm:pt modelId="{E77D40BC-4F09-44A5-903C-F262D54801BF}" type="pres">
      <dgm:prSet presAssocID="{69E5E3C6-F2CA-405B-BEC5-D30DBF1E01EC}" presName="parentLin" presStyleCnt="0"/>
      <dgm:spPr/>
    </dgm:pt>
    <dgm:pt modelId="{FE98C457-3461-4200-B09F-7BABA1B6FC79}" type="pres">
      <dgm:prSet presAssocID="{69E5E3C6-F2CA-405B-BEC5-D30DBF1E01EC}" presName="parentLeftMargin" presStyleLbl="node1" presStyleIdx="1" presStyleCnt="3"/>
      <dgm:spPr/>
    </dgm:pt>
    <dgm:pt modelId="{238ACDF1-273B-4E51-B2A6-B480813A4275}" type="pres">
      <dgm:prSet presAssocID="{69E5E3C6-F2CA-405B-BEC5-D30DBF1E01EC}" presName="parentText" presStyleLbl="node1" presStyleIdx="2" presStyleCnt="3" custScaleX="142857" custScaleY="62620" custLinFactNeighborX="515" custLinFactNeighborY="-77372">
        <dgm:presLayoutVars>
          <dgm:chMax val="0"/>
          <dgm:bulletEnabled val="1"/>
        </dgm:presLayoutVars>
      </dgm:prSet>
      <dgm:spPr/>
    </dgm:pt>
    <dgm:pt modelId="{8D58893C-BEFC-49BE-AF60-4483D10C199A}" type="pres">
      <dgm:prSet presAssocID="{69E5E3C6-F2CA-405B-BEC5-D30DBF1E01EC}" presName="negativeSpace" presStyleCnt="0"/>
      <dgm:spPr/>
    </dgm:pt>
    <dgm:pt modelId="{11FBA430-C467-4937-A44E-1909BA45E6FB}" type="pres">
      <dgm:prSet presAssocID="{69E5E3C6-F2CA-405B-BEC5-D30DBF1E01EC}" presName="childText" presStyleLbl="conFgAcc1" presStyleIdx="2" presStyleCnt="3" custLinFactNeighborY="-65193">
        <dgm:presLayoutVars>
          <dgm:bulletEnabled val="1"/>
        </dgm:presLayoutVars>
      </dgm:prSet>
      <dgm:spPr/>
    </dgm:pt>
  </dgm:ptLst>
  <dgm:cxnLst>
    <dgm:cxn modelId="{4CD9D90B-7FFC-4313-8517-3C25206F1812}" srcId="{FEF4098D-5243-4FA9-9611-4E011C83E4AA}" destId="{A95D2FB0-5DE5-4292-AB14-8399FB5A86F3}" srcOrd="0" destOrd="0" parTransId="{338D2FD5-71AE-46B5-8693-D2C2EAD2502E}" sibTransId="{7E977969-92F2-4C60-9EFB-C6427C35314A}"/>
    <dgm:cxn modelId="{1D13131C-96E5-4040-80FB-FA688CBB3B22}" type="presOf" srcId="{92615939-C214-48C3-BFF3-BAC3D7BDFD68}" destId="{11FBA430-C467-4937-A44E-1909BA45E6FB}" srcOrd="0" destOrd="0" presId="urn:microsoft.com/office/officeart/2005/8/layout/list1"/>
    <dgm:cxn modelId="{27983021-585A-4345-8610-6FEFC95FAF01}" type="presOf" srcId="{FEF4098D-5243-4FA9-9611-4E011C83E4AA}" destId="{A0758FB4-3448-420A-8E52-A41866C7796B}" srcOrd="0" destOrd="0" presId="urn:microsoft.com/office/officeart/2005/8/layout/list1"/>
    <dgm:cxn modelId="{94F6F326-3B38-49F7-8D2D-AE9435E8964B}" type="presOf" srcId="{69E5E3C6-F2CA-405B-BEC5-D30DBF1E01EC}" destId="{238ACDF1-273B-4E51-B2A6-B480813A4275}" srcOrd="1" destOrd="0" presId="urn:microsoft.com/office/officeart/2005/8/layout/list1"/>
    <dgm:cxn modelId="{1FABFD2F-4538-4430-BF76-05F53D7F0FB8}" srcId="{69E5E3C6-F2CA-405B-BEC5-D30DBF1E01EC}" destId="{BF6B10AF-A738-4110-9FA9-3C97A56A0BB6}" srcOrd="1" destOrd="0" parTransId="{636D93F4-676B-4703-868D-D3C6A82FEFDA}" sibTransId="{A0F061CA-7473-4A26-BF24-B48E82917C80}"/>
    <dgm:cxn modelId="{9899A43E-CD90-41B2-8FAB-FC41DFD4929E}" type="presOf" srcId="{69E5E3C6-F2CA-405B-BEC5-D30DBF1E01EC}" destId="{FE98C457-3461-4200-B09F-7BABA1B6FC79}" srcOrd="0" destOrd="0" presId="urn:microsoft.com/office/officeart/2005/8/layout/list1"/>
    <dgm:cxn modelId="{29F97047-4531-4947-A12F-83EC0C363210}" type="presOf" srcId="{7FB38B67-8153-4138-A51E-EC8B0B4CAC1B}" destId="{9404588A-C9F9-4E03-8090-F789319112A1}" srcOrd="0" destOrd="1" presId="urn:microsoft.com/office/officeart/2005/8/layout/list1"/>
    <dgm:cxn modelId="{3F381772-BACB-4059-AC3C-75D40BC73EBB}" type="presOf" srcId="{4BD41B61-CC45-4ED3-B466-B8D441953C98}" destId="{C3464011-850A-4B66-9A9A-4DB375CB9303}" srcOrd="0" destOrd="0" presId="urn:microsoft.com/office/officeart/2005/8/layout/list1"/>
    <dgm:cxn modelId="{4B521573-7DD3-4A7E-9B11-111AFB151E65}" type="presOf" srcId="{FEF4098D-5243-4FA9-9611-4E011C83E4AA}" destId="{BF40BD5D-C7A5-4036-8B3C-094844DB8B45}" srcOrd="1" destOrd="0" presId="urn:microsoft.com/office/officeart/2005/8/layout/list1"/>
    <dgm:cxn modelId="{2F94897B-E0E8-4F55-AEAD-B5C6E2BDD122}" type="presOf" srcId="{3B6A2F1A-156D-4591-A1D8-F99AD51E24CF}" destId="{9404588A-C9F9-4E03-8090-F789319112A1}" srcOrd="0" destOrd="2" presId="urn:microsoft.com/office/officeart/2005/8/layout/list1"/>
    <dgm:cxn modelId="{784EE98E-43A0-491D-ACDC-942492C8E374}" srcId="{FEF4098D-5243-4FA9-9611-4E011C83E4AA}" destId="{9D430D00-D61E-4A4F-818B-41EF204BDBF7}" srcOrd="1" destOrd="0" parTransId="{4B202727-C668-4CB9-AC0D-E9606928C0EC}" sibTransId="{F105FD08-8FB8-4C37-864D-AA42C949F936}"/>
    <dgm:cxn modelId="{53A70996-89C3-49C0-B004-ABEC40556C86}" srcId="{4BD41B61-CC45-4ED3-B466-B8D441953C98}" destId="{7FB38B67-8153-4138-A51E-EC8B0B4CAC1B}" srcOrd="1" destOrd="0" parTransId="{57CCD698-8327-4780-A9B1-DE57358AEC7A}" sibTransId="{9CFFA412-87C5-4DA3-BD24-072EA515E956}"/>
    <dgm:cxn modelId="{8CD7489C-401D-4758-A38D-B251ED233813}" type="presOf" srcId="{78852737-4754-426C-AEA0-13383EC3698C}" destId="{F21C36FB-9236-4434-8A1A-B0E114A7D1E2}" srcOrd="0" destOrd="0" presId="urn:microsoft.com/office/officeart/2005/8/layout/list1"/>
    <dgm:cxn modelId="{93D0DEAD-E6BE-4FDF-B68A-E10C4E7C19E8}" srcId="{FEF4098D-5243-4FA9-9611-4E011C83E4AA}" destId="{57AF00D6-8955-4FAA-B3D5-528C39D21681}" srcOrd="2" destOrd="0" parTransId="{C1F8A6AA-4874-4773-B1A1-261FB36D9701}" sibTransId="{85D51E34-2C33-4017-AB8D-4CDF3AA3A3F8}"/>
    <dgm:cxn modelId="{B24337B3-4EA0-46C6-81F5-6AC94B7FCA00}" srcId="{4BD41B61-CC45-4ED3-B466-B8D441953C98}" destId="{3B6A2F1A-156D-4591-A1D8-F99AD51E24CF}" srcOrd="2" destOrd="0" parTransId="{5758D541-D695-4DB7-9D98-B791CA220299}" sibTransId="{63C8275B-904A-4FFE-BCB3-BCA62DBC12D7}"/>
    <dgm:cxn modelId="{1E2006C6-5B2E-4FC0-B9E9-8BCC3A4C400B}" type="presOf" srcId="{4BD41B61-CC45-4ED3-B466-B8D441953C98}" destId="{D774F1F2-7F7D-47D9-A41A-AA9906BBC619}" srcOrd="1" destOrd="0" presId="urn:microsoft.com/office/officeart/2005/8/layout/list1"/>
    <dgm:cxn modelId="{B26B44C7-75EB-48B2-9FE7-61196205C763}" type="presOf" srcId="{57AF00D6-8955-4FAA-B3D5-528C39D21681}" destId="{D5EA14E9-2107-415F-8186-6EAA1FD324BE}" srcOrd="0" destOrd="2" presId="urn:microsoft.com/office/officeart/2005/8/layout/list1"/>
    <dgm:cxn modelId="{08865FC9-CEFF-464D-8087-66776771CB40}" srcId="{78852737-4754-426C-AEA0-13383EC3698C}" destId="{4BD41B61-CC45-4ED3-B466-B8D441953C98}" srcOrd="1" destOrd="0" parTransId="{6C955816-B97F-438D-AEF4-0F4E43E3002D}" sibTransId="{A385C093-DD99-4AE2-A4DE-F7310CE17DDF}"/>
    <dgm:cxn modelId="{46FC02CE-11E8-4969-949A-3F7F54DFDA0B}" type="presOf" srcId="{606D04D9-10C9-45E5-8FC8-EF76A15A09A8}" destId="{D5EA14E9-2107-415F-8186-6EAA1FD324BE}" srcOrd="0" destOrd="3" presId="urn:microsoft.com/office/officeart/2005/8/layout/list1"/>
    <dgm:cxn modelId="{1FB6EFD3-6BED-4385-AAE3-D3EAC5432101}" srcId="{FEF4098D-5243-4FA9-9611-4E011C83E4AA}" destId="{606D04D9-10C9-45E5-8FC8-EF76A15A09A8}" srcOrd="3" destOrd="0" parTransId="{E0E80020-7FA8-45D6-83A2-8A274A11E77B}" sibTransId="{2C3260C8-86B7-4E47-B462-B6182C4F649D}"/>
    <dgm:cxn modelId="{714D0FDE-8BD2-4CC1-8752-FE01954D8739}" srcId="{78852737-4754-426C-AEA0-13383EC3698C}" destId="{FEF4098D-5243-4FA9-9611-4E011C83E4AA}" srcOrd="0" destOrd="0" parTransId="{5D262F95-3127-434A-AF70-49EF47BCC1A5}" sibTransId="{5450C74C-DED2-44A8-8CF1-D32D897D0A31}"/>
    <dgm:cxn modelId="{B97996E0-FC47-4531-9D51-D546E0499569}" type="presOf" srcId="{9D430D00-D61E-4A4F-818B-41EF204BDBF7}" destId="{D5EA14E9-2107-415F-8186-6EAA1FD324BE}" srcOrd="0" destOrd="1" presId="urn:microsoft.com/office/officeart/2005/8/layout/list1"/>
    <dgm:cxn modelId="{7BF834E6-7657-477E-8DA1-EE2506FA258F}" type="presOf" srcId="{BF6B10AF-A738-4110-9FA9-3C97A56A0BB6}" destId="{11FBA430-C467-4937-A44E-1909BA45E6FB}" srcOrd="0" destOrd="1" presId="urn:microsoft.com/office/officeart/2005/8/layout/list1"/>
    <dgm:cxn modelId="{D884A5E7-7593-4F52-93BC-F3542BDE2F63}" srcId="{69E5E3C6-F2CA-405B-BEC5-D30DBF1E01EC}" destId="{92615939-C214-48C3-BFF3-BAC3D7BDFD68}" srcOrd="0" destOrd="0" parTransId="{817A2689-341A-4740-9451-ED3BF18108EB}" sibTransId="{E97D2FC8-E12D-4EEC-9137-2E6B66F58704}"/>
    <dgm:cxn modelId="{004CABEC-0D7D-4F40-A935-4A6F930A584A}" type="presOf" srcId="{A95D2FB0-5DE5-4292-AB14-8399FB5A86F3}" destId="{D5EA14E9-2107-415F-8186-6EAA1FD324BE}" srcOrd="0" destOrd="0" presId="urn:microsoft.com/office/officeart/2005/8/layout/list1"/>
    <dgm:cxn modelId="{A9FB7EF3-81D8-4F04-A6C3-A169E47183C7}" type="presOf" srcId="{30640185-5A8E-476F-993E-656B929F7AA2}" destId="{9404588A-C9F9-4E03-8090-F789319112A1}" srcOrd="0" destOrd="0" presId="urn:microsoft.com/office/officeart/2005/8/layout/list1"/>
    <dgm:cxn modelId="{3A04ECF4-ECF7-4D83-B069-9451F09B6352}" srcId="{78852737-4754-426C-AEA0-13383EC3698C}" destId="{69E5E3C6-F2CA-405B-BEC5-D30DBF1E01EC}" srcOrd="2" destOrd="0" parTransId="{ED5B43E3-58AA-4735-8AB1-B53B94C41FA9}" sibTransId="{BFE497C2-869B-4AF5-861F-320886F784F3}"/>
    <dgm:cxn modelId="{1CD4DDFD-E85E-409A-A601-02CC5AEAEB14}" srcId="{4BD41B61-CC45-4ED3-B466-B8D441953C98}" destId="{30640185-5A8E-476F-993E-656B929F7AA2}" srcOrd="0" destOrd="0" parTransId="{747B37A4-85F7-4B7B-86DC-12AF5D86644B}" sibTransId="{76F0823A-7DF1-4713-959B-301F5D231F2A}"/>
    <dgm:cxn modelId="{11070A7A-FC29-4E50-BCD6-852E6F9BEF69}" type="presParOf" srcId="{F21C36FB-9236-4434-8A1A-B0E114A7D1E2}" destId="{7DFE7806-A9D4-4891-ADC4-1EFACA42B4F0}" srcOrd="0" destOrd="0" presId="urn:microsoft.com/office/officeart/2005/8/layout/list1"/>
    <dgm:cxn modelId="{637EFCF9-F1D6-4068-BF4E-53161024758A}" type="presParOf" srcId="{7DFE7806-A9D4-4891-ADC4-1EFACA42B4F0}" destId="{A0758FB4-3448-420A-8E52-A41866C7796B}" srcOrd="0" destOrd="0" presId="urn:microsoft.com/office/officeart/2005/8/layout/list1"/>
    <dgm:cxn modelId="{2909A85E-8600-4952-AE36-B7627A3004B3}" type="presParOf" srcId="{7DFE7806-A9D4-4891-ADC4-1EFACA42B4F0}" destId="{BF40BD5D-C7A5-4036-8B3C-094844DB8B45}" srcOrd="1" destOrd="0" presId="urn:microsoft.com/office/officeart/2005/8/layout/list1"/>
    <dgm:cxn modelId="{EDA34F61-4B3E-41DA-8E1A-42736BE84E7A}" type="presParOf" srcId="{F21C36FB-9236-4434-8A1A-B0E114A7D1E2}" destId="{DBEA44D1-A816-4303-A615-1B32F94030B0}" srcOrd="1" destOrd="0" presId="urn:microsoft.com/office/officeart/2005/8/layout/list1"/>
    <dgm:cxn modelId="{382F16C5-E7EF-4590-B76D-69756B65C2B3}" type="presParOf" srcId="{F21C36FB-9236-4434-8A1A-B0E114A7D1E2}" destId="{D5EA14E9-2107-415F-8186-6EAA1FD324BE}" srcOrd="2" destOrd="0" presId="urn:microsoft.com/office/officeart/2005/8/layout/list1"/>
    <dgm:cxn modelId="{D1D8EA31-77B4-4353-83F0-44912EE1DEF1}" type="presParOf" srcId="{F21C36FB-9236-4434-8A1A-B0E114A7D1E2}" destId="{69C3A7B2-D616-4B03-A1AC-AB4A02D4EFD7}" srcOrd="3" destOrd="0" presId="urn:microsoft.com/office/officeart/2005/8/layout/list1"/>
    <dgm:cxn modelId="{0D6253B3-F73D-4AAA-BC2D-E22B70126DD8}" type="presParOf" srcId="{F21C36FB-9236-4434-8A1A-B0E114A7D1E2}" destId="{5C82A224-9DBA-4F2E-A5BE-EF43ED3F84B4}" srcOrd="4" destOrd="0" presId="urn:microsoft.com/office/officeart/2005/8/layout/list1"/>
    <dgm:cxn modelId="{63AB7B17-6B6F-4A4E-9907-8349FD046AAE}" type="presParOf" srcId="{5C82A224-9DBA-4F2E-A5BE-EF43ED3F84B4}" destId="{C3464011-850A-4B66-9A9A-4DB375CB9303}" srcOrd="0" destOrd="0" presId="urn:microsoft.com/office/officeart/2005/8/layout/list1"/>
    <dgm:cxn modelId="{5C29B527-4F01-4A0B-BAE5-7751EBA163E2}" type="presParOf" srcId="{5C82A224-9DBA-4F2E-A5BE-EF43ED3F84B4}" destId="{D774F1F2-7F7D-47D9-A41A-AA9906BBC619}" srcOrd="1" destOrd="0" presId="urn:microsoft.com/office/officeart/2005/8/layout/list1"/>
    <dgm:cxn modelId="{57E84599-E008-4AA1-BFDF-1A27FE56A36B}" type="presParOf" srcId="{F21C36FB-9236-4434-8A1A-B0E114A7D1E2}" destId="{311AAAE8-5E86-4624-B3CE-A19E53B7FA40}" srcOrd="5" destOrd="0" presId="urn:microsoft.com/office/officeart/2005/8/layout/list1"/>
    <dgm:cxn modelId="{BF194669-ED88-49A2-A791-E0AE1D92D259}" type="presParOf" srcId="{F21C36FB-9236-4434-8A1A-B0E114A7D1E2}" destId="{9404588A-C9F9-4E03-8090-F789319112A1}" srcOrd="6" destOrd="0" presId="urn:microsoft.com/office/officeart/2005/8/layout/list1"/>
    <dgm:cxn modelId="{7EDD1715-CF6B-49CA-8AD3-BF5AC1885E8C}" type="presParOf" srcId="{F21C36FB-9236-4434-8A1A-B0E114A7D1E2}" destId="{C13D1EFC-0355-4631-A97A-7D73455322C2}" srcOrd="7" destOrd="0" presId="urn:microsoft.com/office/officeart/2005/8/layout/list1"/>
    <dgm:cxn modelId="{CEEB9B7C-5F24-47B8-BA1E-6E5C3D5F34CE}" type="presParOf" srcId="{F21C36FB-9236-4434-8A1A-B0E114A7D1E2}" destId="{E77D40BC-4F09-44A5-903C-F262D54801BF}" srcOrd="8" destOrd="0" presId="urn:microsoft.com/office/officeart/2005/8/layout/list1"/>
    <dgm:cxn modelId="{19007A11-49BD-455C-BFD7-A83A0E10D8C5}" type="presParOf" srcId="{E77D40BC-4F09-44A5-903C-F262D54801BF}" destId="{FE98C457-3461-4200-B09F-7BABA1B6FC79}" srcOrd="0" destOrd="0" presId="urn:microsoft.com/office/officeart/2005/8/layout/list1"/>
    <dgm:cxn modelId="{9CA23F3B-993D-469F-BE28-64B9E514F56A}" type="presParOf" srcId="{E77D40BC-4F09-44A5-903C-F262D54801BF}" destId="{238ACDF1-273B-4E51-B2A6-B480813A4275}" srcOrd="1" destOrd="0" presId="urn:microsoft.com/office/officeart/2005/8/layout/list1"/>
    <dgm:cxn modelId="{E8DD39F2-89F0-4FB0-BF46-3C735351E28A}" type="presParOf" srcId="{F21C36FB-9236-4434-8A1A-B0E114A7D1E2}" destId="{8D58893C-BEFC-49BE-AF60-4483D10C199A}" srcOrd="9" destOrd="0" presId="urn:microsoft.com/office/officeart/2005/8/layout/list1"/>
    <dgm:cxn modelId="{F03D9714-1813-4975-91AA-D8A73A48455D}" type="presParOf" srcId="{F21C36FB-9236-4434-8A1A-B0E114A7D1E2}" destId="{11FBA430-C467-4937-A44E-1909BA45E6F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A14E9-2107-415F-8186-6EAA1FD324BE}">
      <dsp:nvSpPr>
        <dsp:cNvPr id="0" name=""/>
        <dsp:cNvSpPr/>
      </dsp:nvSpPr>
      <dsp:spPr>
        <a:xfrm>
          <a:off x="0" y="177652"/>
          <a:ext cx="6855987" cy="1512000"/>
        </a:xfrm>
        <a:prstGeom prst="rect">
          <a:avLst/>
        </a:prstGeom>
        <a:solidFill>
          <a:schemeClr val="bg1">
            <a:alpha val="9000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2101" tIns="312420" rIns="532101" bIns="128016" numCol="1" spcCol="1270" anchor="t" anchorCtr="0">
          <a:noAutofit/>
        </a:bodyPr>
        <a:lstStyle/>
        <a:p>
          <a:pPr marL="171450" lvl="1" indent="-171450" algn="l" defTabSz="800100">
            <a:lnSpc>
              <a:spcPct val="90000"/>
            </a:lnSpc>
            <a:spcBef>
              <a:spcPct val="0"/>
            </a:spcBef>
            <a:spcAft>
              <a:spcPct val="15000"/>
            </a:spcAft>
            <a:buChar char="•"/>
          </a:pPr>
          <a:r>
            <a:rPr lang="it-IT" sz="1800" b="0" kern="1200" dirty="0"/>
            <a:t>No </a:t>
          </a:r>
          <a:r>
            <a:rPr lang="it-IT" sz="1800" b="0" kern="1200" dirty="0" err="1"/>
            <a:t>history</a:t>
          </a:r>
          <a:r>
            <a:rPr lang="it-IT" sz="1800" b="0" kern="1200" dirty="0"/>
            <a:t> of </a:t>
          </a:r>
          <a:r>
            <a:rPr lang="it-IT" sz="1800" b="0" kern="1200" dirty="0" err="1"/>
            <a:t>thrombosis</a:t>
          </a:r>
          <a:endParaRPr lang="it-IT" sz="1800" b="0" kern="1200" dirty="0"/>
        </a:p>
        <a:p>
          <a:pPr marL="171450" lvl="1" indent="-171450" algn="l" defTabSz="800100">
            <a:lnSpc>
              <a:spcPct val="90000"/>
            </a:lnSpc>
            <a:spcBef>
              <a:spcPct val="0"/>
            </a:spcBef>
            <a:spcAft>
              <a:spcPct val="15000"/>
            </a:spcAft>
            <a:buChar char="•"/>
          </a:pPr>
          <a:r>
            <a:rPr lang="it-IT" sz="1800" b="0" kern="1200" dirty="0"/>
            <a:t>Age &lt;60 </a:t>
          </a:r>
          <a:r>
            <a:rPr lang="it-IT" sz="1800" b="0" kern="1200" dirty="0" err="1"/>
            <a:t>years</a:t>
          </a:r>
          <a:endParaRPr lang="it-IT" sz="1800" b="0" kern="1200" dirty="0"/>
        </a:p>
        <a:p>
          <a:pPr marL="171450" lvl="1" indent="-171450" algn="l" defTabSz="800100">
            <a:lnSpc>
              <a:spcPct val="90000"/>
            </a:lnSpc>
            <a:spcBef>
              <a:spcPct val="0"/>
            </a:spcBef>
            <a:spcAft>
              <a:spcPct val="15000"/>
            </a:spcAft>
            <a:buChar char="•"/>
          </a:pPr>
          <a:r>
            <a:rPr lang="it-IT" sz="1800" b="0" kern="1200" dirty="0">
              <a:solidFill>
                <a:srgbClr val="C00000"/>
              </a:solidFill>
            </a:rPr>
            <a:t>JAK2V617F-unmutated</a:t>
          </a:r>
        </a:p>
        <a:p>
          <a:pPr marL="171450" lvl="1" indent="-171450" algn="l" defTabSz="800100">
            <a:lnSpc>
              <a:spcPct val="90000"/>
            </a:lnSpc>
            <a:spcBef>
              <a:spcPct val="0"/>
            </a:spcBef>
            <a:spcAft>
              <a:spcPct val="15000"/>
            </a:spcAft>
            <a:buChar char="•"/>
          </a:pPr>
          <a:r>
            <a:rPr lang="it-IT" sz="1800" b="0" kern="1200" dirty="0"/>
            <a:t>No </a:t>
          </a:r>
          <a:r>
            <a:rPr lang="it-IT" sz="1800" b="0" kern="1200" dirty="0" err="1"/>
            <a:t>cardiovascular</a:t>
          </a:r>
          <a:r>
            <a:rPr lang="it-IT" sz="1800" b="0" kern="1200" dirty="0"/>
            <a:t> </a:t>
          </a:r>
          <a:r>
            <a:rPr lang="it-IT" sz="1800" b="0" kern="1200" dirty="0" err="1"/>
            <a:t>risk</a:t>
          </a:r>
          <a:r>
            <a:rPr lang="it-IT" sz="1800" b="0" kern="1200" dirty="0"/>
            <a:t> </a:t>
          </a:r>
          <a:r>
            <a:rPr lang="it-IT" sz="1800" b="0" kern="1200" dirty="0" err="1"/>
            <a:t>factors</a:t>
          </a:r>
          <a:r>
            <a:rPr lang="it-IT" sz="1800" b="0" kern="1200" dirty="0"/>
            <a:t> (CVR)</a:t>
          </a:r>
        </a:p>
      </dsp:txBody>
      <dsp:txXfrm>
        <a:off x="0" y="177652"/>
        <a:ext cx="6855987" cy="1512000"/>
      </dsp:txXfrm>
    </dsp:sp>
    <dsp:sp modelId="{BF40BD5D-C7A5-4036-8B3C-094844DB8B45}">
      <dsp:nvSpPr>
        <dsp:cNvPr id="0" name=""/>
        <dsp:cNvSpPr/>
      </dsp:nvSpPr>
      <dsp:spPr>
        <a:xfrm>
          <a:off x="330078" y="3434"/>
          <a:ext cx="6525403" cy="518833"/>
        </a:xfrm>
        <a:prstGeom prst="roundRect">
          <a:avLst/>
        </a:prstGeom>
        <a:solidFill>
          <a:schemeClr val="bg1">
            <a:lumMod val="9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1398" tIns="0" rIns="181398" bIns="0" numCol="1" spcCol="1270" anchor="ctr" anchorCtr="0">
          <a:noAutofit/>
        </a:bodyPr>
        <a:lstStyle/>
        <a:p>
          <a:pPr marL="0" lvl="0" indent="0" algn="l" defTabSz="889000">
            <a:lnSpc>
              <a:spcPct val="90000"/>
            </a:lnSpc>
            <a:spcBef>
              <a:spcPct val="0"/>
            </a:spcBef>
            <a:spcAft>
              <a:spcPct val="35000"/>
            </a:spcAft>
            <a:buNone/>
          </a:pPr>
          <a:r>
            <a:rPr lang="it-IT" sz="2000" b="1" u="none" kern="1200" dirty="0" err="1">
              <a:solidFill>
                <a:srgbClr val="002060"/>
              </a:solidFill>
            </a:rPr>
            <a:t>Very</a:t>
          </a:r>
          <a:r>
            <a:rPr lang="it-IT" sz="2000" b="1" u="none" kern="1200" dirty="0">
              <a:solidFill>
                <a:srgbClr val="002060"/>
              </a:solidFill>
            </a:rPr>
            <a:t> </a:t>
          </a:r>
          <a:r>
            <a:rPr lang="it-IT" sz="2000" b="1" u="none" kern="1200" dirty="0" err="1">
              <a:solidFill>
                <a:srgbClr val="002060"/>
              </a:solidFill>
            </a:rPr>
            <a:t>low</a:t>
          </a:r>
          <a:r>
            <a:rPr lang="it-IT" sz="2000" b="1" u="none" kern="1200" dirty="0">
              <a:solidFill>
                <a:srgbClr val="002060"/>
              </a:solidFill>
            </a:rPr>
            <a:t> </a:t>
          </a:r>
          <a:r>
            <a:rPr lang="it-IT" sz="2000" b="1" kern="1200" dirty="0" err="1">
              <a:solidFill>
                <a:srgbClr val="002060"/>
              </a:solidFill>
            </a:rPr>
            <a:t>thrombotic</a:t>
          </a:r>
          <a:r>
            <a:rPr lang="it-IT" sz="2000" b="1" kern="1200" dirty="0">
              <a:solidFill>
                <a:srgbClr val="002060"/>
              </a:solidFill>
            </a:rPr>
            <a:t> </a:t>
          </a:r>
          <a:r>
            <a:rPr lang="it-IT" sz="2000" b="1" kern="1200" dirty="0" err="1">
              <a:solidFill>
                <a:srgbClr val="002060"/>
              </a:solidFill>
            </a:rPr>
            <a:t>risk</a:t>
          </a:r>
          <a:r>
            <a:rPr lang="it-IT" sz="2000" b="1" kern="1200" dirty="0">
              <a:solidFill>
                <a:srgbClr val="002060"/>
              </a:solidFill>
            </a:rPr>
            <a:t>: </a:t>
          </a:r>
          <a:r>
            <a:rPr lang="it-IT" sz="2000" b="1" kern="1200" dirty="0">
              <a:solidFill>
                <a:srgbClr val="C00000"/>
              </a:solidFill>
            </a:rPr>
            <a:t>No </a:t>
          </a:r>
          <a:r>
            <a:rPr lang="it-IT" sz="2000" b="1" kern="1200" dirty="0" err="1">
              <a:solidFill>
                <a:srgbClr val="C00000"/>
              </a:solidFill>
            </a:rPr>
            <a:t>aspirin</a:t>
          </a:r>
          <a:endParaRPr lang="it-IT" sz="2000" b="0" kern="1200" dirty="0">
            <a:solidFill>
              <a:srgbClr val="C00000"/>
            </a:solidFill>
          </a:endParaRPr>
        </a:p>
      </dsp:txBody>
      <dsp:txXfrm>
        <a:off x="355405" y="28761"/>
        <a:ext cx="6474749" cy="468179"/>
      </dsp:txXfrm>
    </dsp:sp>
    <dsp:sp modelId="{9404588A-C9F9-4E03-8090-F789319112A1}">
      <dsp:nvSpPr>
        <dsp:cNvPr id="0" name=""/>
        <dsp:cNvSpPr/>
      </dsp:nvSpPr>
      <dsp:spPr>
        <a:xfrm>
          <a:off x="0" y="1953606"/>
          <a:ext cx="6855987" cy="1252125"/>
        </a:xfrm>
        <a:prstGeom prst="rect">
          <a:avLst/>
        </a:prstGeom>
        <a:solidFill>
          <a:schemeClr val="bg1">
            <a:alpha val="9000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2101" tIns="312420" rIns="532101" bIns="128016" numCol="1" spcCol="1270" anchor="t" anchorCtr="0">
          <a:noAutofit/>
        </a:bodyPr>
        <a:lstStyle/>
        <a:p>
          <a:pPr marL="171450" lvl="1" indent="-171450" algn="l" defTabSz="800100">
            <a:lnSpc>
              <a:spcPct val="90000"/>
            </a:lnSpc>
            <a:spcBef>
              <a:spcPct val="0"/>
            </a:spcBef>
            <a:spcAft>
              <a:spcPct val="15000"/>
            </a:spcAft>
            <a:buChar char="•"/>
          </a:pPr>
          <a:r>
            <a:rPr lang="it-IT" sz="1800" b="0" kern="1200" dirty="0"/>
            <a:t>No </a:t>
          </a:r>
          <a:r>
            <a:rPr lang="it-IT" sz="1800" b="0" kern="1200" dirty="0" err="1"/>
            <a:t>history</a:t>
          </a:r>
          <a:r>
            <a:rPr lang="it-IT" sz="1800" b="0" kern="1200" dirty="0"/>
            <a:t> of </a:t>
          </a:r>
          <a:r>
            <a:rPr lang="it-IT" sz="1800" b="0" kern="1200" dirty="0" err="1"/>
            <a:t>thrombosis</a:t>
          </a:r>
          <a:endParaRPr lang="it-IT" sz="1800" b="0" kern="1200" dirty="0"/>
        </a:p>
        <a:p>
          <a:pPr marL="171450" lvl="1" indent="-171450" algn="l" defTabSz="800100">
            <a:lnSpc>
              <a:spcPct val="90000"/>
            </a:lnSpc>
            <a:spcBef>
              <a:spcPct val="0"/>
            </a:spcBef>
            <a:spcAft>
              <a:spcPct val="15000"/>
            </a:spcAft>
            <a:buChar char="•"/>
          </a:pPr>
          <a:r>
            <a:rPr lang="it-IT" sz="1800" b="0" kern="1200" dirty="0"/>
            <a:t>Age &lt;60 </a:t>
          </a:r>
          <a:r>
            <a:rPr lang="it-IT" sz="1800" b="0" kern="1200" dirty="0" err="1"/>
            <a:t>years</a:t>
          </a:r>
          <a:endParaRPr lang="it-IT" sz="1800" b="0" kern="1200" dirty="0"/>
        </a:p>
        <a:p>
          <a:pPr marL="171450" lvl="1" indent="-171450" algn="l" defTabSz="800100">
            <a:lnSpc>
              <a:spcPct val="90000"/>
            </a:lnSpc>
            <a:spcBef>
              <a:spcPct val="0"/>
            </a:spcBef>
            <a:spcAft>
              <a:spcPct val="15000"/>
            </a:spcAft>
            <a:buChar char="•"/>
          </a:pPr>
          <a:r>
            <a:rPr lang="it-IT" sz="1800" b="0" kern="1200" dirty="0">
              <a:solidFill>
                <a:srgbClr val="C00000"/>
              </a:solidFill>
            </a:rPr>
            <a:t>JAK2V617F-mutated and/or CVR </a:t>
          </a:r>
          <a:r>
            <a:rPr lang="it-IT" sz="1800" b="0" kern="1200" dirty="0" err="1">
              <a:solidFill>
                <a:srgbClr val="C00000"/>
              </a:solidFill>
            </a:rPr>
            <a:t>present</a:t>
          </a:r>
          <a:endParaRPr lang="it-IT" sz="1800" b="0" kern="1200" dirty="0">
            <a:solidFill>
              <a:srgbClr val="C00000"/>
            </a:solidFill>
          </a:endParaRPr>
        </a:p>
      </dsp:txBody>
      <dsp:txXfrm>
        <a:off x="0" y="1953606"/>
        <a:ext cx="6855987" cy="1252125"/>
      </dsp:txXfrm>
    </dsp:sp>
    <dsp:sp modelId="{D774F1F2-7F7D-47D9-A41A-AA9906BBC619}">
      <dsp:nvSpPr>
        <dsp:cNvPr id="0" name=""/>
        <dsp:cNvSpPr/>
      </dsp:nvSpPr>
      <dsp:spPr>
        <a:xfrm>
          <a:off x="326395" y="1648312"/>
          <a:ext cx="6527910" cy="581073"/>
        </a:xfrm>
        <a:prstGeom prst="roundRect">
          <a:avLst/>
        </a:prstGeom>
        <a:solidFill>
          <a:schemeClr val="bg1">
            <a:lumMod val="9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1398" tIns="0" rIns="181398" bIns="0" numCol="1" spcCol="1270" anchor="ctr" anchorCtr="0">
          <a:noAutofit/>
        </a:bodyPr>
        <a:lstStyle/>
        <a:p>
          <a:pPr marL="0" lvl="0" indent="0" algn="l" defTabSz="889000">
            <a:lnSpc>
              <a:spcPct val="90000"/>
            </a:lnSpc>
            <a:spcBef>
              <a:spcPct val="0"/>
            </a:spcBef>
            <a:spcAft>
              <a:spcPct val="35000"/>
            </a:spcAft>
            <a:buNone/>
          </a:pPr>
          <a:r>
            <a:rPr lang="it-IT" sz="2000" b="1" u="none" kern="1200" dirty="0" err="1">
              <a:solidFill>
                <a:srgbClr val="002060"/>
              </a:solidFill>
            </a:rPr>
            <a:t>Low</a:t>
          </a:r>
          <a:r>
            <a:rPr lang="it-IT" sz="2000" b="1" u="none" kern="1200" dirty="0">
              <a:solidFill>
                <a:srgbClr val="002060"/>
              </a:solidFill>
            </a:rPr>
            <a:t> </a:t>
          </a:r>
          <a:r>
            <a:rPr lang="it-IT" sz="2000" b="1" u="none" kern="1200" dirty="0" err="1">
              <a:solidFill>
                <a:srgbClr val="002060"/>
              </a:solidFill>
            </a:rPr>
            <a:t>t</a:t>
          </a:r>
          <a:r>
            <a:rPr lang="it-IT" sz="2000" b="1" kern="1200" dirty="0" err="1">
              <a:solidFill>
                <a:srgbClr val="002060"/>
              </a:solidFill>
            </a:rPr>
            <a:t>hrombotic</a:t>
          </a:r>
          <a:r>
            <a:rPr lang="it-IT" sz="2000" b="1" kern="1200" dirty="0">
              <a:solidFill>
                <a:srgbClr val="002060"/>
              </a:solidFill>
            </a:rPr>
            <a:t> </a:t>
          </a:r>
          <a:r>
            <a:rPr lang="it-IT" sz="2000" b="1" kern="1200" dirty="0" err="1">
              <a:solidFill>
                <a:srgbClr val="002060"/>
              </a:solidFill>
            </a:rPr>
            <a:t>risk</a:t>
          </a:r>
          <a:r>
            <a:rPr lang="it-IT" sz="2000" b="1" kern="1200" dirty="0">
              <a:solidFill>
                <a:srgbClr val="002060"/>
              </a:solidFill>
            </a:rPr>
            <a:t> : </a:t>
          </a:r>
          <a:r>
            <a:rPr lang="it-IT" sz="2000" b="1" kern="1200" dirty="0">
              <a:solidFill>
                <a:srgbClr val="C00000"/>
              </a:solidFill>
            </a:rPr>
            <a:t>Yes </a:t>
          </a:r>
          <a:r>
            <a:rPr lang="it-IT" sz="2000" b="1" kern="1200" dirty="0" err="1">
              <a:solidFill>
                <a:srgbClr val="C00000"/>
              </a:solidFill>
            </a:rPr>
            <a:t>aspirin</a:t>
          </a:r>
          <a:endParaRPr lang="it-IT" sz="2000" b="0" kern="1200" dirty="0">
            <a:solidFill>
              <a:srgbClr val="C00000"/>
            </a:solidFill>
          </a:endParaRPr>
        </a:p>
      </dsp:txBody>
      <dsp:txXfrm>
        <a:off x="354761" y="1676678"/>
        <a:ext cx="6471178" cy="524341"/>
      </dsp:txXfrm>
    </dsp:sp>
    <dsp:sp modelId="{11FBA430-C467-4937-A44E-1909BA45E6FB}">
      <dsp:nvSpPr>
        <dsp:cNvPr id="0" name=""/>
        <dsp:cNvSpPr/>
      </dsp:nvSpPr>
      <dsp:spPr>
        <a:xfrm>
          <a:off x="0" y="3498209"/>
          <a:ext cx="6855987" cy="968625"/>
        </a:xfrm>
        <a:prstGeom prst="rect">
          <a:avLst/>
        </a:prstGeom>
        <a:solidFill>
          <a:schemeClr val="bg1">
            <a:alpha val="9000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2101" tIns="312420" rIns="532101" bIns="128016" numCol="1" spcCol="1270" anchor="t" anchorCtr="0">
          <a:noAutofit/>
        </a:bodyPr>
        <a:lstStyle/>
        <a:p>
          <a:pPr marL="171450" lvl="1" indent="-171450" algn="l" defTabSz="800100">
            <a:lnSpc>
              <a:spcPct val="90000"/>
            </a:lnSpc>
            <a:spcBef>
              <a:spcPct val="0"/>
            </a:spcBef>
            <a:spcAft>
              <a:spcPct val="15000"/>
            </a:spcAft>
            <a:buChar char="•"/>
          </a:pPr>
          <a:r>
            <a:rPr lang="it-IT" sz="1800" b="0" kern="1200" dirty="0" err="1"/>
            <a:t>History</a:t>
          </a:r>
          <a:r>
            <a:rPr lang="it-IT" sz="1800" b="0" kern="1200" dirty="0"/>
            <a:t> of </a:t>
          </a:r>
          <a:r>
            <a:rPr lang="it-IT" sz="1800" b="0" kern="1200" dirty="0" err="1"/>
            <a:t>thrombosis</a:t>
          </a:r>
          <a:r>
            <a:rPr lang="it-IT" sz="1800" b="0" kern="1200" dirty="0"/>
            <a:t> and/or Age ≥ 60 </a:t>
          </a:r>
          <a:r>
            <a:rPr lang="it-IT" sz="1800" b="0" kern="1200" dirty="0" err="1"/>
            <a:t>year</a:t>
          </a:r>
          <a:endParaRPr lang="it-IT" sz="1800" b="0" kern="1200" dirty="0"/>
        </a:p>
        <a:p>
          <a:pPr marL="171450" lvl="1" indent="-171450" algn="l" defTabSz="800100">
            <a:lnSpc>
              <a:spcPct val="90000"/>
            </a:lnSpc>
            <a:spcBef>
              <a:spcPct val="0"/>
            </a:spcBef>
            <a:spcAft>
              <a:spcPct val="15000"/>
            </a:spcAft>
            <a:buChar char="•"/>
          </a:pPr>
          <a:r>
            <a:rPr lang="it-IT" sz="1800" b="0" kern="1200" dirty="0"/>
            <a:t>JAK2V617F-mutated and/or CVR </a:t>
          </a:r>
          <a:r>
            <a:rPr lang="it-IT" sz="1800" b="0" kern="1200" dirty="0" err="1"/>
            <a:t>present</a:t>
          </a:r>
          <a:endParaRPr lang="it-IT" sz="1800" b="0" kern="1200" dirty="0"/>
        </a:p>
      </dsp:txBody>
      <dsp:txXfrm>
        <a:off x="0" y="3498209"/>
        <a:ext cx="6855987" cy="968625"/>
      </dsp:txXfrm>
    </dsp:sp>
    <dsp:sp modelId="{238ACDF1-273B-4E51-B2A6-B480813A4275}">
      <dsp:nvSpPr>
        <dsp:cNvPr id="0" name=""/>
        <dsp:cNvSpPr/>
      </dsp:nvSpPr>
      <dsp:spPr>
        <a:xfrm>
          <a:off x="328076" y="3244062"/>
          <a:ext cx="6527910" cy="277281"/>
        </a:xfrm>
        <a:prstGeom prst="roundRect">
          <a:avLst/>
        </a:prstGeom>
        <a:solidFill>
          <a:schemeClr val="bg1">
            <a:lumMod val="9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1398" tIns="0" rIns="181398" bIns="0" numCol="1" spcCol="1270" anchor="ctr" anchorCtr="0">
          <a:noAutofit/>
        </a:bodyPr>
        <a:lstStyle/>
        <a:p>
          <a:pPr marL="0" lvl="0" indent="0" algn="l" defTabSz="889000">
            <a:lnSpc>
              <a:spcPct val="90000"/>
            </a:lnSpc>
            <a:spcBef>
              <a:spcPct val="0"/>
            </a:spcBef>
            <a:spcAft>
              <a:spcPct val="35000"/>
            </a:spcAft>
            <a:buNone/>
          </a:pPr>
          <a:r>
            <a:rPr lang="it-IT" sz="2000" b="1" u="none" kern="1200" dirty="0">
              <a:solidFill>
                <a:srgbClr val="002060"/>
              </a:solidFill>
            </a:rPr>
            <a:t>High </a:t>
          </a:r>
          <a:r>
            <a:rPr lang="it-IT" sz="2000" b="1" kern="1200" dirty="0" err="1">
              <a:solidFill>
                <a:srgbClr val="002060"/>
              </a:solidFill>
            </a:rPr>
            <a:t>thrombotic</a:t>
          </a:r>
          <a:r>
            <a:rPr lang="it-IT" sz="2000" b="1" kern="1200" dirty="0">
              <a:solidFill>
                <a:srgbClr val="002060"/>
              </a:solidFill>
            </a:rPr>
            <a:t> </a:t>
          </a:r>
          <a:r>
            <a:rPr lang="it-IT" sz="2000" b="1" kern="1200" dirty="0" err="1">
              <a:solidFill>
                <a:srgbClr val="002060"/>
              </a:solidFill>
            </a:rPr>
            <a:t>risk</a:t>
          </a:r>
          <a:r>
            <a:rPr lang="it-IT" sz="2000" b="1" kern="1200" dirty="0">
              <a:solidFill>
                <a:srgbClr val="002060"/>
              </a:solidFill>
            </a:rPr>
            <a:t>: </a:t>
          </a:r>
          <a:r>
            <a:rPr lang="it-IT" sz="2000" b="1" kern="1200" dirty="0" err="1">
              <a:solidFill>
                <a:srgbClr val="C00000"/>
              </a:solidFill>
            </a:rPr>
            <a:t>Aspirin</a:t>
          </a:r>
          <a:r>
            <a:rPr lang="it-IT" sz="2000" b="1" kern="1200" dirty="0">
              <a:solidFill>
                <a:srgbClr val="C00000"/>
              </a:solidFill>
            </a:rPr>
            <a:t> </a:t>
          </a:r>
          <a:r>
            <a:rPr lang="it-IT" sz="2000" b="1" kern="1200" dirty="0" err="1">
              <a:solidFill>
                <a:srgbClr val="C00000"/>
              </a:solidFill>
            </a:rPr>
            <a:t>twice</a:t>
          </a:r>
          <a:r>
            <a:rPr lang="it-IT" sz="2000" b="1" kern="1200" dirty="0">
              <a:solidFill>
                <a:srgbClr val="C00000"/>
              </a:solidFill>
            </a:rPr>
            <a:t>?</a:t>
          </a:r>
        </a:p>
      </dsp:txBody>
      <dsp:txXfrm>
        <a:off x="341612" y="3257598"/>
        <a:ext cx="6500838" cy="25020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3BB15C2-0C4A-C28A-8D7C-069B62461AD5}"/>
              </a:ext>
            </a:extLst>
          </p:cNvPr>
          <p:cNvSpPr>
            <a:spLocks noGrp="1" noChangeArrowheads="1"/>
          </p:cNvSpPr>
          <p:nvPr>
            <p:ph type="hdr" sz="quarter"/>
          </p:nvPr>
        </p:nvSpPr>
        <p:spPr bwMode="auto">
          <a:xfrm>
            <a:off x="0" y="0"/>
            <a:ext cx="2984500" cy="501650"/>
          </a:xfrm>
          <a:prstGeom prst="rect">
            <a:avLst/>
          </a:prstGeom>
          <a:noFill/>
          <a:ln w="9525">
            <a:noFill/>
            <a:miter lim="800000"/>
            <a:headEnd/>
            <a:tailEnd/>
          </a:ln>
          <a:effectLst/>
        </p:spPr>
        <p:txBody>
          <a:bodyPr vert="horz" wrap="square" lIns="96615" tIns="48307" rIns="96615" bIns="48307" numCol="1" anchor="t" anchorCtr="0" compatLnSpc="1">
            <a:prstTxWarp prst="textNoShape">
              <a:avLst/>
            </a:prstTxWarp>
          </a:bodyPr>
          <a:lstStyle>
            <a:lvl1pPr>
              <a:spcBef>
                <a:spcPct val="0"/>
              </a:spcBef>
              <a:defRPr sz="1300">
                <a:latin typeface="Arial" charset="0"/>
              </a:defRPr>
            </a:lvl1pPr>
          </a:lstStyle>
          <a:p>
            <a:pPr>
              <a:defRPr/>
            </a:pPr>
            <a:endParaRPr lang="it-IT"/>
          </a:p>
        </p:txBody>
      </p:sp>
      <p:sp>
        <p:nvSpPr>
          <p:cNvPr id="5123" name="Rectangle 3">
            <a:extLst>
              <a:ext uri="{FF2B5EF4-FFF2-40B4-BE49-F238E27FC236}">
                <a16:creationId xmlns:a16="http://schemas.microsoft.com/office/drawing/2014/main" id="{14668D57-09FD-2A5E-9382-E2FB78DC56E2}"/>
              </a:ext>
            </a:extLst>
          </p:cNvPr>
          <p:cNvSpPr>
            <a:spLocks noGrp="1" noChangeArrowheads="1"/>
          </p:cNvSpPr>
          <p:nvPr>
            <p:ph type="dt" sz="quarter" idx="1"/>
          </p:nvPr>
        </p:nvSpPr>
        <p:spPr bwMode="auto">
          <a:xfrm>
            <a:off x="3902075" y="0"/>
            <a:ext cx="2984500" cy="501650"/>
          </a:xfrm>
          <a:prstGeom prst="rect">
            <a:avLst/>
          </a:prstGeom>
          <a:noFill/>
          <a:ln w="9525">
            <a:noFill/>
            <a:miter lim="800000"/>
            <a:headEnd/>
            <a:tailEnd/>
          </a:ln>
          <a:effectLst/>
        </p:spPr>
        <p:txBody>
          <a:bodyPr vert="horz" wrap="square" lIns="96615" tIns="48307" rIns="96615" bIns="48307" numCol="1" anchor="t" anchorCtr="0" compatLnSpc="1">
            <a:prstTxWarp prst="textNoShape">
              <a:avLst/>
            </a:prstTxWarp>
          </a:bodyPr>
          <a:lstStyle>
            <a:lvl1pPr algn="r">
              <a:spcBef>
                <a:spcPct val="0"/>
              </a:spcBef>
              <a:defRPr sz="1300">
                <a:latin typeface="Arial" charset="0"/>
              </a:defRPr>
            </a:lvl1pPr>
          </a:lstStyle>
          <a:p>
            <a:pPr>
              <a:defRPr/>
            </a:pPr>
            <a:endParaRPr lang="it-IT"/>
          </a:p>
        </p:txBody>
      </p:sp>
      <p:sp>
        <p:nvSpPr>
          <p:cNvPr id="5124" name="Rectangle 4">
            <a:extLst>
              <a:ext uri="{FF2B5EF4-FFF2-40B4-BE49-F238E27FC236}">
                <a16:creationId xmlns:a16="http://schemas.microsoft.com/office/drawing/2014/main" id="{F73C1E50-A697-EE2B-1647-DD59FFB8F566}"/>
              </a:ext>
            </a:extLst>
          </p:cNvPr>
          <p:cNvSpPr>
            <a:spLocks noGrp="1" noChangeArrowheads="1"/>
          </p:cNvSpPr>
          <p:nvPr>
            <p:ph type="ftr" sz="quarter" idx="2"/>
          </p:nvPr>
        </p:nvSpPr>
        <p:spPr bwMode="auto">
          <a:xfrm>
            <a:off x="0" y="9517063"/>
            <a:ext cx="2984500" cy="501650"/>
          </a:xfrm>
          <a:prstGeom prst="rect">
            <a:avLst/>
          </a:prstGeom>
          <a:noFill/>
          <a:ln w="9525">
            <a:noFill/>
            <a:miter lim="800000"/>
            <a:headEnd/>
            <a:tailEnd/>
          </a:ln>
          <a:effectLst/>
        </p:spPr>
        <p:txBody>
          <a:bodyPr vert="horz" wrap="square" lIns="96615" tIns="48307" rIns="96615" bIns="48307" numCol="1" anchor="b" anchorCtr="0" compatLnSpc="1">
            <a:prstTxWarp prst="textNoShape">
              <a:avLst/>
            </a:prstTxWarp>
          </a:bodyPr>
          <a:lstStyle>
            <a:lvl1pPr>
              <a:spcBef>
                <a:spcPct val="0"/>
              </a:spcBef>
              <a:defRPr sz="1300">
                <a:latin typeface="Arial" charset="0"/>
              </a:defRPr>
            </a:lvl1pPr>
          </a:lstStyle>
          <a:p>
            <a:pPr>
              <a:defRPr/>
            </a:pPr>
            <a:endParaRPr lang="it-IT"/>
          </a:p>
        </p:txBody>
      </p:sp>
      <p:sp>
        <p:nvSpPr>
          <p:cNvPr id="5125" name="Rectangle 5">
            <a:extLst>
              <a:ext uri="{FF2B5EF4-FFF2-40B4-BE49-F238E27FC236}">
                <a16:creationId xmlns:a16="http://schemas.microsoft.com/office/drawing/2014/main" id="{EA207B25-ACCB-DBFB-AF73-4EE3C09BB6E8}"/>
              </a:ext>
            </a:extLst>
          </p:cNvPr>
          <p:cNvSpPr>
            <a:spLocks noGrp="1" noChangeArrowheads="1"/>
          </p:cNvSpPr>
          <p:nvPr>
            <p:ph type="sldNum" sz="quarter" idx="3"/>
          </p:nvPr>
        </p:nvSpPr>
        <p:spPr bwMode="auto">
          <a:xfrm>
            <a:off x="3902075" y="9517063"/>
            <a:ext cx="2984500" cy="501650"/>
          </a:xfrm>
          <a:prstGeom prst="rect">
            <a:avLst/>
          </a:prstGeom>
          <a:noFill/>
          <a:ln w="9525">
            <a:noFill/>
            <a:miter lim="800000"/>
            <a:headEnd/>
            <a:tailEnd/>
          </a:ln>
          <a:effectLst/>
        </p:spPr>
        <p:txBody>
          <a:bodyPr vert="horz" wrap="square" lIns="96615" tIns="48307" rIns="96615" bIns="48307" numCol="1" anchor="b" anchorCtr="0" compatLnSpc="1">
            <a:prstTxWarp prst="textNoShape">
              <a:avLst/>
            </a:prstTxWarp>
          </a:bodyPr>
          <a:lstStyle>
            <a:lvl1pPr algn="r">
              <a:spcBef>
                <a:spcPct val="0"/>
              </a:spcBef>
              <a:defRPr sz="1300"/>
            </a:lvl1pPr>
          </a:lstStyle>
          <a:p>
            <a:fld id="{6A4E8B11-6852-5743-81DB-CAC5116BF646}" type="slidenum">
              <a:rPr lang="it-IT" altLang="it-IT"/>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551D781-12E7-A44B-B2DE-0F9881335F1A}"/>
              </a:ext>
            </a:extLst>
          </p:cNvPr>
          <p:cNvSpPr>
            <a:spLocks noGrp="1" noChangeArrowheads="1"/>
          </p:cNvSpPr>
          <p:nvPr>
            <p:ph type="hdr" sz="quarter"/>
          </p:nvPr>
        </p:nvSpPr>
        <p:spPr bwMode="auto">
          <a:xfrm>
            <a:off x="0" y="0"/>
            <a:ext cx="2984500" cy="501650"/>
          </a:xfrm>
          <a:prstGeom prst="rect">
            <a:avLst/>
          </a:prstGeom>
          <a:noFill/>
          <a:ln w="9525">
            <a:noFill/>
            <a:miter lim="800000"/>
            <a:headEnd/>
            <a:tailEnd/>
          </a:ln>
          <a:effectLst/>
        </p:spPr>
        <p:txBody>
          <a:bodyPr vert="horz" wrap="square" lIns="96615" tIns="48307" rIns="96615" bIns="48307" numCol="1" anchor="t" anchorCtr="0" compatLnSpc="1">
            <a:prstTxWarp prst="textNoShape">
              <a:avLst/>
            </a:prstTxWarp>
          </a:bodyPr>
          <a:lstStyle>
            <a:lvl1pPr>
              <a:spcBef>
                <a:spcPct val="0"/>
              </a:spcBef>
              <a:defRPr sz="1300">
                <a:latin typeface="Arial" charset="0"/>
              </a:defRPr>
            </a:lvl1pPr>
          </a:lstStyle>
          <a:p>
            <a:pPr>
              <a:defRPr/>
            </a:pPr>
            <a:endParaRPr lang="it-IT"/>
          </a:p>
        </p:txBody>
      </p:sp>
      <p:sp>
        <p:nvSpPr>
          <p:cNvPr id="3075" name="Rectangle 3">
            <a:extLst>
              <a:ext uri="{FF2B5EF4-FFF2-40B4-BE49-F238E27FC236}">
                <a16:creationId xmlns:a16="http://schemas.microsoft.com/office/drawing/2014/main" id="{A6EC77F6-E98D-FA7C-4180-01402D4F98FA}"/>
              </a:ext>
            </a:extLst>
          </p:cNvPr>
          <p:cNvSpPr>
            <a:spLocks noGrp="1" noChangeArrowheads="1"/>
          </p:cNvSpPr>
          <p:nvPr>
            <p:ph type="dt" idx="1"/>
          </p:nvPr>
        </p:nvSpPr>
        <p:spPr bwMode="auto">
          <a:xfrm>
            <a:off x="3902075" y="0"/>
            <a:ext cx="2984500" cy="501650"/>
          </a:xfrm>
          <a:prstGeom prst="rect">
            <a:avLst/>
          </a:prstGeom>
          <a:noFill/>
          <a:ln w="9525">
            <a:noFill/>
            <a:miter lim="800000"/>
            <a:headEnd/>
            <a:tailEnd/>
          </a:ln>
          <a:effectLst/>
        </p:spPr>
        <p:txBody>
          <a:bodyPr vert="horz" wrap="square" lIns="96615" tIns="48307" rIns="96615" bIns="48307" numCol="1" anchor="t" anchorCtr="0" compatLnSpc="1">
            <a:prstTxWarp prst="textNoShape">
              <a:avLst/>
            </a:prstTxWarp>
          </a:bodyPr>
          <a:lstStyle>
            <a:lvl1pPr algn="r">
              <a:spcBef>
                <a:spcPct val="0"/>
              </a:spcBef>
              <a:defRPr sz="1300">
                <a:latin typeface="Arial" charset="0"/>
              </a:defRPr>
            </a:lvl1pPr>
          </a:lstStyle>
          <a:p>
            <a:pPr>
              <a:defRPr/>
            </a:pPr>
            <a:endParaRPr lang="it-IT"/>
          </a:p>
        </p:txBody>
      </p:sp>
      <p:sp>
        <p:nvSpPr>
          <p:cNvPr id="5124" name="Rectangle 4">
            <a:extLst>
              <a:ext uri="{FF2B5EF4-FFF2-40B4-BE49-F238E27FC236}">
                <a16:creationId xmlns:a16="http://schemas.microsoft.com/office/drawing/2014/main" id="{EEFF3D71-2F96-AD46-AEAF-4FE4DFE2992E}"/>
              </a:ext>
            </a:extLst>
          </p:cNvPr>
          <p:cNvSpPr>
            <a:spLocks noGrp="1" noRot="1" noChangeAspect="1" noChangeArrowheads="1" noTextEdit="1"/>
          </p:cNvSpPr>
          <p:nvPr>
            <p:ph type="sldImg" idx="2"/>
          </p:nvPr>
        </p:nvSpPr>
        <p:spPr bwMode="auto">
          <a:xfrm>
            <a:off x="669925" y="750888"/>
            <a:ext cx="5548313" cy="3757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2C3B1D3A-77DD-F817-75A0-0993A6A0D994}"/>
              </a:ext>
            </a:extLst>
          </p:cNvPr>
          <p:cNvSpPr>
            <a:spLocks noGrp="1" noChangeArrowheads="1"/>
          </p:cNvSpPr>
          <p:nvPr>
            <p:ph type="body" sz="quarter" idx="3"/>
          </p:nvPr>
        </p:nvSpPr>
        <p:spPr bwMode="auto">
          <a:xfrm>
            <a:off x="688975" y="4759325"/>
            <a:ext cx="5510213" cy="4510088"/>
          </a:xfrm>
          <a:prstGeom prst="rect">
            <a:avLst/>
          </a:prstGeom>
          <a:noFill/>
          <a:ln w="9525">
            <a:noFill/>
            <a:miter lim="800000"/>
            <a:headEnd/>
            <a:tailEnd/>
          </a:ln>
          <a:effectLst/>
        </p:spPr>
        <p:txBody>
          <a:bodyPr vert="horz" wrap="square" lIns="96615" tIns="48307" rIns="96615" bIns="48307"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3078" name="Rectangle 6">
            <a:extLst>
              <a:ext uri="{FF2B5EF4-FFF2-40B4-BE49-F238E27FC236}">
                <a16:creationId xmlns:a16="http://schemas.microsoft.com/office/drawing/2014/main" id="{B3AA4C7E-62D4-83DA-13E9-BED8A940FE58}"/>
              </a:ext>
            </a:extLst>
          </p:cNvPr>
          <p:cNvSpPr>
            <a:spLocks noGrp="1" noChangeArrowheads="1"/>
          </p:cNvSpPr>
          <p:nvPr>
            <p:ph type="ftr" sz="quarter" idx="4"/>
          </p:nvPr>
        </p:nvSpPr>
        <p:spPr bwMode="auto">
          <a:xfrm>
            <a:off x="0" y="9517063"/>
            <a:ext cx="2984500" cy="501650"/>
          </a:xfrm>
          <a:prstGeom prst="rect">
            <a:avLst/>
          </a:prstGeom>
          <a:noFill/>
          <a:ln w="9525">
            <a:noFill/>
            <a:miter lim="800000"/>
            <a:headEnd/>
            <a:tailEnd/>
          </a:ln>
          <a:effectLst/>
        </p:spPr>
        <p:txBody>
          <a:bodyPr vert="horz" wrap="square" lIns="96615" tIns="48307" rIns="96615" bIns="48307" numCol="1" anchor="b" anchorCtr="0" compatLnSpc="1">
            <a:prstTxWarp prst="textNoShape">
              <a:avLst/>
            </a:prstTxWarp>
          </a:bodyPr>
          <a:lstStyle>
            <a:lvl1pPr>
              <a:spcBef>
                <a:spcPct val="0"/>
              </a:spcBef>
              <a:defRPr sz="1300">
                <a:latin typeface="Arial" charset="0"/>
              </a:defRPr>
            </a:lvl1pPr>
          </a:lstStyle>
          <a:p>
            <a:pPr>
              <a:defRPr/>
            </a:pPr>
            <a:endParaRPr lang="it-IT"/>
          </a:p>
        </p:txBody>
      </p:sp>
      <p:sp>
        <p:nvSpPr>
          <p:cNvPr id="3079" name="Rectangle 7">
            <a:extLst>
              <a:ext uri="{FF2B5EF4-FFF2-40B4-BE49-F238E27FC236}">
                <a16:creationId xmlns:a16="http://schemas.microsoft.com/office/drawing/2014/main" id="{9BF14A4D-FF2F-3436-1CE9-FEA63AF57950}"/>
              </a:ext>
            </a:extLst>
          </p:cNvPr>
          <p:cNvSpPr>
            <a:spLocks noGrp="1" noChangeArrowheads="1"/>
          </p:cNvSpPr>
          <p:nvPr>
            <p:ph type="sldNum" sz="quarter" idx="5"/>
          </p:nvPr>
        </p:nvSpPr>
        <p:spPr bwMode="auto">
          <a:xfrm>
            <a:off x="3902075" y="9517063"/>
            <a:ext cx="2984500" cy="501650"/>
          </a:xfrm>
          <a:prstGeom prst="rect">
            <a:avLst/>
          </a:prstGeom>
          <a:noFill/>
          <a:ln w="9525">
            <a:noFill/>
            <a:miter lim="800000"/>
            <a:headEnd/>
            <a:tailEnd/>
          </a:ln>
          <a:effectLst/>
        </p:spPr>
        <p:txBody>
          <a:bodyPr vert="horz" wrap="square" lIns="96615" tIns="48307" rIns="96615" bIns="48307" numCol="1" anchor="b" anchorCtr="0" compatLnSpc="1">
            <a:prstTxWarp prst="textNoShape">
              <a:avLst/>
            </a:prstTxWarp>
          </a:bodyPr>
          <a:lstStyle>
            <a:lvl1pPr algn="r">
              <a:spcBef>
                <a:spcPct val="0"/>
              </a:spcBef>
              <a:defRPr sz="1300"/>
            </a:lvl1pPr>
          </a:lstStyle>
          <a:p>
            <a:fld id="{41B45E4F-E8DB-544D-95D1-17C150B6AFCC}"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slide" Target="../slides/slide123.xml"/><Relationship Id="rId4"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ln>
            <a:miter lim="800000"/>
            <a:headEnd/>
            <a:tailEnd/>
          </a:ln>
        </p:spPr>
        <p:txBody>
          <a:bodyPr/>
          <a:lstStyle/>
          <a:p>
            <a:fld id="{05585301-E931-44CC-AF10-E210455070B1}" type="slidenum">
              <a:rPr lang="it-IT" altLang="en-US" smtClean="0">
                <a:solidFill>
                  <a:srgbClr val="000000"/>
                </a:solidFill>
                <a:ea typeface="ＭＳ Ｐゴシック" pitchFamily="34" charset="-128"/>
              </a:rPr>
              <a:pPr/>
              <a:t>13</a:t>
            </a:fld>
            <a:endParaRPr lang="it-IT" altLang="en-US">
              <a:solidFill>
                <a:srgbClr val="000000"/>
              </a:solidFill>
              <a:ea typeface="ＭＳ Ｐゴシック" pitchFamily="34" charset="-128"/>
            </a:endParaRPr>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1473504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10000"/>
          </a:bodyPr>
          <a:lstStyle/>
          <a:p>
            <a:pPr marL="143510" lvl="2" indent="-143510" defTabSz="914377">
              <a:lnSpc>
                <a:spcPct val="90000"/>
              </a:lnSpc>
              <a:spcBef>
                <a:spcPts val="0"/>
              </a:spcBef>
              <a:spcAft>
                <a:spcPts val="300"/>
              </a:spcAft>
              <a:defRPr/>
            </a:pPr>
            <a:r>
              <a:rPr lang="en-US" altLang="en-US" b="1" dirty="0">
                <a:ea typeface="Geneva"/>
              </a:rPr>
              <a:t>Hepcidin </a:t>
            </a:r>
            <a:r>
              <a:rPr lang="en-US" altLang="en-US" dirty="0">
                <a:ea typeface="Geneva"/>
              </a:rPr>
              <a:t>reduces uptake of dietary iron and release of iron from storage cells.</a:t>
            </a:r>
            <a:endParaRPr lang="en-US" dirty="0">
              <a:cs typeface="Calibri"/>
            </a:endParaRPr>
          </a:p>
          <a:p>
            <a:pPr marL="143510" lvl="2" indent="-143510" defTabSz="914377">
              <a:lnSpc>
                <a:spcPct val="90000"/>
              </a:lnSpc>
              <a:spcBef>
                <a:spcPts val="0"/>
              </a:spcBef>
              <a:spcAft>
                <a:spcPts val="300"/>
              </a:spcAft>
              <a:defRPr/>
            </a:pPr>
            <a:endParaRPr lang="en-US" altLang="en-US" dirty="0">
              <a:ea typeface="Geneva"/>
              <a:cs typeface="Calibri"/>
            </a:endParaRPr>
          </a:p>
          <a:p>
            <a:pPr marL="143510" lvl="2" indent="-143510" defTabSz="914377">
              <a:lnSpc>
                <a:spcPct val="90000"/>
              </a:lnSpc>
              <a:spcBef>
                <a:spcPts val="0"/>
              </a:spcBef>
              <a:spcAft>
                <a:spcPts val="300"/>
              </a:spcAft>
              <a:defRPr/>
            </a:pPr>
            <a:r>
              <a:rPr lang="en-US" altLang="en-US" b="1" dirty="0">
                <a:ea typeface="Geneva"/>
              </a:rPr>
              <a:t>HJV/BMP/SMAD </a:t>
            </a:r>
            <a:r>
              <a:rPr lang="en-US" altLang="en-US" dirty="0">
                <a:ea typeface="Geneva"/>
              </a:rPr>
              <a:t>signaling pathway induces hepcidin expression. </a:t>
            </a:r>
            <a:r>
              <a:rPr lang="en-US" altLang="en-US" b="1" dirty="0">
                <a:ea typeface="Geneva"/>
              </a:rPr>
              <a:t>TMPRSS6</a:t>
            </a:r>
            <a:r>
              <a:rPr lang="en-US" altLang="en-US" dirty="0">
                <a:ea typeface="Geneva"/>
              </a:rPr>
              <a:t> is a </a:t>
            </a:r>
            <a:r>
              <a:rPr lang="en-US" altLang="en-US" b="1" dirty="0">
                <a:ea typeface="Geneva"/>
              </a:rPr>
              <a:t>negative </a:t>
            </a:r>
            <a:r>
              <a:rPr lang="en-US" altLang="en-US" dirty="0">
                <a:ea typeface="Geneva"/>
              </a:rPr>
              <a:t>regulator of this pathway. It is a serine protease which cleaves HJV</a:t>
            </a:r>
          </a:p>
          <a:p>
            <a:pPr marL="143510" lvl="2" indent="-143510" defTabSz="914377">
              <a:lnSpc>
                <a:spcPct val="90000"/>
              </a:lnSpc>
              <a:spcBef>
                <a:spcPts val="0"/>
              </a:spcBef>
              <a:spcAft>
                <a:spcPts val="300"/>
              </a:spcAft>
              <a:defRPr/>
            </a:pPr>
            <a:endParaRPr lang="en-US" altLang="en-US" dirty="0">
              <a:ea typeface="Geneva"/>
              <a:cs typeface="Calibri"/>
            </a:endParaRPr>
          </a:p>
          <a:p>
            <a:pPr marL="143510" lvl="2" indent="-143510" defTabSz="914377">
              <a:lnSpc>
                <a:spcPct val="90000"/>
              </a:lnSpc>
              <a:spcBef>
                <a:spcPts val="0"/>
              </a:spcBef>
              <a:spcAft>
                <a:spcPts val="300"/>
              </a:spcAft>
              <a:defRPr/>
            </a:pPr>
            <a:r>
              <a:rPr lang="en-US" altLang="en-US" b="1" dirty="0">
                <a:ea typeface="Geneva"/>
              </a:rPr>
              <a:t>Hepcidin</a:t>
            </a:r>
            <a:r>
              <a:rPr lang="en-US" altLang="en-US" dirty="0">
                <a:ea typeface="Geneva"/>
              </a:rPr>
              <a:t> levels are low to normal in patients with Polycythemia Vera</a:t>
            </a:r>
          </a:p>
          <a:p>
            <a:pPr marL="143510" lvl="2" indent="-143510" defTabSz="914377">
              <a:lnSpc>
                <a:spcPct val="90000"/>
              </a:lnSpc>
              <a:spcBef>
                <a:spcPts val="0"/>
              </a:spcBef>
              <a:spcAft>
                <a:spcPts val="300"/>
              </a:spcAft>
              <a:defRPr/>
            </a:pPr>
            <a:endParaRPr lang="en-US" altLang="en-US" dirty="0">
              <a:ea typeface="Geneva"/>
            </a:endParaRPr>
          </a:p>
          <a:p>
            <a:pPr marL="143510" lvl="2" indent="-143510" defTabSz="914377">
              <a:lnSpc>
                <a:spcPct val="90000"/>
              </a:lnSpc>
              <a:spcBef>
                <a:spcPts val="0"/>
              </a:spcBef>
              <a:spcAft>
                <a:spcPts val="300"/>
              </a:spcAft>
              <a:defRPr/>
            </a:pPr>
            <a:r>
              <a:rPr lang="en-US" altLang="en-US" dirty="0">
                <a:ea typeface="Geneva"/>
              </a:rPr>
              <a:t>19mer= 19 </a:t>
            </a:r>
            <a:r>
              <a:rPr lang="en-US" altLang="en-US" dirty="0" err="1">
                <a:ea typeface="Geneva"/>
              </a:rPr>
              <a:t>nucleotidi</a:t>
            </a:r>
            <a:endParaRPr lang="en-US" altLang="en-US" dirty="0">
              <a:ea typeface="Geneva"/>
            </a:endParaRPr>
          </a:p>
          <a:p>
            <a:pPr marL="143510" lvl="2" indent="-143510" defTabSz="914377">
              <a:lnSpc>
                <a:spcPct val="90000"/>
              </a:lnSpc>
              <a:spcBef>
                <a:spcPts val="0"/>
              </a:spcBef>
              <a:spcAft>
                <a:spcPts val="300"/>
              </a:spcAft>
              <a:defRPr/>
            </a:pPr>
            <a:endParaRPr lang="en-US" altLang="en-US" dirty="0">
              <a:ea typeface="Geneva"/>
              <a:cs typeface="Calibri"/>
            </a:endParaRPr>
          </a:p>
          <a:p>
            <a:pPr marL="143510" lvl="2" indent="-143510" defTabSz="914377">
              <a:lnSpc>
                <a:spcPct val="90000"/>
              </a:lnSpc>
              <a:spcBef>
                <a:spcPts val="0"/>
              </a:spcBef>
              <a:spcAft>
                <a:spcPts val="300"/>
              </a:spcAft>
              <a:defRPr/>
            </a:pPr>
            <a:r>
              <a:rPr lang="it-IT" b="0" i="0" dirty="0" err="1">
                <a:solidFill>
                  <a:srgbClr val="1B1B1B"/>
                </a:solidFill>
                <a:effectLst/>
                <a:latin typeface="Cambria" panose="02040503050406030204" pitchFamily="18" charset="0"/>
              </a:rPr>
              <a:t>before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siRNAs</a:t>
            </a:r>
            <a:r>
              <a:rPr lang="it-IT" b="0" i="0" dirty="0">
                <a:solidFill>
                  <a:srgbClr val="1B1B1B"/>
                </a:solidFill>
                <a:effectLst/>
                <a:latin typeface="Cambria" panose="02040503050406030204" pitchFamily="18" charset="0"/>
              </a:rPr>
              <a:t> can </a:t>
            </a:r>
            <a:r>
              <a:rPr lang="it-IT" b="0" i="0" dirty="0" err="1">
                <a:solidFill>
                  <a:srgbClr val="1B1B1B"/>
                </a:solidFill>
                <a:effectLst/>
                <a:latin typeface="Cambria" panose="02040503050406030204" pitchFamily="18" charset="0"/>
              </a:rPr>
              <a:t>become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drugs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they</a:t>
            </a:r>
            <a:r>
              <a:rPr lang="it-IT" b="0" i="0" dirty="0">
                <a:solidFill>
                  <a:srgbClr val="1B1B1B"/>
                </a:solidFill>
                <a:effectLst/>
                <a:latin typeface="Cambria" panose="02040503050406030204" pitchFamily="18" charset="0"/>
              </a:rPr>
              <a:t> must </a:t>
            </a:r>
            <a:r>
              <a:rPr lang="it-IT" b="0" i="0" dirty="0" err="1">
                <a:solidFill>
                  <a:srgbClr val="1B1B1B"/>
                </a:solidFill>
                <a:effectLst/>
                <a:latin typeface="Cambria" panose="02040503050406030204" pitchFamily="18" charset="0"/>
              </a:rPr>
              <a:t>overcome</a:t>
            </a:r>
            <a:r>
              <a:rPr lang="it-IT" b="0" i="0" dirty="0">
                <a:solidFill>
                  <a:srgbClr val="1B1B1B"/>
                </a:solidFill>
                <a:effectLst/>
                <a:latin typeface="Cambria" panose="02040503050406030204" pitchFamily="18" charset="0"/>
              </a:rPr>
              <a:t> a </a:t>
            </a:r>
            <a:r>
              <a:rPr lang="it-IT" b="0" i="0" dirty="0" err="1">
                <a:solidFill>
                  <a:srgbClr val="1B1B1B"/>
                </a:solidFill>
                <a:effectLst/>
                <a:latin typeface="Cambria" panose="02040503050406030204" pitchFamily="18" charset="0"/>
              </a:rPr>
              <a:t>billion</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years</a:t>
            </a:r>
            <a:r>
              <a:rPr lang="it-IT" b="0" i="0" dirty="0">
                <a:solidFill>
                  <a:srgbClr val="1B1B1B"/>
                </a:solidFill>
                <a:effectLst/>
                <a:latin typeface="Cambria" panose="02040503050406030204" pitchFamily="18" charset="0"/>
              </a:rPr>
              <a:t> of </a:t>
            </a:r>
            <a:r>
              <a:rPr lang="it-IT" b="0" i="0" dirty="0" err="1">
                <a:solidFill>
                  <a:srgbClr val="1B1B1B"/>
                </a:solidFill>
                <a:effectLst/>
                <a:latin typeface="Cambria" panose="02040503050406030204" pitchFamily="18" charset="0"/>
              </a:rPr>
              <a:t>evolutionary</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defenses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designed</a:t>
            </a:r>
            <a:r>
              <a:rPr lang="it-IT" b="0" i="0" dirty="0">
                <a:solidFill>
                  <a:srgbClr val="1B1B1B"/>
                </a:solidFill>
                <a:effectLst/>
                <a:latin typeface="Cambria" panose="02040503050406030204" pitchFamily="18" charset="0"/>
              </a:rPr>
              <a:t> to </a:t>
            </a:r>
            <a:r>
              <a:rPr lang="it-IT" b="0" i="0" dirty="0" err="1">
                <a:solidFill>
                  <a:srgbClr val="1B1B1B"/>
                </a:solidFill>
                <a:effectLst/>
                <a:latin typeface="Cambria" panose="02040503050406030204" pitchFamily="18" charset="0"/>
              </a:rPr>
              <a:t>keep</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invading</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RNAs</a:t>
            </a:r>
            <a:r>
              <a:rPr lang="it-IT" b="0" i="0" dirty="0">
                <a:solidFill>
                  <a:srgbClr val="1B1B1B"/>
                </a:solidFill>
                <a:effectLst/>
                <a:latin typeface="Cambria" panose="02040503050406030204" pitchFamily="18" charset="0"/>
              </a:rPr>
              <a:t> on the </a:t>
            </a:r>
            <a:r>
              <a:rPr lang="it-IT" b="0" i="0" dirty="0" err="1">
                <a:solidFill>
                  <a:srgbClr val="1B1B1B"/>
                </a:solidFill>
                <a:effectLst/>
                <a:latin typeface="Cambria" panose="02040503050406030204" pitchFamily="18" charset="0"/>
              </a:rPr>
              <a:t>outside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cells</a:t>
            </a:r>
            <a:r>
              <a:rPr lang="it-IT" b="0" i="0" dirty="0">
                <a:solidFill>
                  <a:srgbClr val="1B1B1B"/>
                </a:solidFill>
                <a:effectLst/>
                <a:latin typeface="Cambria" panose="02040503050406030204" pitchFamily="18" charset="0"/>
              </a:rPr>
              <a:t> from </a:t>
            </a:r>
            <a:r>
              <a:rPr lang="it-IT" b="0" i="0" dirty="0" err="1">
                <a:solidFill>
                  <a:srgbClr val="1B1B1B"/>
                </a:solidFill>
                <a:effectLst/>
                <a:latin typeface="Cambria" panose="02040503050406030204" pitchFamily="18" charset="0"/>
              </a:rPr>
              <a:t>getting</a:t>
            </a:r>
            <a:r>
              <a:rPr lang="it-IT" b="0" i="0" dirty="0">
                <a:solidFill>
                  <a:srgbClr val="1B1B1B"/>
                </a:solidFill>
                <a:effectLst/>
                <a:latin typeface="Cambria" panose="02040503050406030204" pitchFamily="18" charset="0"/>
              </a:rPr>
              <a:t> to the inside of </a:t>
            </a:r>
            <a:r>
              <a:rPr lang="it-IT" b="0" i="0" dirty="0" err="1">
                <a:solidFill>
                  <a:srgbClr val="1B1B1B"/>
                </a:solidFill>
                <a:effectLst/>
                <a:latin typeface="Cambria" panose="02040503050406030204" pitchFamily="18" charset="0"/>
              </a:rPr>
              <a:t>cells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Not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surprisingly</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significant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effort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has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been</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placed</a:t>
            </a:r>
            <a:r>
              <a:rPr lang="it-IT" b="0" i="0" dirty="0">
                <a:solidFill>
                  <a:srgbClr val="1B1B1B"/>
                </a:solidFill>
                <a:effectLst/>
                <a:latin typeface="Cambria" panose="02040503050406030204" pitchFamily="18" charset="0"/>
              </a:rPr>
              <a:t> in </a:t>
            </a:r>
            <a:r>
              <a:rPr lang="it-IT" b="0" i="0" dirty="0" err="1">
                <a:solidFill>
                  <a:srgbClr val="1B1B1B"/>
                </a:solidFill>
                <a:effectLst/>
                <a:latin typeface="Cambria" panose="02040503050406030204" pitchFamily="18" charset="0"/>
              </a:rPr>
              <a:t>developing</a:t>
            </a:r>
            <a:r>
              <a:rPr lang="it-IT" b="0" i="0" dirty="0">
                <a:solidFill>
                  <a:srgbClr val="1B1B1B"/>
                </a:solidFill>
                <a:effectLst/>
                <a:latin typeface="Cambria" panose="02040503050406030204" pitchFamily="18" charset="0"/>
              </a:rPr>
              <a:t> a wide array of delivery </a:t>
            </a:r>
            <a:r>
              <a:rPr lang="it-IT" b="0" i="0" dirty="0" err="1">
                <a:solidFill>
                  <a:srgbClr val="1B1B1B"/>
                </a:solidFill>
                <a:effectLst/>
                <a:latin typeface="Cambria" panose="02040503050406030204" pitchFamily="18" charset="0"/>
              </a:rPr>
              <a:t>technologies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Foremost</a:t>
            </a:r>
            <a:r>
              <a:rPr lang="it-IT" b="0" i="0" dirty="0">
                <a:solidFill>
                  <a:srgbClr val="1B1B1B"/>
                </a:solidFill>
                <a:effectLst/>
                <a:latin typeface="Cambria" panose="02040503050406030204" pitchFamily="18" charset="0"/>
              </a:rPr>
              <a:t> of </a:t>
            </a:r>
            <a:r>
              <a:rPr lang="it-IT" b="0" i="0" dirty="0" err="1">
                <a:solidFill>
                  <a:srgbClr val="1B1B1B"/>
                </a:solidFill>
                <a:effectLst/>
                <a:latin typeface="Cambria" panose="02040503050406030204" pitchFamily="18" charset="0"/>
              </a:rPr>
              <a:t>these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has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been</a:t>
            </a:r>
            <a:r>
              <a:rPr lang="it-IT" b="0" i="0" dirty="0">
                <a:solidFill>
                  <a:srgbClr val="1B1B1B"/>
                </a:solidFill>
                <a:effectLst/>
                <a:latin typeface="Cambria" panose="02040503050406030204" pitchFamily="18" charset="0"/>
              </a:rPr>
              <a:t> the </a:t>
            </a:r>
            <a:r>
              <a:rPr lang="it-IT" b="0" i="0" dirty="0" err="1">
                <a:solidFill>
                  <a:srgbClr val="1B1B1B"/>
                </a:solidFill>
                <a:effectLst/>
                <a:latin typeface="Cambria" panose="02040503050406030204" pitchFamily="18" charset="0"/>
              </a:rPr>
              <a:t>development</a:t>
            </a:r>
            <a:r>
              <a:rPr lang="it-IT" b="0" i="0" dirty="0">
                <a:solidFill>
                  <a:srgbClr val="1B1B1B"/>
                </a:solidFill>
                <a:effectLst/>
                <a:latin typeface="Cambria" panose="02040503050406030204" pitchFamily="18" charset="0"/>
              </a:rPr>
              <a:t> of </a:t>
            </a:r>
            <a:r>
              <a:rPr lang="it-IT" b="0" i="1" dirty="0" err="1">
                <a:solidFill>
                  <a:srgbClr val="1B1B1B"/>
                </a:solidFill>
                <a:effectLst/>
                <a:latin typeface="Cambria" panose="02040503050406030204" pitchFamily="18" charset="0"/>
              </a:rPr>
              <a:t>N</a:t>
            </a:r>
            <a:r>
              <a:rPr lang="it-IT" b="0" i="0" dirty="0" err="1">
                <a:solidFill>
                  <a:srgbClr val="1B1B1B"/>
                </a:solidFill>
                <a:effectLst/>
                <a:latin typeface="Cambria" panose="02040503050406030204" pitchFamily="18" charset="0"/>
              </a:rPr>
              <a:t>-acetylgalactosamine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GalNAc</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siRNA</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conjugates</a:t>
            </a:r>
            <a:r>
              <a:rPr lang="it-IT" b="0" i="0" dirty="0">
                <a:solidFill>
                  <a:srgbClr val="1B1B1B"/>
                </a:solidFill>
                <a:effectLst/>
                <a:latin typeface="Cambria" panose="02040503050406030204" pitchFamily="18" charset="0"/>
              </a:rPr>
              <a:t> for delivery to </a:t>
            </a:r>
            <a:r>
              <a:rPr lang="it-IT" b="0" i="0" dirty="0" err="1">
                <a:solidFill>
                  <a:srgbClr val="1B1B1B"/>
                </a:solidFill>
                <a:effectLst/>
                <a:latin typeface="Cambria" panose="02040503050406030204" pitchFamily="18" charset="0"/>
              </a:rPr>
              <a:t>liver</a:t>
            </a:r>
            <a:r>
              <a:rPr lang="it-IT" b="0" i="0" dirty="0">
                <a:solidFill>
                  <a:srgbClr val="1B1B1B"/>
                </a:solidFill>
                <a:effectLst/>
                <a:latin typeface="Cambria" panose="02040503050406030204" pitchFamily="18" charset="0"/>
              </a:rPr>
              <a:t>. Tris-</a:t>
            </a:r>
            <a:r>
              <a:rPr lang="it-IT" b="0" i="0" dirty="0" err="1">
                <a:solidFill>
                  <a:srgbClr val="1B1B1B"/>
                </a:solidFill>
                <a:effectLst/>
                <a:latin typeface="Cambria" panose="02040503050406030204" pitchFamily="18" charset="0"/>
              </a:rPr>
              <a:t>GalNAc</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binds</a:t>
            </a:r>
            <a:r>
              <a:rPr lang="it-IT" b="0" i="0" dirty="0">
                <a:solidFill>
                  <a:srgbClr val="1B1B1B"/>
                </a:solidFill>
                <a:effectLst/>
                <a:latin typeface="Cambria" panose="02040503050406030204" pitchFamily="18" charset="0"/>
              </a:rPr>
              <a:t> to the </a:t>
            </a:r>
            <a:r>
              <a:rPr lang="it-IT" b="0" i="0" dirty="0" err="1">
                <a:solidFill>
                  <a:srgbClr val="1B1B1B"/>
                </a:solidFill>
                <a:effectLst/>
                <a:latin typeface="Cambria" panose="02040503050406030204" pitchFamily="18" charset="0"/>
              </a:rPr>
              <a:t>Asialoglycoprotein</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receptor</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that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is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highly</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expressed</a:t>
            </a:r>
            <a:r>
              <a:rPr lang="it-IT" b="0" i="0" dirty="0">
                <a:solidFill>
                  <a:srgbClr val="1B1B1B"/>
                </a:solidFill>
                <a:effectLst/>
                <a:latin typeface="Cambria" panose="02040503050406030204" pitchFamily="18" charset="0"/>
              </a:rPr>
              <a:t> on </a:t>
            </a:r>
            <a:r>
              <a:rPr lang="it-IT" b="0" i="0" dirty="0" err="1">
                <a:solidFill>
                  <a:srgbClr val="1B1B1B"/>
                </a:solidFill>
                <a:effectLst/>
                <a:latin typeface="Cambria" panose="02040503050406030204" pitchFamily="18" charset="0"/>
              </a:rPr>
              <a:t>hepatocytes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resulting</a:t>
            </a:r>
            <a:r>
              <a:rPr lang="it-IT" b="0" i="0" dirty="0">
                <a:solidFill>
                  <a:srgbClr val="1B1B1B"/>
                </a:solidFill>
                <a:effectLst/>
                <a:latin typeface="Cambria" panose="02040503050406030204" pitchFamily="18" charset="0"/>
              </a:rPr>
              <a:t> in </a:t>
            </a:r>
            <a:r>
              <a:rPr lang="it-IT" b="0" i="0" dirty="0" err="1">
                <a:solidFill>
                  <a:srgbClr val="1B1B1B"/>
                </a:solidFill>
                <a:effectLst/>
                <a:latin typeface="Cambria" panose="02040503050406030204" pitchFamily="18" charset="0"/>
              </a:rPr>
              <a:t>rapid</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endocytosis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While</a:t>
            </a:r>
            <a:r>
              <a:rPr lang="it-IT" b="0" i="0" dirty="0">
                <a:solidFill>
                  <a:srgbClr val="1B1B1B"/>
                </a:solidFill>
                <a:effectLst/>
                <a:latin typeface="Cambria" panose="02040503050406030204" pitchFamily="18" charset="0"/>
              </a:rPr>
              <a:t> the </a:t>
            </a:r>
            <a:r>
              <a:rPr lang="it-IT" b="0" i="0" dirty="0" err="1">
                <a:solidFill>
                  <a:srgbClr val="1B1B1B"/>
                </a:solidFill>
                <a:effectLst/>
                <a:latin typeface="Cambria" panose="02040503050406030204" pitchFamily="18" charset="0"/>
              </a:rPr>
              <a:t>exact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mechanism</a:t>
            </a:r>
            <a:r>
              <a:rPr lang="it-IT" b="0" i="0" dirty="0">
                <a:solidFill>
                  <a:srgbClr val="1B1B1B"/>
                </a:solidFill>
                <a:effectLst/>
                <a:latin typeface="Cambria" panose="02040503050406030204" pitchFamily="18" charset="0"/>
              </a:rPr>
              <a:t> of </a:t>
            </a:r>
            <a:r>
              <a:rPr lang="it-IT" b="0" i="0" dirty="0" err="1">
                <a:solidFill>
                  <a:srgbClr val="1B1B1B"/>
                </a:solidFill>
                <a:effectLst/>
                <a:latin typeface="Cambria" panose="02040503050406030204" pitchFamily="18" charset="0"/>
              </a:rPr>
              <a:t>escape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across</a:t>
            </a:r>
            <a:r>
              <a:rPr lang="it-IT" b="0" i="0" dirty="0">
                <a:solidFill>
                  <a:srgbClr val="1B1B1B"/>
                </a:solidFill>
                <a:effectLst/>
                <a:latin typeface="Cambria" panose="02040503050406030204" pitchFamily="18" charset="0"/>
              </a:rPr>
              <a:t> the </a:t>
            </a:r>
            <a:r>
              <a:rPr lang="it-IT" b="0" i="0" dirty="0" err="1">
                <a:solidFill>
                  <a:srgbClr val="1B1B1B"/>
                </a:solidFill>
                <a:effectLst/>
                <a:latin typeface="Cambria" panose="02040503050406030204" pitchFamily="18" charset="0"/>
              </a:rPr>
              <a:t>endosomal</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lipid</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bilayer</a:t>
            </a:r>
            <a:r>
              <a:rPr lang="it-IT" b="0" i="0" dirty="0">
                <a:solidFill>
                  <a:srgbClr val="1B1B1B"/>
                </a:solidFill>
                <a:effectLst/>
                <a:latin typeface="Cambria" panose="02040503050406030204" pitchFamily="18" charset="0"/>
              </a:rPr>
              <a:t> membrane </a:t>
            </a:r>
            <a:r>
              <a:rPr lang="it-IT" b="0" i="0" dirty="0" err="1">
                <a:solidFill>
                  <a:srgbClr val="1B1B1B"/>
                </a:solidFill>
                <a:effectLst/>
                <a:latin typeface="Cambria" panose="02040503050406030204" pitchFamily="18" charset="0"/>
              </a:rPr>
              <a:t>remains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unknown</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sufficient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amounts</a:t>
            </a:r>
            <a:r>
              <a:rPr lang="it-IT" b="0" i="0" dirty="0">
                <a:solidFill>
                  <a:srgbClr val="1B1B1B"/>
                </a:solidFill>
                <a:effectLst/>
                <a:latin typeface="Cambria" panose="02040503050406030204" pitchFamily="18" charset="0"/>
              </a:rPr>
              <a:t> of </a:t>
            </a:r>
            <a:r>
              <a:rPr lang="it-IT" b="0" i="0" dirty="0" err="1">
                <a:solidFill>
                  <a:srgbClr val="1B1B1B"/>
                </a:solidFill>
                <a:effectLst/>
                <a:latin typeface="Cambria" panose="02040503050406030204" pitchFamily="18" charset="0"/>
              </a:rPr>
              <a:t>siRNAs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enter</a:t>
            </a:r>
            <a:r>
              <a:rPr lang="it-IT" b="0" i="0" dirty="0">
                <a:solidFill>
                  <a:srgbClr val="1B1B1B"/>
                </a:solidFill>
                <a:effectLst/>
                <a:latin typeface="Cambria" panose="02040503050406030204" pitchFamily="18" charset="0"/>
              </a:rPr>
              <a:t> the </a:t>
            </a:r>
            <a:r>
              <a:rPr lang="it-IT" b="0" i="0" dirty="0" err="1">
                <a:solidFill>
                  <a:srgbClr val="1B1B1B"/>
                </a:solidFill>
                <a:effectLst/>
                <a:latin typeface="Cambria" panose="02040503050406030204" pitchFamily="18" charset="0"/>
              </a:rPr>
              <a:t>cytoplasm</a:t>
            </a:r>
            <a:r>
              <a:rPr lang="it-IT" b="0" i="0" dirty="0">
                <a:solidFill>
                  <a:srgbClr val="1B1B1B"/>
                </a:solidFill>
                <a:effectLst/>
                <a:latin typeface="Cambria" panose="02040503050406030204" pitchFamily="18" charset="0"/>
              </a:rPr>
              <a:t> to induce </a:t>
            </a:r>
            <a:r>
              <a:rPr lang="it-IT" b="0" i="0" dirty="0" err="1">
                <a:solidFill>
                  <a:srgbClr val="1B1B1B"/>
                </a:solidFill>
                <a:effectLst/>
                <a:latin typeface="Cambria" panose="02040503050406030204" pitchFamily="18" charset="0"/>
              </a:rPr>
              <a:t>robust</a:t>
            </a:r>
            <a:r>
              <a:rPr lang="it-IT" b="0" i="0" dirty="0">
                <a:solidFill>
                  <a:srgbClr val="1B1B1B"/>
                </a:solidFill>
                <a:effectLst/>
                <a:latin typeface="Cambria" panose="02040503050406030204" pitchFamily="18" charset="0"/>
              </a:rPr>
              <a:t>, target </a:t>
            </a:r>
            <a:r>
              <a:rPr lang="it-IT" b="0" i="0" dirty="0" err="1">
                <a:solidFill>
                  <a:srgbClr val="1B1B1B"/>
                </a:solidFill>
                <a:effectLst/>
                <a:latin typeface="Cambria" panose="02040503050406030204" pitchFamily="18" charset="0"/>
              </a:rPr>
              <a:t>selective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RNAi</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responses</a:t>
            </a:r>
            <a:r>
              <a:rPr lang="it-IT" b="0" i="0" dirty="0">
                <a:solidFill>
                  <a:srgbClr val="1B1B1B"/>
                </a:solidFill>
                <a:effectLst/>
                <a:latin typeface="Cambria" panose="02040503050406030204" pitchFamily="18" charset="0"/>
              </a:rPr>
              <a:t> </a:t>
            </a:r>
            <a:r>
              <a:rPr lang="it-IT" b="0" i="1" dirty="0">
                <a:solidFill>
                  <a:srgbClr val="1B1B1B"/>
                </a:solidFill>
                <a:effectLst/>
                <a:latin typeface="Cambria" panose="02040503050406030204" pitchFamily="18" charset="0"/>
              </a:rPr>
              <a:t>in vivo</a:t>
            </a:r>
            <a:r>
              <a:rPr lang="it-IT" b="0" i="0" dirty="0">
                <a:solidFill>
                  <a:srgbClr val="1B1B1B"/>
                </a:solidFill>
                <a:effectLst/>
                <a:latin typeface="Cambria" panose="02040503050406030204" pitchFamily="18" charset="0"/>
              </a:rPr>
              <a:t>. </a:t>
            </a:r>
            <a:endParaRPr lang="en-US" altLang="en-US" dirty="0">
              <a:ea typeface="Geneva"/>
              <a:cs typeface="Calibri"/>
            </a:endParaRPr>
          </a:p>
          <a:p>
            <a:pPr marL="143510" lvl="2" indent="-143510" defTabSz="914377">
              <a:lnSpc>
                <a:spcPct val="90000"/>
              </a:lnSpc>
              <a:spcBef>
                <a:spcPts val="0"/>
              </a:spcBef>
              <a:spcAft>
                <a:spcPts val="300"/>
              </a:spcAft>
              <a:defRPr/>
            </a:pPr>
            <a:endParaRPr lang="en-US" altLang="en-US" dirty="0">
              <a:ea typeface="Geneva"/>
              <a:cs typeface="Calibri"/>
            </a:endParaRPr>
          </a:p>
          <a:p>
            <a:pPr marL="143510" lvl="2" indent="-143510" defTabSz="914377">
              <a:lnSpc>
                <a:spcPct val="90000"/>
              </a:lnSpc>
              <a:spcBef>
                <a:spcPts val="0"/>
              </a:spcBef>
              <a:spcAft>
                <a:spcPts val="300"/>
              </a:spcAft>
              <a:defRPr/>
            </a:pPr>
            <a:r>
              <a:rPr lang="en-US" altLang="en-US" b="1" dirty="0">
                <a:ea typeface="Geneva"/>
              </a:rPr>
              <a:t>Therapeutic hypothesis: </a:t>
            </a:r>
            <a:r>
              <a:rPr lang="en-US" dirty="0">
                <a:ea typeface="Geneva"/>
              </a:rPr>
              <a:t>inhibition of TMPRSS6  will raise hepcidin and reduce iron delivery to the bone marrow resulting in reduced erythropoiesis(shift from systemic to functional iron deficiency).</a:t>
            </a:r>
          </a:p>
          <a:p>
            <a:pPr marL="143510" lvl="2" indent="-143510" defTabSz="914377">
              <a:lnSpc>
                <a:spcPct val="90000"/>
              </a:lnSpc>
              <a:spcBef>
                <a:spcPts val="0"/>
              </a:spcBef>
              <a:spcAft>
                <a:spcPts val="300"/>
              </a:spcAft>
              <a:defRPr/>
            </a:pPr>
            <a:endParaRPr lang="en-US" dirty="0">
              <a:ea typeface="Geneva"/>
              <a:cs typeface="Calibri"/>
            </a:endParaRPr>
          </a:p>
          <a:p>
            <a:pPr marL="0" indent="0">
              <a:lnSpc>
                <a:spcPct val="90000"/>
              </a:lnSpc>
              <a:spcBef>
                <a:spcPts val="0"/>
              </a:spcBef>
              <a:spcAft>
                <a:spcPts val="300"/>
              </a:spcAft>
              <a:buNone/>
            </a:pPr>
            <a:r>
              <a:rPr lang="en-GB" sz="1300" b="1" dirty="0"/>
              <a:t>Eligibility Criteria</a:t>
            </a:r>
            <a:endParaRPr lang="en-GB" sz="1300" dirty="0"/>
          </a:p>
          <a:p>
            <a:pPr marL="137160" lvl="2" indent="-137160"/>
            <a:r>
              <a:rPr lang="en-GB" sz="1300" b="0" dirty="0">
                <a:latin typeface="Arial" panose="020B0604020202020204" pitchFamily="34" charset="0"/>
                <a:cs typeface="Arial" panose="020B0604020202020204" pitchFamily="34" charset="0"/>
              </a:rPr>
              <a:t>PV diagnosis according to WHO 2016</a:t>
            </a:r>
          </a:p>
          <a:p>
            <a:pPr marL="137160" lvl="2" indent="-137160"/>
            <a:r>
              <a:rPr lang="en-GB" sz="1300" b="0" dirty="0">
                <a:latin typeface="Arial" panose="020B0604020202020204" pitchFamily="34" charset="0"/>
                <a:cs typeface="Arial" panose="020B0604020202020204" pitchFamily="34" charset="0"/>
              </a:rPr>
              <a:t>At least 3 phlebotomies in previous 6 months or 5 in previous 12 month to screening.</a:t>
            </a:r>
          </a:p>
          <a:p>
            <a:pPr marL="137160" lvl="2" indent="-137160"/>
            <a:r>
              <a:rPr lang="en-GB" sz="1300" b="0" dirty="0" err="1">
                <a:latin typeface="Arial" panose="020B0604020202020204" pitchFamily="34" charset="0"/>
                <a:cs typeface="Arial" panose="020B0604020202020204" pitchFamily="34" charset="0"/>
              </a:rPr>
              <a:t>Cytoreductives</a:t>
            </a:r>
            <a:r>
              <a:rPr lang="en-GB" sz="1300" b="0" dirty="0">
                <a:latin typeface="Arial" panose="020B0604020202020204" pitchFamily="34" charset="0"/>
                <a:cs typeface="Arial" panose="020B0604020202020204" pitchFamily="34" charset="0"/>
              </a:rPr>
              <a:t> allowed if patient on stable dose for 12 weeks prior to screening and no planned dose changes.</a:t>
            </a:r>
          </a:p>
          <a:p>
            <a:pPr marL="137160" lvl="2" indent="-137160"/>
            <a:r>
              <a:rPr lang="en-GB" sz="1300" b="0" dirty="0">
                <a:latin typeface="Arial" panose="020B0604020202020204" pitchFamily="34" charset="0"/>
                <a:cs typeface="Arial" panose="020B0604020202020204" pitchFamily="34" charset="0"/>
              </a:rPr>
              <a:t>Platelets ≤ 1,000,000/</a:t>
            </a:r>
            <a:r>
              <a:rPr lang="en-GB" sz="1300" b="0" dirty="0" err="1">
                <a:latin typeface="Arial" panose="020B0604020202020204" pitchFamily="34" charset="0"/>
                <a:cs typeface="Arial" panose="020B0604020202020204" pitchFamily="34" charset="0"/>
              </a:rPr>
              <a:t>uL</a:t>
            </a:r>
            <a:r>
              <a:rPr lang="en-GB" sz="1300" b="0" dirty="0">
                <a:latin typeface="Arial" panose="020B0604020202020204" pitchFamily="34" charset="0"/>
                <a:cs typeface="Arial" panose="020B0604020202020204" pitchFamily="34" charset="0"/>
              </a:rPr>
              <a:t>, WBC ≤ 25,000/</a:t>
            </a:r>
            <a:r>
              <a:rPr lang="en-GB" sz="1300" b="0" dirty="0" err="1">
                <a:latin typeface="Arial" panose="020B0604020202020204" pitchFamily="34" charset="0"/>
                <a:cs typeface="Arial" panose="020B0604020202020204" pitchFamily="34" charset="0"/>
              </a:rPr>
              <a:t>uL</a:t>
            </a:r>
            <a:endParaRPr lang="en-GB" sz="1300" b="0" dirty="0">
              <a:latin typeface="Arial" panose="020B0604020202020204" pitchFamily="34" charset="0"/>
              <a:cs typeface="Arial" panose="020B0604020202020204" pitchFamily="34" charset="0"/>
            </a:endParaRPr>
          </a:p>
          <a:p>
            <a:pPr marL="143510" lvl="2" indent="-143510" defTabSz="914377">
              <a:lnSpc>
                <a:spcPct val="90000"/>
              </a:lnSpc>
              <a:spcBef>
                <a:spcPts val="0"/>
              </a:spcBef>
              <a:spcAft>
                <a:spcPts val="300"/>
              </a:spcAft>
              <a:defRPr/>
            </a:pPr>
            <a:endParaRPr lang="en-US" dirty="0">
              <a:ea typeface="Geneva"/>
              <a:cs typeface="Calibri"/>
            </a:endParaRPr>
          </a:p>
          <a:p>
            <a:endParaRPr lang="it-IT" dirty="0"/>
          </a:p>
        </p:txBody>
      </p:sp>
      <p:sp>
        <p:nvSpPr>
          <p:cNvPr id="4" name="Segnaposto numero diapositiva 3"/>
          <p:cNvSpPr>
            <a:spLocks noGrp="1"/>
          </p:cNvSpPr>
          <p:nvPr>
            <p:ph type="sldNum" sz="quarter" idx="5"/>
          </p:nvPr>
        </p:nvSpPr>
        <p:spPr/>
        <p:txBody>
          <a:bodyPr/>
          <a:lstStyle/>
          <a:p>
            <a:fld id="{F0CBB17C-5912-F248-B713-3A4D04E7F0EA}" type="slidenum">
              <a:rPr lang="it-IT" smtClean="0"/>
              <a:t>38</a:t>
            </a:fld>
            <a:endParaRPr lang="it-IT"/>
          </a:p>
        </p:txBody>
      </p:sp>
    </p:spTree>
    <p:extLst>
      <p:ext uri="{BB962C8B-B14F-4D97-AF65-F5344CB8AC3E}">
        <p14:creationId xmlns:p14="http://schemas.microsoft.com/office/powerpoint/2010/main" val="140414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LSD1 inhibition impairs function of both “activated” megakaryocytes and malignant stem cells </a:t>
            </a:r>
          </a:p>
          <a:p>
            <a:r>
              <a:rPr lang="en-US" sz="1200" dirty="0"/>
              <a:t>Megakaryocytes produce cytokines and growth factors that drive bone marrow remodeling (MF)</a:t>
            </a:r>
            <a:endParaRPr lang="en-GB"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0133E-0BC0-054B-B05A-712CC8B05A8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455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FCCC429-9385-4FD7-AAAD-CBCC30997CA4}" type="slidenum">
              <a:rPr lang="it-IT" smtClean="0">
                <a:solidFill>
                  <a:prstClr val="black"/>
                </a:solidFill>
              </a:rPr>
              <a:pPr/>
              <a:t>65</a:t>
            </a:fld>
            <a:endParaRPr lang="it-IT">
              <a:solidFill>
                <a:prstClr val="black"/>
              </a:solidFill>
            </a:endParaRPr>
          </a:p>
        </p:txBody>
      </p:sp>
    </p:spTree>
    <p:extLst>
      <p:ext uri="{BB962C8B-B14F-4D97-AF65-F5344CB8AC3E}">
        <p14:creationId xmlns:p14="http://schemas.microsoft.com/office/powerpoint/2010/main" val="410670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it-IT"/>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9pPr>
          </a:lstStyle>
          <a:p>
            <a:pPr eaLnBrk="1">
              <a:lnSpc>
                <a:spcPct val="93000"/>
              </a:lnSpc>
              <a:spcBef>
                <a:spcPct val="0"/>
              </a:spcBef>
              <a:buSzPct val="45000"/>
              <a:buFont typeface="Wingdings" charset="2"/>
              <a:buNone/>
            </a:pPr>
            <a:r>
              <a:rPr lang="en-GB">
                <a:latin typeface="Arial" charset="0"/>
                <a:ea typeface="msgothic" charset="0"/>
                <a:cs typeface="msgothic" charset="0"/>
              </a:rPr>
              <a:t>Representative histological section of a middle section of the porcine media showing the acute increase in platelet thrombus (pt) formation at a shear rate of 2546 s</a:t>
            </a:r>
            <a:r>
              <a:rPr lang="en-GB" baseline="33000">
                <a:latin typeface="Arial" charset="0"/>
                <a:ea typeface="msgothic" charset="0"/>
                <a:cs typeface="msgothic" charset="0"/>
              </a:rPr>
              <a:t>−1</a:t>
            </a:r>
            <a:r>
              <a:rPr lang="en-GB">
                <a:latin typeface="Arial" charset="0"/>
                <a:ea typeface="msgothic" charset="0"/>
                <a:cs typeface="msgothic" charset="0"/>
              </a:rPr>
              <a:t>, after smoking compared with presmoking control. M indicates arterial media and elastic lamina.</a:t>
            </a:r>
          </a:p>
        </p:txBody>
      </p:sp>
    </p:spTree>
    <p:extLst>
      <p:ext uri="{BB962C8B-B14F-4D97-AF65-F5344CB8AC3E}">
        <p14:creationId xmlns:p14="http://schemas.microsoft.com/office/powerpoint/2010/main" val="29860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xfrm>
            <a:off x="374650" y="698500"/>
            <a:ext cx="6205538"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a:p>
            <a:pPr eaLnBrk="1" hangingPunct="1">
              <a:spcBef>
                <a:spcPct val="0"/>
              </a:spcBef>
            </a:pPr>
            <a:endParaRPr lang="en-US" dirty="0"/>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4936" indent="-290361">
              <a:defRPr>
                <a:solidFill>
                  <a:schemeClr val="tx1"/>
                </a:solidFill>
                <a:latin typeface="Arial" panose="020B0604020202020204" pitchFamily="34" charset="0"/>
                <a:cs typeface="Arial" panose="020B0604020202020204" pitchFamily="34" charset="0"/>
              </a:defRPr>
            </a:lvl2pPr>
            <a:lvl3pPr marL="1161441" indent="-232288">
              <a:defRPr>
                <a:solidFill>
                  <a:schemeClr val="tx1"/>
                </a:solidFill>
                <a:latin typeface="Arial" panose="020B0604020202020204" pitchFamily="34" charset="0"/>
                <a:cs typeface="Arial" panose="020B0604020202020204" pitchFamily="34" charset="0"/>
              </a:defRPr>
            </a:lvl3pPr>
            <a:lvl4pPr marL="1626016" indent="-232288">
              <a:defRPr>
                <a:solidFill>
                  <a:schemeClr val="tx1"/>
                </a:solidFill>
                <a:latin typeface="Arial" panose="020B0604020202020204" pitchFamily="34" charset="0"/>
                <a:cs typeface="Arial" panose="020B0604020202020204" pitchFamily="34" charset="0"/>
              </a:defRPr>
            </a:lvl4pPr>
            <a:lvl5pPr marL="2090593" indent="-232288">
              <a:defRPr>
                <a:solidFill>
                  <a:schemeClr val="tx1"/>
                </a:solidFill>
                <a:latin typeface="Arial" panose="020B0604020202020204" pitchFamily="34" charset="0"/>
                <a:cs typeface="Arial" panose="020B0604020202020204" pitchFamily="34" charset="0"/>
              </a:defRPr>
            </a:lvl5pPr>
            <a:lvl6pPr marL="2555169" indent="-232288"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19745" indent="-232288"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84322" indent="-232288"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948897" indent="-232288"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611F5C-4938-41EE-BA61-03AD07C31F3A}" type="slidenum">
              <a:rPr lang="en-US">
                <a:solidFill>
                  <a:prstClr val="black"/>
                </a:solidFill>
                <a:latin typeface="Calibri" panose="020F0502020204030204" pitchFamily="34" charset="0"/>
              </a:rPr>
              <a:pPr/>
              <a:t>72</a:t>
            </a:fld>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656854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89600-87F7-A41F-358D-7ACC0CD309D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2D4A42E-11BC-6C88-3C53-5AF004A769A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61BDA70-219D-65B1-73F0-A9F47C87478E}"/>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C1160D1-2973-7A04-22DF-AB6A3ECF75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C6496-C216-464A-B1E3-0AF6F0808FFB}"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6209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54A86-4F8D-B444-AB3C-1A4AE1557BC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634DD39-15D9-7567-8CFD-F913E1D1087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A640211-D408-2C70-FF9C-1D8E42D22AC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4EECAA5-6BC1-6AA9-0A10-65AE9CD2B9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C6496-C216-464A-B1E3-0AF6F0808FFB}"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6766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ln>
            <a:miter lim="800000"/>
            <a:headEnd/>
            <a:tailEnd/>
          </a:ln>
        </p:spPr>
        <p:txBody>
          <a:bodyPr/>
          <a:lstStyle/>
          <a:p>
            <a:fld id="{05585301-E931-44CC-AF10-E210455070B1}" type="slidenum">
              <a:rPr lang="it-IT" altLang="en-US" smtClean="0">
                <a:solidFill>
                  <a:srgbClr val="000000"/>
                </a:solidFill>
                <a:ea typeface="ＭＳ Ｐゴシック" pitchFamily="34" charset="-128"/>
              </a:rPr>
              <a:pPr/>
              <a:t>104</a:t>
            </a:fld>
            <a:endParaRPr lang="it-IT" altLang="en-US">
              <a:solidFill>
                <a:srgbClr val="000000"/>
              </a:solidFill>
              <a:ea typeface="ＭＳ Ｐゴシック" pitchFamily="34" charset="-128"/>
            </a:endParaRPr>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1473504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CE8E90-76C5-A943-821D-4F6D7D2F2696}" type="slidenum">
              <a:rPr kumimoji="0" 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215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938772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EF19AA-D130-AA4B-B309-3187253E9D5D}" type="slidenum">
              <a:rPr kumimoji="0" 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138242" name="Rectangle 2"/>
          <p:cNvSpPr>
            <a:spLocks noGrp="1" noRot="1" noChangeAspect="1" noChangeArrowheads="1"/>
          </p:cNvSpPr>
          <p:nvPr>
            <p:ph type="sldImg"/>
          </p:nvPr>
        </p:nvSpPr>
        <p:spPr bwMode="auto">
          <a:xfrm>
            <a:off x="898525" y="685800"/>
            <a:ext cx="506095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GB"/>
          </a:p>
        </p:txBody>
      </p:sp>
    </p:spTree>
    <p:extLst>
      <p:ext uri="{BB962C8B-B14F-4D97-AF65-F5344CB8AC3E}">
        <p14:creationId xmlns:p14="http://schemas.microsoft.com/office/powerpoint/2010/main" val="697378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3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ltLang="it-IT" dirty="0"/>
              <a:t>Partiamo dall’inizio, quando siete arrivati vi è stata data una cartellina di un colore all’interno della quale trovate: </a:t>
            </a:r>
          </a:p>
          <a:p>
            <a:pPr eaLnBrk="1" hangingPunct="1">
              <a:spcBef>
                <a:spcPct val="0"/>
              </a:spcBef>
            </a:pPr>
            <a:r>
              <a:rPr lang="it-IT" altLang="it-IT" dirty="0"/>
              <a:t>Foglio per annotare le domande </a:t>
            </a:r>
          </a:p>
          <a:p>
            <a:pPr eaLnBrk="1" hangingPunct="1">
              <a:spcBef>
                <a:spcPct val="0"/>
              </a:spcBef>
            </a:pPr>
            <a:r>
              <a:rPr lang="it-IT" altLang="it-IT" dirty="0"/>
              <a:t>Programma dell’evento </a:t>
            </a:r>
          </a:p>
          <a:p>
            <a:pPr eaLnBrk="1" hangingPunct="1">
              <a:spcBef>
                <a:spcPct val="0"/>
              </a:spcBef>
            </a:pPr>
            <a:r>
              <a:rPr lang="it-IT" altLang="it-IT" dirty="0"/>
              <a:t>Consenso al rilascio dell’indirizzo e-mail </a:t>
            </a:r>
          </a:p>
          <a:p>
            <a:pPr eaLnBrk="1" hangingPunct="1">
              <a:spcBef>
                <a:spcPct val="0"/>
              </a:spcBef>
            </a:pPr>
            <a:r>
              <a:rPr lang="it-IT" altLang="it-IT" dirty="0"/>
              <a:t>3 fogli bianchi e una penna per annotare appunti </a:t>
            </a:r>
          </a:p>
          <a:p>
            <a:pPr eaLnBrk="1" hangingPunct="1">
              <a:spcBef>
                <a:spcPct val="0"/>
              </a:spcBef>
            </a:pPr>
            <a:r>
              <a:rPr lang="it-IT" altLang="it-IT" dirty="0"/>
              <a:t>Indicazioni per raggiungere le aule </a:t>
            </a:r>
          </a:p>
          <a:p>
            <a:pPr eaLnBrk="1" hangingPunct="1">
              <a:spcBef>
                <a:spcPct val="0"/>
              </a:spcBef>
            </a:pPr>
            <a:r>
              <a:rPr lang="it-IT" altLang="it-IT" dirty="0"/>
              <a:t>Attestato di partecipazione </a:t>
            </a:r>
          </a:p>
          <a:p>
            <a:pPr eaLnBrk="1" hangingPunct="1">
              <a:spcBef>
                <a:spcPct val="0"/>
              </a:spcBef>
            </a:pPr>
            <a:r>
              <a:rPr lang="it-IT" altLang="it-IT" dirty="0"/>
              <a:t>Questionario di gradimento </a:t>
            </a:r>
          </a:p>
          <a:p>
            <a:pPr eaLnBrk="1" hangingPunct="1">
              <a:spcBef>
                <a:spcPct val="0"/>
              </a:spcBef>
            </a:pPr>
            <a:endParaRPr lang="it-IT" altLang="it-IT" dirty="0"/>
          </a:p>
          <a:p>
            <a:pPr eaLnBrk="1" hangingPunct="1">
              <a:spcBef>
                <a:spcPct val="0"/>
              </a:spcBef>
            </a:pPr>
            <a:endParaRPr lang="it-IT" altLang="it-IT" dirty="0"/>
          </a:p>
        </p:txBody>
      </p:sp>
      <p:sp>
        <p:nvSpPr>
          <p:cNvPr id="15364" name="Segnaposto numero diapositiva 3"/>
          <p:cNvSpPr>
            <a:spLocks noGrp="1"/>
          </p:cNvSpPr>
          <p:nvPr>
            <p:ph type="sldNum" sz="quarter" idx="5"/>
          </p:nvPr>
        </p:nvSpPr>
        <p:spPr bwMode="auto">
          <a:noFill/>
          <a:ln>
            <a:miter lim="800000"/>
            <a:headEnd/>
            <a:tailEnd/>
          </a:ln>
        </p:spPr>
        <p:txBody>
          <a:bodyPr/>
          <a:lstStyle/>
          <a:p>
            <a:fld id="{C3CB80E3-9404-4F53-A1D0-D6B5A5256657}" type="slidenum">
              <a:rPr lang="it-IT" altLang="it-IT" smtClean="0"/>
              <a:pPr/>
              <a:t>14</a:t>
            </a:fld>
            <a:endParaRPr lang="it-IT" altLang="it-IT"/>
          </a:p>
        </p:txBody>
      </p:sp>
    </p:spTree>
    <p:extLst>
      <p:ext uri="{BB962C8B-B14F-4D97-AF65-F5344CB8AC3E}">
        <p14:creationId xmlns:p14="http://schemas.microsoft.com/office/powerpoint/2010/main" val="4097032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6FA5BD0-5A8E-D140-92C2-C18FE8E686B4}" type="slidenum">
              <a:rPr lang="it-IT" smtClean="0">
                <a:uFillTx/>
              </a:rPr>
              <a:t>110</a:t>
            </a:fld>
            <a:endParaRPr lang="it-IT">
              <a:uFillTx/>
            </a:endParaRPr>
          </a:p>
        </p:txBody>
      </p:sp>
    </p:spTree>
    <p:extLst>
      <p:ext uri="{BB962C8B-B14F-4D97-AF65-F5344CB8AC3E}">
        <p14:creationId xmlns:p14="http://schemas.microsoft.com/office/powerpoint/2010/main" val="2171370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2A756B-CD05-7A48-AAD1-427FCF566B6E}" type="slidenum">
              <a:rPr kumimoji="0" 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26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4070442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1E473F-46D6-FF4A-9681-0BC0EE821D2C}" type="slidenum">
              <a:rPr kumimoji="0" 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28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488066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C987EC-0BD9-8F4F-8D6E-6189A70405BD}" type="slidenum">
              <a:rPr kumimoji="0" 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075427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C987EC-0BD9-8F4F-8D6E-6189A70405BD}" type="slidenum">
              <a:rPr kumimoji="0" 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54419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BFBE4F6-E12E-7140-AA58-9B2E0C5035FC}" type="slidenum">
              <a:rPr lang="en-US" smtClean="0"/>
              <a:t>119</a:t>
            </a:fld>
            <a:endParaRPr lang="en-US"/>
          </a:p>
        </p:txBody>
      </p:sp>
    </p:spTree>
    <p:extLst>
      <p:ext uri="{BB962C8B-B14F-4D97-AF65-F5344CB8AC3E}">
        <p14:creationId xmlns:p14="http://schemas.microsoft.com/office/powerpoint/2010/main" val="1163823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60EB8F8-4C92-2F4F-982E-5B3A11FB36F2}"/>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0DB09882-FE65-A643-8B93-3C1B9277E2B9}"/>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altLang="en-US" b="1">
                <a:latin typeface="Helvetica" pitchFamily="2" charset="0"/>
                <a:ea typeface="ＭＳ Ｐゴシック" panose="020B0600070205080204" pitchFamily="34" charset="-128"/>
              </a:rPr>
              <a:t>Figure Legend:</a:t>
            </a:r>
            <a:br>
              <a:rPr lang="en-US" altLang="en-US" b="1">
                <a:latin typeface="Helvetica" pitchFamily="2" charset="0"/>
                <a:ea typeface="ＭＳ Ｐゴシック" panose="020B0600070205080204" pitchFamily="34" charset="-128"/>
              </a:rPr>
            </a:br>
            <a:r>
              <a:rPr lang="en-US" altLang="en-US" b="1">
                <a:latin typeface="Helvetica" pitchFamily="2" charset="0"/>
                <a:ea typeface="ＭＳ Ｐゴシック" panose="020B0600070205080204" pitchFamily="34" charset="-128"/>
              </a:rPr>
              <a:t>The constitutive activity of the JAK-STAT signaling pathway, present within the hematopoietic stem cells of patients with myelofibrosis, is irrespective of JAK2 mutational status and was thought to underlie the many pathologic, hematologic, and clinical features of this disease. Interruption of this pathway with ruxolitinib, a potent JAK1/2 small molecular tyrosine kinase inhibitor, abrogates JAK1 and JAK2 signaling, resulting in downregulation of STAT3/5 phosphorylation as well as other downstream mediators of transcription. The well documented improvements in splenomegaly, constitutional symptoms, and other MF-related symptoms in the COMFORT-1 and -2 studies with ruxolitinib treatment appear to be mediated by its anti-JAK activity. However, meaningful changes in bone marrow histopathology or marrow fibrosis, improvement in anemia and thrombocytopenia, and elimination of cytogenetic or molecular abnormalities or substantial reduction in JAK2V617F allele burden have not been seen.
</a:t>
            </a:r>
            <a:endParaRPr lang="en-US" altLang="it-IT">
              <a:latin typeface="Calibri" panose="020F0502020204030204" pitchFamily="34" charset="0"/>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C4BEAE07-998C-E34F-95FB-8FA9C743DC16}"/>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540210D5-80C7-0947-BE9B-56E3E6CB503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2336012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BFBE4F6-E12E-7140-AA58-9B2E0C5035FC}" type="slidenum">
              <a:rPr lang="en-US" smtClean="0"/>
              <a:t>124</a:t>
            </a:fld>
            <a:endParaRPr lang="en-US"/>
          </a:p>
        </p:txBody>
      </p:sp>
    </p:spTree>
    <p:extLst>
      <p:ext uri="{BB962C8B-B14F-4D97-AF65-F5344CB8AC3E}">
        <p14:creationId xmlns:p14="http://schemas.microsoft.com/office/powerpoint/2010/main" val="1337552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3051A14-F381-44C8-B262-01B201A662B0}" type="slidenum">
              <a:rPr lang="it-IT" smtClean="0"/>
              <a:t>127</a:t>
            </a:fld>
            <a:endParaRPr lang="it-IT"/>
          </a:p>
        </p:txBody>
      </p:sp>
    </p:spTree>
    <p:extLst>
      <p:ext uri="{BB962C8B-B14F-4D97-AF65-F5344CB8AC3E}">
        <p14:creationId xmlns:p14="http://schemas.microsoft.com/office/powerpoint/2010/main" val="981020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4BFBE4F6-E12E-7140-AA58-9B2E0C5035FC}" type="slidenum">
              <a:rPr lang="en-US" smtClean="0"/>
              <a:t>130</a:t>
            </a:fld>
            <a:endParaRPr lang="en-US"/>
          </a:p>
        </p:txBody>
      </p:sp>
    </p:spTree>
    <p:extLst>
      <p:ext uri="{BB962C8B-B14F-4D97-AF65-F5344CB8AC3E}">
        <p14:creationId xmlns:p14="http://schemas.microsoft.com/office/powerpoint/2010/main" val="285912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Sessione pomeridiana prevederà un intervento da parte dei relatori ma sarà un momento interattivo nel quale sarà lasciato ampio spazio alle vostre domande che potrete rivolgere sia a voce con il microfono sia scritte sul foglio che avete nella cartellina «questa è la mia domanda»</a:t>
            </a:r>
          </a:p>
          <a:p>
            <a:endParaRPr lang="en-GB" dirty="0"/>
          </a:p>
        </p:txBody>
      </p:sp>
      <p:sp>
        <p:nvSpPr>
          <p:cNvPr id="4" name="Segnaposto numero diapositiva 3"/>
          <p:cNvSpPr>
            <a:spLocks noGrp="1"/>
          </p:cNvSpPr>
          <p:nvPr>
            <p:ph type="sldNum" sz="quarter" idx="5"/>
          </p:nvPr>
        </p:nvSpPr>
        <p:spPr/>
        <p:txBody>
          <a:bodyPr/>
          <a:lstStyle/>
          <a:p>
            <a:pPr>
              <a:defRPr/>
            </a:pPr>
            <a:fld id="{A7FDCEE4-5A8C-413B-BFF9-F2A4A5A7F748}" type="slidenum">
              <a:rPr lang="it-IT" altLang="it-IT" smtClean="0"/>
              <a:pPr>
                <a:defRPr/>
              </a:pPr>
              <a:t>17</a:t>
            </a:fld>
            <a:endParaRPr lang="it-IT" altLang="it-IT"/>
          </a:p>
        </p:txBody>
      </p:sp>
    </p:spTree>
    <p:extLst>
      <p:ext uri="{BB962C8B-B14F-4D97-AF65-F5344CB8AC3E}">
        <p14:creationId xmlns:p14="http://schemas.microsoft.com/office/powerpoint/2010/main" val="3264094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Inoltre vi ricordo di compilare in forma anonima il questionario di </a:t>
            </a:r>
            <a:r>
              <a:rPr lang="it-IT"/>
              <a:t>gradimento sull’evento</a:t>
            </a:r>
          </a:p>
          <a:p>
            <a:r>
              <a:rPr lang="it-IT"/>
              <a:t>compilare </a:t>
            </a:r>
            <a:r>
              <a:rPr lang="it-IT" dirty="0"/>
              <a:t>anche il foglio del consenso al rilascio dell’indirizzo </a:t>
            </a:r>
            <a:r>
              <a:rPr lang="it-IT" dirty="0" err="1"/>
              <a:t>em-mail</a:t>
            </a:r>
            <a:endParaRPr lang="it-IT" dirty="0"/>
          </a:p>
          <a:p>
            <a:endParaRPr lang="it-IT" dirty="0"/>
          </a:p>
          <a:p>
            <a:r>
              <a:rPr lang="it-IT" dirty="0"/>
              <a:t>Box prima di </a:t>
            </a:r>
            <a:r>
              <a:rPr lang="it-IT" dirty="0" err="1"/>
              <a:t>ucire</a:t>
            </a:r>
            <a:r>
              <a:rPr lang="it-IT" dirty="0"/>
              <a:t> dove inserire i fogli nella slide da compilare alla fine della giornata </a:t>
            </a:r>
            <a:endParaRPr lang="en-GB" dirty="0"/>
          </a:p>
        </p:txBody>
      </p:sp>
      <p:sp>
        <p:nvSpPr>
          <p:cNvPr id="4" name="Segnaposto numero diapositiva 3"/>
          <p:cNvSpPr>
            <a:spLocks noGrp="1"/>
          </p:cNvSpPr>
          <p:nvPr>
            <p:ph type="sldNum" sz="quarter" idx="5"/>
          </p:nvPr>
        </p:nvSpPr>
        <p:spPr/>
        <p:txBody>
          <a:bodyPr/>
          <a:lstStyle/>
          <a:p>
            <a:pPr>
              <a:defRPr/>
            </a:pPr>
            <a:fld id="{A7FDCEE4-5A8C-413B-BFF9-F2A4A5A7F748}" type="slidenum">
              <a:rPr lang="it-IT" altLang="it-IT" smtClean="0"/>
              <a:pPr>
                <a:defRPr/>
              </a:pPr>
              <a:t>18</a:t>
            </a:fld>
            <a:endParaRPr lang="it-IT" altLang="it-IT"/>
          </a:p>
        </p:txBody>
      </p:sp>
    </p:spTree>
    <p:extLst>
      <p:ext uri="{BB962C8B-B14F-4D97-AF65-F5344CB8AC3E}">
        <p14:creationId xmlns:p14="http://schemas.microsoft.com/office/powerpoint/2010/main" val="586589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È sempre attivo il sito sul quale vi siete registrati per partecipare alla giornata, rimanete collegati per informazioni circa la prossima giornata, e inoltre da qua potrete accedere ai video a alle presentazione che verranno mostrate oggi. </a:t>
            </a:r>
            <a:endParaRPr lang="en-GB" dirty="0"/>
          </a:p>
        </p:txBody>
      </p:sp>
      <p:sp>
        <p:nvSpPr>
          <p:cNvPr id="4" name="Segnaposto numero diapositiva 3"/>
          <p:cNvSpPr>
            <a:spLocks noGrp="1"/>
          </p:cNvSpPr>
          <p:nvPr>
            <p:ph type="sldNum" sz="quarter" idx="5"/>
          </p:nvPr>
        </p:nvSpPr>
        <p:spPr/>
        <p:txBody>
          <a:bodyPr/>
          <a:lstStyle/>
          <a:p>
            <a:pPr>
              <a:defRPr/>
            </a:pPr>
            <a:fld id="{A7FDCEE4-5A8C-413B-BFF9-F2A4A5A7F748}" type="slidenum">
              <a:rPr lang="it-IT" altLang="it-IT" smtClean="0"/>
              <a:pPr>
                <a:defRPr/>
              </a:pPr>
              <a:t>19</a:t>
            </a:fld>
            <a:endParaRPr lang="it-IT" altLang="it-IT"/>
          </a:p>
        </p:txBody>
      </p:sp>
    </p:spTree>
    <p:extLst>
      <p:ext uri="{BB962C8B-B14F-4D97-AF65-F5344CB8AC3E}">
        <p14:creationId xmlns:p14="http://schemas.microsoft.com/office/powerpoint/2010/main" val="2409083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ln>
            <a:miter lim="800000"/>
            <a:headEnd/>
            <a:tailEnd/>
          </a:ln>
        </p:spPr>
        <p:txBody>
          <a:bodyPr/>
          <a:lstStyle/>
          <a:p>
            <a:fld id="{05585301-E931-44CC-AF10-E210455070B1}" type="slidenum">
              <a:rPr lang="it-IT" altLang="en-US" smtClean="0">
                <a:solidFill>
                  <a:srgbClr val="000000"/>
                </a:solidFill>
                <a:ea typeface="ＭＳ Ｐゴシック" pitchFamily="34" charset="-128"/>
              </a:rPr>
              <a:pPr/>
              <a:t>22</a:t>
            </a:fld>
            <a:endParaRPr lang="it-IT" altLang="en-US">
              <a:solidFill>
                <a:srgbClr val="000000"/>
              </a:solidFill>
              <a:ea typeface="ＭＳ Ｐゴシック" pitchFamily="34" charset="-128"/>
            </a:endParaRPr>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147350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7500" lnSpcReduction="20000"/>
          </a:bodyPr>
          <a:lstStyle/>
          <a:p>
            <a:r>
              <a:rPr lang="it-IT" dirty="0"/>
              <a:t>Cross over </a:t>
            </a:r>
            <a:r>
              <a:rPr lang="it-IT" dirty="0" err="1"/>
              <a:t>permitted</a:t>
            </a:r>
            <a:endParaRPr lang="it-IT" dirty="0"/>
          </a:p>
          <a:p>
            <a:endParaRPr lang="it-IT" dirty="0"/>
          </a:p>
          <a:p>
            <a:r>
              <a:rPr lang="it-IT" dirty="0" err="1"/>
              <a:t>Median</a:t>
            </a:r>
            <a:r>
              <a:rPr lang="it-IT" dirty="0"/>
              <a:t> time on </a:t>
            </a:r>
            <a:r>
              <a:rPr lang="it-IT" dirty="0" err="1"/>
              <a:t>study</a:t>
            </a:r>
            <a:r>
              <a:rPr lang="it-IT" dirty="0"/>
              <a:t>: 16 m </a:t>
            </a:r>
            <a:r>
              <a:rPr lang="it-IT" dirty="0" err="1"/>
              <a:t>Nav</a:t>
            </a:r>
            <a:r>
              <a:rPr lang="it-IT" dirty="0"/>
              <a:t>, 7 m BAT</a:t>
            </a:r>
          </a:p>
          <a:p>
            <a:endParaRPr lang="it-IT" dirty="0"/>
          </a:p>
          <a:p>
            <a:r>
              <a:rPr lang="it-IT" dirty="0"/>
              <a:t>AML: 1.6% </a:t>
            </a:r>
            <a:r>
              <a:rPr lang="it-IT" dirty="0" err="1"/>
              <a:t>Nav</a:t>
            </a:r>
            <a:r>
              <a:rPr lang="it-IT" dirty="0"/>
              <a:t> vs 3.3% BAT</a:t>
            </a:r>
          </a:p>
          <a:p>
            <a:endParaRPr lang="it-IT" dirty="0"/>
          </a:p>
          <a:p>
            <a:pPr marL="342900" indent="-342900">
              <a:buFont typeface="Arial" panose="020B0604020202020204" pitchFamily="34" charset="0"/>
              <a:buChar char="•"/>
            </a:pPr>
            <a:r>
              <a:rPr lang="it-IT" sz="1200" dirty="0">
                <a:solidFill>
                  <a:srgbClr val="282626"/>
                </a:solidFill>
                <a:effectLst/>
                <a:latin typeface="Century Gothic" panose="020B0502020202020204" pitchFamily="34" charset="0"/>
              </a:rPr>
              <a:t>CD34+ and VAF </a:t>
            </a:r>
            <a:r>
              <a:rPr lang="it-IT" sz="1200" dirty="0" err="1">
                <a:solidFill>
                  <a:srgbClr val="282626"/>
                </a:solidFill>
                <a:effectLst/>
                <a:latin typeface="Century Gothic" panose="020B0502020202020204" pitchFamily="34" charset="0"/>
              </a:rPr>
              <a:t>changes</a:t>
            </a:r>
            <a:r>
              <a:rPr lang="it-IT" sz="1200" dirty="0">
                <a:solidFill>
                  <a:srgbClr val="282626"/>
                </a:solidFill>
                <a:effectLst/>
                <a:latin typeface="Century Gothic" panose="020B0502020202020204" pitchFamily="34" charset="0"/>
              </a:rPr>
              <a:t> correlate with SVR</a:t>
            </a:r>
          </a:p>
          <a:p>
            <a:pPr marL="342900" indent="-342900">
              <a:buFont typeface="Arial" panose="020B0604020202020204" pitchFamily="34" charset="0"/>
              <a:buChar char="•"/>
            </a:pPr>
            <a:r>
              <a:rPr lang="it-IT" sz="1200" dirty="0">
                <a:solidFill>
                  <a:srgbClr val="282626"/>
                </a:solidFill>
                <a:effectLst/>
                <a:latin typeface="Century Gothic" panose="020B0502020202020204" pitchFamily="34" charset="0"/>
              </a:rPr>
              <a:t>TP53MUT </a:t>
            </a:r>
            <a:r>
              <a:rPr lang="it-IT" sz="1200" dirty="0" err="1">
                <a:solidFill>
                  <a:srgbClr val="282626"/>
                </a:solidFill>
                <a:effectLst/>
                <a:latin typeface="Century Gothic" panose="020B0502020202020204" pitchFamily="34" charset="0"/>
              </a:rPr>
              <a:t>subclones</a:t>
            </a:r>
            <a:r>
              <a:rPr lang="it-IT" sz="1200" dirty="0">
                <a:solidFill>
                  <a:srgbClr val="282626"/>
                </a:solidFill>
                <a:effectLst/>
                <a:latin typeface="Century Gothic" panose="020B0502020202020204" pitchFamily="34" charset="0"/>
              </a:rPr>
              <a:t> </a:t>
            </a:r>
            <a:r>
              <a:rPr lang="it-IT" sz="1200" dirty="0" err="1">
                <a:solidFill>
                  <a:srgbClr val="282626"/>
                </a:solidFill>
                <a:effectLst/>
                <a:latin typeface="Century Gothic" panose="020B0502020202020204" pitchFamily="34" charset="0"/>
              </a:rPr>
              <a:t>detected</a:t>
            </a:r>
            <a:r>
              <a:rPr lang="it-IT" sz="1200" dirty="0">
                <a:solidFill>
                  <a:srgbClr val="282626"/>
                </a:solidFill>
                <a:effectLst/>
                <a:latin typeface="Century Gothic" panose="020B0502020202020204" pitchFamily="34" charset="0"/>
              </a:rPr>
              <a:t> on </a:t>
            </a:r>
            <a:r>
              <a:rPr lang="it-IT" sz="1200" dirty="0" err="1">
                <a:solidFill>
                  <a:srgbClr val="282626"/>
                </a:solidFill>
                <a:effectLst/>
                <a:latin typeface="Century Gothic" panose="020B0502020202020204" pitchFamily="34" charset="0"/>
              </a:rPr>
              <a:t>study</a:t>
            </a:r>
            <a:r>
              <a:rPr lang="it-IT" sz="1200" dirty="0">
                <a:solidFill>
                  <a:srgbClr val="282626"/>
                </a:solidFill>
                <a:effectLst/>
                <a:latin typeface="Century Gothic" panose="020B0502020202020204" pitchFamily="34" charset="0"/>
              </a:rPr>
              <a:t> in 19%, </a:t>
            </a:r>
            <a:r>
              <a:rPr lang="it-IT" sz="1200" dirty="0" err="1">
                <a:solidFill>
                  <a:srgbClr val="282626"/>
                </a:solidFill>
                <a:effectLst/>
                <a:latin typeface="Century Gothic" panose="020B0502020202020204" pitchFamily="34" charset="0"/>
              </a:rPr>
              <a:t>all</a:t>
            </a:r>
            <a:r>
              <a:rPr lang="it-IT" sz="1200" dirty="0">
                <a:solidFill>
                  <a:srgbClr val="282626"/>
                </a:solidFill>
                <a:effectLst/>
                <a:latin typeface="Century Gothic" panose="020B0502020202020204" pitchFamily="34" charset="0"/>
              </a:rPr>
              <a:t> </a:t>
            </a:r>
            <a:r>
              <a:rPr lang="it-IT" sz="1200" dirty="0" err="1">
                <a:solidFill>
                  <a:srgbClr val="282626"/>
                </a:solidFill>
                <a:effectLst/>
                <a:latin typeface="Century Gothic" panose="020B0502020202020204" pitchFamily="34" charset="0"/>
              </a:rPr>
              <a:t>pre-existing</a:t>
            </a:r>
            <a:r>
              <a:rPr lang="it-IT" sz="1200" dirty="0">
                <a:solidFill>
                  <a:srgbClr val="282626"/>
                </a:solidFill>
                <a:effectLst/>
                <a:latin typeface="Century Gothic" panose="020B0502020202020204" pitchFamily="34" charset="0"/>
              </a:rPr>
              <a:t> </a:t>
            </a:r>
            <a:r>
              <a:rPr lang="it-IT" sz="1200" dirty="0" err="1">
                <a:solidFill>
                  <a:srgbClr val="282626"/>
                </a:solidFill>
                <a:effectLst/>
                <a:latin typeface="Century Gothic" panose="020B0502020202020204" pitchFamily="34" charset="0"/>
              </a:rPr>
              <a:t>at</a:t>
            </a:r>
            <a:r>
              <a:rPr lang="it-IT" sz="1200" dirty="0">
                <a:solidFill>
                  <a:srgbClr val="282626"/>
                </a:solidFill>
                <a:effectLst/>
                <a:latin typeface="Century Gothic" panose="020B0502020202020204" pitchFamily="34" charset="0"/>
              </a:rPr>
              <a:t> baseline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Light" panose="020F03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1A1A1A"/>
                </a:solidFill>
                <a:effectLst/>
                <a:latin typeface="acumin-pro"/>
              </a:rPr>
              <a:t>At a </a:t>
            </a:r>
            <a:r>
              <a:rPr lang="it-IT" b="0" i="0" dirty="0" err="1">
                <a:solidFill>
                  <a:srgbClr val="1A1A1A"/>
                </a:solidFill>
                <a:effectLst/>
                <a:latin typeface="acumin-pro"/>
              </a:rPr>
              <a:t>median</a:t>
            </a:r>
            <a:r>
              <a:rPr lang="it-IT" b="0" i="0" dirty="0">
                <a:solidFill>
                  <a:srgbClr val="1A1A1A"/>
                </a:solidFill>
                <a:effectLst/>
                <a:latin typeface="acumin-pro"/>
              </a:rPr>
              <a:t> follow-up of 10.7 </a:t>
            </a:r>
            <a:r>
              <a:rPr lang="it-IT" b="0" i="0" dirty="0" err="1">
                <a:solidFill>
                  <a:srgbClr val="1A1A1A"/>
                </a:solidFill>
                <a:effectLst/>
                <a:latin typeface="acumin-pro"/>
              </a:rPr>
              <a:t>months</a:t>
            </a:r>
            <a:r>
              <a:rPr lang="it-IT" b="0" i="0" dirty="0">
                <a:solidFill>
                  <a:srgbClr val="1A1A1A"/>
                </a:solidFill>
                <a:effectLst/>
                <a:latin typeface="acumin-pro"/>
              </a:rPr>
              <a:t>, the </a:t>
            </a:r>
            <a:r>
              <a:rPr lang="it-IT" b="0" i="0" dirty="0" err="1">
                <a:solidFill>
                  <a:srgbClr val="1A1A1A"/>
                </a:solidFill>
                <a:effectLst/>
                <a:latin typeface="acumin-pro"/>
              </a:rPr>
              <a:t>most</a:t>
            </a:r>
            <a:r>
              <a:rPr lang="it-IT" b="0" i="0" dirty="0">
                <a:solidFill>
                  <a:srgbClr val="1A1A1A"/>
                </a:solidFill>
                <a:effectLst/>
                <a:latin typeface="acumin-pro"/>
              </a:rPr>
              <a:t> common </a:t>
            </a:r>
            <a:r>
              <a:rPr lang="it-IT" b="0" i="0" dirty="0" err="1">
                <a:solidFill>
                  <a:srgbClr val="1A1A1A"/>
                </a:solidFill>
                <a:effectLst/>
                <a:latin typeface="acumin-pro"/>
              </a:rPr>
              <a:t>hematologic</a:t>
            </a:r>
            <a:r>
              <a:rPr lang="it-IT" b="0" i="0" dirty="0">
                <a:solidFill>
                  <a:srgbClr val="1A1A1A"/>
                </a:solidFill>
                <a:effectLst/>
                <a:latin typeface="acumin-pro"/>
              </a:rPr>
              <a:t> (</a:t>
            </a:r>
            <a:r>
              <a:rPr lang="it-IT" b="0" i="0" dirty="0" err="1">
                <a:solidFill>
                  <a:srgbClr val="1A1A1A"/>
                </a:solidFill>
                <a:effectLst/>
                <a:latin typeface="acumin-pro"/>
              </a:rPr>
              <a:t>heme</a:t>
            </a:r>
            <a:r>
              <a:rPr lang="it-IT" b="0" i="0" dirty="0">
                <a:solidFill>
                  <a:srgbClr val="1A1A1A"/>
                </a:solidFill>
                <a:effectLst/>
                <a:latin typeface="acumin-pro"/>
              </a:rPr>
              <a:t>) grade 3/4 treatment-</a:t>
            </a:r>
            <a:r>
              <a:rPr lang="it-IT" b="0" i="0" dirty="0" err="1">
                <a:solidFill>
                  <a:srgbClr val="1A1A1A"/>
                </a:solidFill>
                <a:effectLst/>
                <a:latin typeface="acumin-pro"/>
              </a:rPr>
              <a:t>emergent</a:t>
            </a:r>
            <a:r>
              <a:rPr lang="it-IT" b="0" i="0" dirty="0">
                <a:solidFill>
                  <a:srgbClr val="1A1A1A"/>
                </a:solidFill>
                <a:effectLst/>
                <a:latin typeface="acumin-pro"/>
              </a:rPr>
              <a:t> </a:t>
            </a:r>
            <a:r>
              <a:rPr lang="it-IT" b="0" i="0" dirty="0" err="1">
                <a:solidFill>
                  <a:srgbClr val="1A1A1A"/>
                </a:solidFill>
                <a:effectLst/>
                <a:latin typeface="acumin-pro"/>
              </a:rPr>
              <a:t>adverse</a:t>
            </a:r>
            <a:r>
              <a:rPr lang="it-IT" b="0" i="0" dirty="0">
                <a:solidFill>
                  <a:srgbClr val="1A1A1A"/>
                </a:solidFill>
                <a:effectLst/>
                <a:latin typeface="acumin-pro"/>
              </a:rPr>
              <a:t> </a:t>
            </a:r>
            <a:r>
              <a:rPr lang="it-IT" b="0" i="0" dirty="0" err="1">
                <a:solidFill>
                  <a:srgbClr val="1A1A1A"/>
                </a:solidFill>
                <a:effectLst/>
                <a:latin typeface="acumin-pro"/>
              </a:rPr>
              <a:t>events</a:t>
            </a:r>
            <a:r>
              <a:rPr lang="it-IT" b="0" i="0" dirty="0">
                <a:solidFill>
                  <a:srgbClr val="1A1A1A"/>
                </a:solidFill>
                <a:effectLst/>
                <a:latin typeface="acumin-pro"/>
              </a:rPr>
              <a:t> (</a:t>
            </a:r>
            <a:r>
              <a:rPr lang="it-IT" b="0" i="0" dirty="0" err="1">
                <a:solidFill>
                  <a:srgbClr val="1A1A1A"/>
                </a:solidFill>
                <a:effectLst/>
                <a:latin typeface="acumin-pro"/>
              </a:rPr>
              <a:t>TEAEs</a:t>
            </a:r>
            <a:r>
              <a:rPr lang="it-IT" b="0" i="0" dirty="0">
                <a:solidFill>
                  <a:srgbClr val="1A1A1A"/>
                </a:solidFill>
                <a:effectLst/>
                <a:latin typeface="acumin-pro"/>
              </a:rPr>
              <a:t>) </a:t>
            </a:r>
            <a:r>
              <a:rPr lang="it-IT" b="0" i="0" dirty="0" err="1">
                <a:solidFill>
                  <a:srgbClr val="1A1A1A"/>
                </a:solidFill>
                <a:effectLst/>
                <a:latin typeface="acumin-pro"/>
              </a:rPr>
              <a:t>were</a:t>
            </a:r>
            <a:r>
              <a:rPr lang="it-IT" b="0" i="0" dirty="0">
                <a:solidFill>
                  <a:srgbClr val="1A1A1A"/>
                </a:solidFill>
                <a:effectLst/>
                <a:latin typeface="acumin-pro"/>
              </a:rPr>
              <a:t> </a:t>
            </a:r>
            <a:r>
              <a:rPr lang="it-IT" b="0" i="0" dirty="0" err="1">
                <a:solidFill>
                  <a:srgbClr val="1A1A1A"/>
                </a:solidFill>
                <a:effectLst/>
                <a:latin typeface="acumin-pro"/>
              </a:rPr>
              <a:t>thrombocytopenia</a:t>
            </a:r>
            <a:r>
              <a:rPr lang="it-IT" b="0" i="0" dirty="0">
                <a:solidFill>
                  <a:srgbClr val="1A1A1A"/>
                </a:solidFill>
                <a:effectLst/>
                <a:latin typeface="acumin-pro"/>
              </a:rPr>
              <a:t> (37% vs 21%), anemia (29% vs 25%), and neutropenia (24% vs 12%) with </a:t>
            </a:r>
            <a:r>
              <a:rPr lang="it-IT" b="0" i="0" dirty="0" err="1">
                <a:solidFill>
                  <a:srgbClr val="1A1A1A"/>
                </a:solidFill>
                <a:effectLst/>
                <a:latin typeface="acumin-pro"/>
              </a:rPr>
              <a:t>navtemadlin</a:t>
            </a:r>
            <a:r>
              <a:rPr lang="it-IT" b="0" i="0" dirty="0">
                <a:solidFill>
                  <a:srgbClr val="1A1A1A"/>
                </a:solidFill>
                <a:effectLst/>
                <a:latin typeface="acumin-pro"/>
              </a:rPr>
              <a:t> vs BAT, </a:t>
            </a:r>
            <a:r>
              <a:rPr lang="it-IT" b="0" i="0" dirty="0" err="1">
                <a:solidFill>
                  <a:srgbClr val="1A1A1A"/>
                </a:solidFill>
                <a:effectLst/>
                <a:latin typeface="acumin-pro"/>
              </a:rPr>
              <a:t>respectively</a:t>
            </a:r>
            <a:r>
              <a:rPr lang="it-IT" b="0" i="0" dirty="0">
                <a:solidFill>
                  <a:srgbClr val="1A1A1A"/>
                </a:solidFill>
                <a:effectLst/>
                <a:latin typeface="acumin-pro"/>
              </a:rPr>
              <a:t>. </a:t>
            </a:r>
            <a:r>
              <a:rPr lang="it-IT" b="0" i="0" dirty="0" err="1">
                <a:solidFill>
                  <a:srgbClr val="1A1A1A"/>
                </a:solidFill>
                <a:effectLst/>
                <a:latin typeface="acumin-pro"/>
              </a:rPr>
              <a:t>Gastrointestinal</a:t>
            </a:r>
            <a:r>
              <a:rPr lang="it-IT" b="0" i="0" dirty="0">
                <a:solidFill>
                  <a:srgbClr val="1A1A1A"/>
                </a:solidFill>
                <a:effectLst/>
                <a:latin typeface="acumin-pro"/>
              </a:rPr>
              <a:t> (GI) grade 3/4 </a:t>
            </a:r>
            <a:r>
              <a:rPr lang="it-IT" b="0" i="0" dirty="0" err="1">
                <a:solidFill>
                  <a:srgbClr val="1A1A1A"/>
                </a:solidFill>
                <a:effectLst/>
                <a:latin typeface="acumin-pro"/>
              </a:rPr>
              <a:t>TEAEs</a:t>
            </a:r>
            <a:r>
              <a:rPr lang="it-IT" b="0" i="0" dirty="0">
                <a:solidFill>
                  <a:srgbClr val="1A1A1A"/>
                </a:solidFill>
                <a:effectLst/>
                <a:latin typeface="acumin-pro"/>
              </a:rPr>
              <a:t> </a:t>
            </a:r>
            <a:r>
              <a:rPr lang="it-IT" b="0" i="0" dirty="0" err="1">
                <a:solidFill>
                  <a:srgbClr val="1A1A1A"/>
                </a:solidFill>
                <a:effectLst/>
                <a:latin typeface="acumin-pro"/>
              </a:rPr>
              <a:t>were</a:t>
            </a:r>
            <a:r>
              <a:rPr lang="it-IT" b="0" i="0" dirty="0">
                <a:solidFill>
                  <a:srgbClr val="1A1A1A"/>
                </a:solidFill>
                <a:effectLst/>
                <a:latin typeface="acumin-pro"/>
              </a:rPr>
              <a:t> </a:t>
            </a:r>
            <a:r>
              <a:rPr lang="it-IT" b="0" i="0" dirty="0" err="1">
                <a:solidFill>
                  <a:srgbClr val="1A1A1A"/>
                </a:solidFill>
                <a:effectLst/>
                <a:latin typeface="acumin-pro"/>
              </a:rPr>
              <a:t>diarrhea</a:t>
            </a:r>
            <a:r>
              <a:rPr lang="it-IT" b="0" i="0" dirty="0">
                <a:solidFill>
                  <a:srgbClr val="1A1A1A"/>
                </a:solidFill>
                <a:effectLst/>
                <a:latin typeface="acumin-pro"/>
              </a:rPr>
              <a:t> (5% vs 2%), nausea (3% vs 0%), and </a:t>
            </a:r>
            <a:r>
              <a:rPr lang="it-IT" b="0" i="0" dirty="0" err="1">
                <a:solidFill>
                  <a:srgbClr val="1A1A1A"/>
                </a:solidFill>
                <a:effectLst/>
                <a:latin typeface="acumin-pro"/>
              </a:rPr>
              <a:t>vomiting</a:t>
            </a:r>
            <a:r>
              <a:rPr lang="it-IT" b="0" i="0" dirty="0">
                <a:solidFill>
                  <a:srgbClr val="1A1A1A"/>
                </a:solidFill>
                <a:effectLst/>
                <a:latin typeface="acumin-pro"/>
              </a:rPr>
              <a:t> (2% vs 0%) with </a:t>
            </a:r>
            <a:r>
              <a:rPr lang="it-IT" b="0" i="0" dirty="0" err="1">
                <a:solidFill>
                  <a:srgbClr val="1A1A1A"/>
                </a:solidFill>
                <a:effectLst/>
                <a:latin typeface="acumin-pro"/>
              </a:rPr>
              <a:t>navtemadlin</a:t>
            </a:r>
            <a:r>
              <a:rPr lang="it-IT" b="0" i="0" dirty="0">
                <a:solidFill>
                  <a:srgbClr val="1A1A1A"/>
                </a:solidFill>
                <a:effectLst/>
                <a:latin typeface="acumin-pro"/>
              </a:rPr>
              <a:t> vs BAT, </a:t>
            </a:r>
            <a:r>
              <a:rPr lang="it-IT" b="0" i="0" dirty="0" err="1">
                <a:solidFill>
                  <a:srgbClr val="1A1A1A"/>
                </a:solidFill>
                <a:effectLst/>
                <a:latin typeface="acumin-pro"/>
              </a:rPr>
              <a:t>respectively</a:t>
            </a:r>
            <a:r>
              <a:rPr lang="it-IT" b="0" i="0" dirty="0">
                <a:solidFill>
                  <a:srgbClr val="1A1A1A"/>
                </a:solidFill>
                <a:effectLst/>
                <a:latin typeface="acumin-pro"/>
              </a:rPr>
              <a:t>. </a:t>
            </a:r>
            <a:r>
              <a:rPr lang="it-IT" b="0" i="0" dirty="0" err="1">
                <a:solidFill>
                  <a:srgbClr val="1A1A1A"/>
                </a:solidFill>
                <a:effectLst/>
                <a:latin typeface="acumin-pro"/>
              </a:rPr>
              <a:t>Mean</a:t>
            </a:r>
            <a:r>
              <a:rPr lang="it-IT" b="0" i="0" dirty="0">
                <a:solidFill>
                  <a:srgbClr val="1A1A1A"/>
                </a:solidFill>
                <a:effectLst/>
                <a:latin typeface="acumin-pro"/>
              </a:rPr>
              <a:t> </a:t>
            </a:r>
            <a:r>
              <a:rPr lang="it-IT" b="0" i="0" dirty="0" err="1">
                <a:solidFill>
                  <a:srgbClr val="1A1A1A"/>
                </a:solidFill>
                <a:effectLst/>
                <a:latin typeface="acumin-pro"/>
              </a:rPr>
              <a:t>platelet</a:t>
            </a:r>
            <a:r>
              <a:rPr lang="it-IT" b="0" i="0" dirty="0">
                <a:solidFill>
                  <a:srgbClr val="1A1A1A"/>
                </a:solidFill>
                <a:effectLst/>
                <a:latin typeface="acumin-pro"/>
              </a:rPr>
              <a:t> and </a:t>
            </a:r>
            <a:r>
              <a:rPr lang="it-IT" b="0" i="0" dirty="0" err="1">
                <a:solidFill>
                  <a:srgbClr val="1A1A1A"/>
                </a:solidFill>
                <a:effectLst/>
                <a:latin typeface="acumin-pro"/>
              </a:rPr>
              <a:t>hemoglobin</a:t>
            </a:r>
            <a:r>
              <a:rPr lang="it-IT" b="0" i="0" dirty="0">
                <a:solidFill>
                  <a:srgbClr val="1A1A1A"/>
                </a:solidFill>
                <a:effectLst/>
                <a:latin typeface="acumin-pro"/>
              </a:rPr>
              <a:t> </a:t>
            </a:r>
            <a:r>
              <a:rPr lang="it-IT" b="0" i="0" dirty="0" err="1">
                <a:solidFill>
                  <a:srgbClr val="1A1A1A"/>
                </a:solidFill>
                <a:effectLst/>
                <a:latin typeface="acumin-pro"/>
              </a:rPr>
              <a:t>levels</a:t>
            </a:r>
            <a:r>
              <a:rPr lang="it-IT" b="0" i="0" dirty="0">
                <a:solidFill>
                  <a:srgbClr val="1A1A1A"/>
                </a:solidFill>
                <a:effectLst/>
                <a:latin typeface="acumin-pro"/>
              </a:rPr>
              <a:t> </a:t>
            </a:r>
            <a:r>
              <a:rPr lang="it-IT" b="0" i="0" dirty="0" err="1">
                <a:solidFill>
                  <a:srgbClr val="1A1A1A"/>
                </a:solidFill>
                <a:effectLst/>
                <a:latin typeface="acumin-pro"/>
              </a:rPr>
              <a:t>remained</a:t>
            </a:r>
            <a:r>
              <a:rPr lang="it-IT" b="0" i="0" dirty="0">
                <a:solidFill>
                  <a:srgbClr val="1A1A1A"/>
                </a:solidFill>
                <a:effectLst/>
                <a:latin typeface="acumin-pro"/>
              </a:rPr>
              <a:t> </a:t>
            </a:r>
            <a:r>
              <a:rPr lang="it-IT" b="0" i="0" dirty="0" err="1">
                <a:solidFill>
                  <a:srgbClr val="1A1A1A"/>
                </a:solidFill>
                <a:effectLst/>
                <a:latin typeface="acumin-pro"/>
              </a:rPr>
              <a:t>stable</a:t>
            </a:r>
            <a:r>
              <a:rPr lang="it-IT" b="0" i="0" dirty="0">
                <a:solidFill>
                  <a:srgbClr val="1A1A1A"/>
                </a:solidFill>
                <a:effectLst/>
                <a:latin typeface="acumin-pro"/>
              </a:rPr>
              <a:t> over the </a:t>
            </a:r>
            <a:r>
              <a:rPr lang="it-IT" b="0" i="0" dirty="0" err="1">
                <a:solidFill>
                  <a:srgbClr val="1A1A1A"/>
                </a:solidFill>
                <a:effectLst/>
                <a:latin typeface="acumin-pro"/>
              </a:rPr>
              <a:t>course</a:t>
            </a:r>
            <a:r>
              <a:rPr lang="it-IT" b="0" i="0" dirty="0">
                <a:solidFill>
                  <a:srgbClr val="1A1A1A"/>
                </a:solidFill>
                <a:effectLst/>
                <a:latin typeface="acumin-pro"/>
              </a:rPr>
              <a:t> of </a:t>
            </a:r>
            <a:r>
              <a:rPr lang="it-IT" b="0" i="0" dirty="0" err="1">
                <a:solidFill>
                  <a:srgbClr val="1A1A1A"/>
                </a:solidFill>
                <a:effectLst/>
                <a:latin typeface="acumin-pro"/>
              </a:rPr>
              <a:t>study</a:t>
            </a:r>
            <a:r>
              <a:rPr lang="it-IT" b="0" i="0" dirty="0">
                <a:solidFill>
                  <a:srgbClr val="1A1A1A"/>
                </a:solidFill>
                <a:effectLst/>
                <a:latin typeface="acumin-pro"/>
              </a:rPr>
              <a:t> treatment.</a:t>
            </a:r>
            <a:endParaRPr lang="en-US" sz="1200" dirty="0">
              <a:solidFill>
                <a:srgbClr val="000000"/>
              </a:solidFill>
              <a:effectLst/>
              <a:latin typeface="Calibri Light" panose="020F0302020204030204" pitchFamily="34" charset="0"/>
              <a:ea typeface="Times New Roman" panose="02020603050405020304" pitchFamily="18" charset="0"/>
            </a:endParaRPr>
          </a:p>
          <a:p>
            <a:pPr algn="l">
              <a:buFont typeface="Arial" panose="020B0604020202020204" pitchFamily="34" charset="0"/>
              <a:buChar char="•"/>
            </a:pPr>
            <a:br>
              <a:rPr lang="it-IT" sz="1200" b="1" i="0" dirty="0">
                <a:solidFill>
                  <a:srgbClr val="000000"/>
                </a:solidFill>
                <a:effectLst/>
                <a:latin typeface="calibri" panose="020F0502020204030204" pitchFamily="34" charset="0"/>
              </a:rPr>
            </a:br>
            <a:r>
              <a:rPr lang="it-IT" sz="1200" b="1" i="0" dirty="0">
                <a:solidFill>
                  <a:srgbClr val="000000"/>
                </a:solidFill>
                <a:effectLst/>
                <a:latin typeface="calibri" panose="020F0502020204030204" pitchFamily="34" charset="0"/>
              </a:rPr>
              <a:t>The BOREAS </a:t>
            </a:r>
            <a:r>
              <a:rPr lang="it-IT" sz="1200" b="1" i="0" dirty="0" err="1">
                <a:solidFill>
                  <a:srgbClr val="000000"/>
                </a:solidFill>
                <a:effectLst/>
                <a:latin typeface="calibri" panose="020F0502020204030204" pitchFamily="34" charset="0"/>
              </a:rPr>
              <a:t>study</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was</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closed</a:t>
            </a:r>
            <a:r>
              <a:rPr lang="it-IT" sz="1200" b="1" i="0" dirty="0">
                <a:solidFill>
                  <a:srgbClr val="000000"/>
                </a:solidFill>
                <a:effectLst/>
                <a:latin typeface="calibri" panose="020F0502020204030204" pitchFamily="34" charset="0"/>
              </a:rPr>
              <a:t> to </a:t>
            </a:r>
            <a:r>
              <a:rPr lang="it-IT" sz="1200" b="1" i="0" dirty="0" err="1">
                <a:solidFill>
                  <a:srgbClr val="000000"/>
                </a:solidFill>
                <a:effectLst/>
                <a:latin typeface="calibri" panose="020F0502020204030204" pitchFamily="34" charset="0"/>
              </a:rPr>
              <a:t>enrollment</a:t>
            </a:r>
            <a:r>
              <a:rPr lang="it-IT" sz="1200" b="1" i="0" dirty="0">
                <a:solidFill>
                  <a:srgbClr val="000000"/>
                </a:solidFill>
                <a:effectLst/>
                <a:latin typeface="calibri" panose="020F0502020204030204" pitchFamily="34" charset="0"/>
              </a:rPr>
              <a:t> in </a:t>
            </a:r>
            <a:r>
              <a:rPr lang="it-IT" sz="1200" b="1" i="0" dirty="0" err="1">
                <a:solidFill>
                  <a:srgbClr val="000000"/>
                </a:solidFill>
                <a:effectLst/>
                <a:latin typeface="calibri" panose="020F0502020204030204" pitchFamily="34" charset="0"/>
              </a:rPr>
              <a:t>Sep</a:t>
            </a:r>
            <a:r>
              <a:rPr lang="it-IT" sz="1200" b="1" i="0" dirty="0">
                <a:solidFill>
                  <a:srgbClr val="000000"/>
                </a:solidFill>
                <a:effectLst/>
                <a:latin typeface="calibri" panose="020F0502020204030204" pitchFamily="34" charset="0"/>
              </a:rPr>
              <a:t> 2023 </a:t>
            </a:r>
            <a:r>
              <a:rPr lang="it-IT" sz="1200" b="1" i="0" dirty="0" err="1">
                <a:solidFill>
                  <a:srgbClr val="000000"/>
                </a:solidFill>
                <a:effectLst/>
                <a:latin typeface="calibri" panose="020F0502020204030204" pitchFamily="34" charset="0"/>
              </a:rPr>
              <a:t>after</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Kartos</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decided</a:t>
            </a:r>
            <a:r>
              <a:rPr lang="it-IT" sz="1200" b="1" i="0" dirty="0">
                <a:solidFill>
                  <a:srgbClr val="000000"/>
                </a:solidFill>
                <a:effectLst/>
                <a:latin typeface="calibri" panose="020F0502020204030204" pitchFamily="34" charset="0"/>
              </a:rPr>
              <a:t> to </a:t>
            </a:r>
            <a:r>
              <a:rPr lang="it-IT" sz="1200" b="1" i="0" dirty="0" err="1">
                <a:solidFill>
                  <a:srgbClr val="000000"/>
                </a:solidFill>
                <a:effectLst/>
                <a:latin typeface="calibri" panose="020F0502020204030204" pitchFamily="34" charset="0"/>
              </a:rPr>
              <a:t>refocus</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development</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efforts</a:t>
            </a:r>
            <a:r>
              <a:rPr lang="it-IT" sz="1200" b="1" i="0" dirty="0">
                <a:solidFill>
                  <a:srgbClr val="000000"/>
                </a:solidFill>
                <a:effectLst/>
                <a:latin typeface="calibri" panose="020F0502020204030204" pitchFamily="34" charset="0"/>
              </a:rPr>
              <a:t> to a double-</a:t>
            </a:r>
            <a:r>
              <a:rPr lang="it-IT" sz="1200" b="1" i="0" dirty="0" err="1">
                <a:solidFill>
                  <a:srgbClr val="000000"/>
                </a:solidFill>
                <a:effectLst/>
                <a:latin typeface="calibri" panose="020F0502020204030204" pitchFamily="34" charset="0"/>
              </a:rPr>
              <a:t>blind</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pivotal</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phase</a:t>
            </a:r>
            <a:r>
              <a:rPr lang="it-IT" sz="1200" b="1" i="0" dirty="0">
                <a:solidFill>
                  <a:srgbClr val="000000"/>
                </a:solidFill>
                <a:effectLst/>
                <a:latin typeface="calibri" panose="020F0502020204030204" pitchFamily="34" charset="0"/>
              </a:rPr>
              <a:t> 3 </a:t>
            </a:r>
            <a:r>
              <a:rPr lang="it-IT" sz="1200" b="1" i="0" dirty="0" err="1">
                <a:solidFill>
                  <a:srgbClr val="000000"/>
                </a:solidFill>
                <a:effectLst/>
                <a:latin typeface="calibri" panose="020F0502020204030204" pitchFamily="34" charset="0"/>
              </a:rPr>
              <a:t>study</a:t>
            </a:r>
            <a:r>
              <a:rPr lang="it-IT" sz="1200" b="1" i="0" dirty="0">
                <a:solidFill>
                  <a:srgbClr val="000000"/>
                </a:solidFill>
                <a:effectLst/>
                <a:latin typeface="calibri" panose="020F0502020204030204" pitchFamily="34" charset="0"/>
              </a:rPr>
              <a:t> of </a:t>
            </a:r>
            <a:r>
              <a:rPr lang="it-IT" sz="1200" b="1" i="0" dirty="0" err="1">
                <a:solidFill>
                  <a:srgbClr val="000000"/>
                </a:solidFill>
                <a:effectLst/>
                <a:latin typeface="calibri" panose="020F0502020204030204" pitchFamily="34" charset="0"/>
              </a:rPr>
              <a:t>navtemadlin</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as</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add-on</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therapy</a:t>
            </a:r>
            <a:r>
              <a:rPr lang="it-IT" sz="1200" b="1" i="0" dirty="0">
                <a:solidFill>
                  <a:srgbClr val="000000"/>
                </a:solidFill>
                <a:effectLst/>
                <a:latin typeface="calibri" panose="020F0502020204030204" pitchFamily="34" charset="0"/>
              </a:rPr>
              <a:t> to </a:t>
            </a:r>
            <a:r>
              <a:rPr lang="it-IT" sz="1200" b="1" i="0" dirty="0" err="1">
                <a:solidFill>
                  <a:srgbClr val="000000"/>
                </a:solidFill>
                <a:effectLst/>
                <a:latin typeface="calibri" panose="020F0502020204030204" pitchFamily="34" charset="0"/>
              </a:rPr>
              <a:t>ruxolitinib</a:t>
            </a:r>
            <a:r>
              <a:rPr lang="it-IT" sz="1200" b="1" i="0" dirty="0">
                <a:solidFill>
                  <a:srgbClr val="000000"/>
                </a:solidFill>
                <a:effectLst/>
                <a:latin typeface="calibri" panose="020F0502020204030204" pitchFamily="34" charset="0"/>
              </a:rPr>
              <a:t> (POIESIS; KRT-232-115)</a:t>
            </a:r>
            <a:endParaRPr lang="it-IT" sz="1000" b="0" i="0" dirty="0">
              <a:solidFill>
                <a:srgbClr val="000000"/>
              </a:solidFill>
              <a:effectLst/>
              <a:latin typeface="Aptos" panose="020B0004020202020204" pitchFamily="34" charset="0"/>
            </a:endParaRPr>
          </a:p>
          <a:p>
            <a:pPr marL="742950" lvl="1" indent="-285750" algn="l">
              <a:buFont typeface="Arial" panose="020B0604020202020204" pitchFamily="34" charset="0"/>
              <a:buChar char="•"/>
            </a:pPr>
            <a:r>
              <a:rPr lang="it-IT" sz="1200" b="1" i="0" dirty="0">
                <a:solidFill>
                  <a:srgbClr val="000000"/>
                </a:solidFill>
                <a:effectLst/>
                <a:latin typeface="calibri" panose="020F0502020204030204" pitchFamily="34" charset="0"/>
              </a:rPr>
              <a:t>The </a:t>
            </a:r>
            <a:r>
              <a:rPr lang="it-IT" sz="1200" b="1" i="0" dirty="0" err="1">
                <a:solidFill>
                  <a:srgbClr val="000000"/>
                </a:solidFill>
                <a:effectLst/>
                <a:latin typeface="calibri" panose="020F0502020204030204" pitchFamily="34" charset="0"/>
              </a:rPr>
              <a:t>add-on</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setting</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allows</a:t>
            </a:r>
            <a:r>
              <a:rPr lang="it-IT" sz="1200" b="1" i="0" dirty="0">
                <a:solidFill>
                  <a:srgbClr val="000000"/>
                </a:solidFill>
                <a:effectLst/>
                <a:latin typeface="calibri" panose="020F0502020204030204" pitchFamily="34" charset="0"/>
              </a:rPr>
              <a:t> a </a:t>
            </a:r>
            <a:r>
              <a:rPr lang="it-IT" sz="1200" b="1" i="0" dirty="0" err="1">
                <a:solidFill>
                  <a:srgbClr val="000000"/>
                </a:solidFill>
                <a:effectLst/>
                <a:latin typeface="calibri" panose="020F0502020204030204" pitchFamily="34" charset="0"/>
              </a:rPr>
              <a:t>broader</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patient</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population</a:t>
            </a:r>
            <a:r>
              <a:rPr lang="it-IT" sz="1200" b="1" i="0" dirty="0">
                <a:solidFill>
                  <a:srgbClr val="000000"/>
                </a:solidFill>
                <a:effectLst/>
                <a:latin typeface="calibri" panose="020F0502020204030204" pitchFamily="34" charset="0"/>
              </a:rPr>
              <a:t> the </a:t>
            </a:r>
            <a:r>
              <a:rPr lang="it-IT" sz="1200" b="1" i="0" dirty="0" err="1">
                <a:solidFill>
                  <a:srgbClr val="000000"/>
                </a:solidFill>
                <a:effectLst/>
                <a:latin typeface="calibri" panose="020F0502020204030204" pitchFamily="34" charset="0"/>
              </a:rPr>
              <a:t>potential</a:t>
            </a:r>
            <a:r>
              <a:rPr lang="it-IT" sz="1200" b="1" i="0" dirty="0">
                <a:solidFill>
                  <a:srgbClr val="000000"/>
                </a:solidFill>
                <a:effectLst/>
                <a:latin typeface="calibri" panose="020F0502020204030204" pitchFamily="34" charset="0"/>
              </a:rPr>
              <a:t> to derive </a:t>
            </a:r>
            <a:r>
              <a:rPr lang="it-IT" sz="1200" b="1" i="0" dirty="0" err="1">
                <a:solidFill>
                  <a:srgbClr val="000000"/>
                </a:solidFill>
                <a:effectLst/>
                <a:latin typeface="calibri" panose="020F0502020204030204" pitchFamily="34" charset="0"/>
              </a:rPr>
              <a:t>clinical</a:t>
            </a:r>
            <a:r>
              <a:rPr lang="it-IT" sz="1200" b="1" i="0" dirty="0">
                <a:solidFill>
                  <a:srgbClr val="000000"/>
                </a:solidFill>
                <a:effectLst/>
                <a:latin typeface="calibri" panose="020F0502020204030204" pitchFamily="34" charset="0"/>
              </a:rPr>
              <a:t> benefit and </a:t>
            </a:r>
            <a:r>
              <a:rPr lang="it-IT" sz="1200" b="1" i="0" dirty="0" err="1">
                <a:solidFill>
                  <a:srgbClr val="000000"/>
                </a:solidFill>
                <a:effectLst/>
                <a:latin typeface="calibri" panose="020F0502020204030204" pitchFamily="34" charset="0"/>
              </a:rPr>
              <a:t>potential</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disease</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modification</a:t>
            </a:r>
            <a:r>
              <a:rPr lang="it-IT" sz="1200" b="1" i="0" dirty="0">
                <a:solidFill>
                  <a:srgbClr val="000000"/>
                </a:solidFill>
                <a:effectLst/>
                <a:latin typeface="calibri" panose="020F0502020204030204" pitchFamily="34" charset="0"/>
              </a:rPr>
              <a:t> from </a:t>
            </a:r>
            <a:r>
              <a:rPr lang="it-IT" sz="1200" b="1" i="0" dirty="0" err="1">
                <a:solidFill>
                  <a:srgbClr val="000000"/>
                </a:solidFill>
                <a:effectLst/>
                <a:latin typeface="calibri" panose="020F0502020204030204" pitchFamily="34" charset="0"/>
              </a:rPr>
              <a:t>add-on</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navtemadlin</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earlier</a:t>
            </a:r>
            <a:r>
              <a:rPr lang="it-IT" sz="1200" b="1" i="0" dirty="0">
                <a:solidFill>
                  <a:srgbClr val="000000"/>
                </a:solidFill>
                <a:effectLst/>
                <a:latin typeface="calibri" panose="020F0502020204030204" pitchFamily="34" charset="0"/>
              </a:rPr>
              <a:t> in </a:t>
            </a:r>
            <a:r>
              <a:rPr lang="it-IT" sz="1200" b="1" i="0" dirty="0" err="1">
                <a:solidFill>
                  <a:srgbClr val="000000"/>
                </a:solidFill>
                <a:effectLst/>
                <a:latin typeface="calibri" panose="020F0502020204030204" pitchFamily="34" charset="0"/>
              </a:rPr>
              <a:t>their</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disease</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course</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while</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maintaining</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their</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JAKi</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backbone</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therapy</a:t>
            </a:r>
            <a:r>
              <a:rPr lang="it-IT" sz="1200" b="1" i="0" dirty="0">
                <a:solidFill>
                  <a:srgbClr val="000000"/>
                </a:solidFill>
                <a:effectLst/>
                <a:latin typeface="calibri" panose="020F0502020204030204" pitchFamily="34" charset="0"/>
              </a:rPr>
              <a:t>.</a:t>
            </a:r>
            <a:endParaRPr lang="it-IT" sz="1000" b="0" i="0" dirty="0">
              <a:solidFill>
                <a:srgbClr val="000000"/>
              </a:solidFill>
              <a:effectLst/>
              <a:latin typeface="Aptos" panose="020B0004020202020204" pitchFamily="34" charset="0"/>
            </a:endParaRPr>
          </a:p>
          <a:p>
            <a:pPr algn="l">
              <a:buFont typeface="Arial" panose="020B0604020202020204" pitchFamily="34" charset="0"/>
              <a:buChar char="•"/>
            </a:pPr>
            <a:r>
              <a:rPr lang="it-IT" sz="1200" b="1" i="0" dirty="0" err="1">
                <a:solidFill>
                  <a:srgbClr val="000000"/>
                </a:solidFill>
                <a:effectLst/>
                <a:latin typeface="calibri" panose="020F0502020204030204" pitchFamily="34" charset="0"/>
              </a:rPr>
              <a:t>This</a:t>
            </a:r>
            <a:r>
              <a:rPr lang="it-IT" sz="1200" b="1" i="0" dirty="0">
                <a:solidFill>
                  <a:srgbClr val="000000"/>
                </a:solidFill>
                <a:effectLst/>
                <a:latin typeface="calibri" panose="020F0502020204030204" pitchFamily="34" charset="0"/>
              </a:rPr>
              <a:t> re-focus </a:t>
            </a:r>
            <a:r>
              <a:rPr lang="it-IT" sz="1200" b="1" i="0" dirty="0" err="1">
                <a:solidFill>
                  <a:srgbClr val="000000"/>
                </a:solidFill>
                <a:effectLst/>
                <a:latin typeface="calibri" panose="020F0502020204030204" pitchFamily="34" charset="0"/>
              </a:rPr>
              <a:t>was</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prompted</a:t>
            </a:r>
            <a:r>
              <a:rPr lang="it-IT" sz="1200" b="1" i="0" dirty="0">
                <a:solidFill>
                  <a:srgbClr val="000000"/>
                </a:solidFill>
                <a:effectLst/>
                <a:latin typeface="calibri" panose="020F0502020204030204" pitchFamily="34" charset="0"/>
              </a:rPr>
              <a:t> by the impressive data </a:t>
            </a:r>
            <a:r>
              <a:rPr lang="it-IT" sz="1200" b="1" i="0" dirty="0" err="1">
                <a:solidFill>
                  <a:srgbClr val="000000"/>
                </a:solidFill>
                <a:effectLst/>
                <a:latin typeface="calibri" panose="020F0502020204030204" pitchFamily="34" charset="0"/>
              </a:rPr>
              <a:t>generated</a:t>
            </a:r>
            <a:r>
              <a:rPr lang="it-IT" sz="1200" b="1" i="0" dirty="0">
                <a:solidFill>
                  <a:srgbClr val="000000"/>
                </a:solidFill>
                <a:effectLst/>
                <a:latin typeface="calibri" panose="020F0502020204030204" pitchFamily="34" charset="0"/>
              </a:rPr>
              <a:t> from the </a:t>
            </a:r>
            <a:r>
              <a:rPr lang="it-IT" sz="1200" b="1" i="0" dirty="0" err="1">
                <a:solidFill>
                  <a:srgbClr val="000000"/>
                </a:solidFill>
                <a:effectLst/>
                <a:latin typeface="calibri" panose="020F0502020204030204" pitchFamily="34" charset="0"/>
              </a:rPr>
              <a:t>phase</a:t>
            </a:r>
            <a:r>
              <a:rPr lang="it-IT" sz="1200" b="1" i="0" dirty="0">
                <a:solidFill>
                  <a:srgbClr val="000000"/>
                </a:solidFill>
                <a:effectLst/>
                <a:latin typeface="calibri" panose="020F0502020204030204" pitchFamily="34" charset="0"/>
              </a:rPr>
              <a:t> 2 KRT-232-109 </a:t>
            </a:r>
            <a:r>
              <a:rPr lang="it-IT" sz="1200" b="1" i="0" dirty="0" err="1">
                <a:solidFill>
                  <a:srgbClr val="000000"/>
                </a:solidFill>
                <a:effectLst/>
                <a:latin typeface="calibri" panose="020F0502020204030204" pitchFamily="34" charset="0"/>
              </a:rPr>
              <a:t>study</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presented</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at</a:t>
            </a:r>
            <a:r>
              <a:rPr lang="it-IT" sz="1200" b="1" i="0" dirty="0">
                <a:solidFill>
                  <a:srgbClr val="000000"/>
                </a:solidFill>
                <a:effectLst/>
                <a:latin typeface="calibri" panose="020F0502020204030204" pitchFamily="34" charset="0"/>
              </a:rPr>
              <a:t> EHA 2023: </a:t>
            </a:r>
            <a:endParaRPr lang="it-IT" sz="1000" b="0" i="0" dirty="0">
              <a:solidFill>
                <a:srgbClr val="000000"/>
              </a:solidFill>
              <a:effectLst/>
              <a:latin typeface="Aptos" panose="020B0004020202020204" pitchFamily="34" charset="0"/>
            </a:endParaRPr>
          </a:p>
          <a:p>
            <a:pPr marL="742950" lvl="1" indent="-285750" algn="l">
              <a:buFont typeface="Arial" panose="020B0604020202020204" pitchFamily="34" charset="0"/>
              <a:buChar char="•"/>
            </a:pPr>
            <a:r>
              <a:rPr lang="it-IT" sz="1200" b="1" i="0" dirty="0" err="1">
                <a:solidFill>
                  <a:srgbClr val="000000"/>
                </a:solidFill>
                <a:effectLst/>
                <a:latin typeface="calibri" panose="020F0502020204030204" pitchFamily="34" charset="0"/>
              </a:rPr>
              <a:t>Adding</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navtemadlin</a:t>
            </a:r>
            <a:r>
              <a:rPr lang="it-IT" sz="1200" b="1" i="0" dirty="0">
                <a:solidFill>
                  <a:srgbClr val="000000"/>
                </a:solidFill>
                <a:effectLst/>
                <a:latin typeface="calibri" panose="020F0502020204030204" pitchFamily="34" charset="0"/>
              </a:rPr>
              <a:t> to a </a:t>
            </a:r>
            <a:r>
              <a:rPr lang="it-IT" sz="1200" b="1" i="0" dirty="0" err="1">
                <a:solidFill>
                  <a:srgbClr val="000000"/>
                </a:solidFill>
                <a:effectLst/>
                <a:latin typeface="calibri" panose="020F0502020204030204" pitchFamily="34" charset="0"/>
              </a:rPr>
              <a:t>stable</a:t>
            </a:r>
            <a:r>
              <a:rPr lang="it-IT" sz="1200" b="1" i="0" dirty="0">
                <a:solidFill>
                  <a:srgbClr val="000000"/>
                </a:solidFill>
                <a:effectLst/>
                <a:latin typeface="calibri" panose="020F0502020204030204" pitchFamily="34" charset="0"/>
              </a:rPr>
              <a:t> dose of </a:t>
            </a:r>
            <a:r>
              <a:rPr lang="it-IT" sz="1200" b="1" i="0" dirty="0" err="1">
                <a:solidFill>
                  <a:srgbClr val="000000"/>
                </a:solidFill>
                <a:effectLst/>
                <a:latin typeface="calibri" panose="020F0502020204030204" pitchFamily="34" charset="0"/>
              </a:rPr>
              <a:t>rux</a:t>
            </a:r>
            <a:r>
              <a:rPr lang="it-IT" sz="1200" b="1" i="0" dirty="0">
                <a:solidFill>
                  <a:srgbClr val="000000"/>
                </a:solidFill>
                <a:effectLst/>
                <a:latin typeface="calibri" panose="020F0502020204030204" pitchFamily="34" charset="0"/>
              </a:rPr>
              <a:t> in </a:t>
            </a:r>
            <a:r>
              <a:rPr lang="it-IT" sz="1200" b="1" i="0" dirty="0" err="1">
                <a:solidFill>
                  <a:srgbClr val="000000"/>
                </a:solidFill>
                <a:effectLst/>
                <a:latin typeface="calibri" panose="020F0502020204030204" pitchFamily="34" charset="0"/>
              </a:rPr>
              <a:t>patients</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who</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achieved</a:t>
            </a:r>
            <a:r>
              <a:rPr lang="it-IT" sz="1200" b="1" i="0" dirty="0">
                <a:solidFill>
                  <a:srgbClr val="000000"/>
                </a:solidFill>
                <a:effectLst/>
                <a:latin typeface="calibri" panose="020F0502020204030204" pitchFamily="34" charset="0"/>
              </a:rPr>
              <a:t> a sub-</a:t>
            </a:r>
            <a:r>
              <a:rPr lang="it-IT" sz="1200" b="1" i="0" dirty="0" err="1">
                <a:solidFill>
                  <a:srgbClr val="000000"/>
                </a:solidFill>
                <a:effectLst/>
                <a:latin typeface="calibri" panose="020F0502020204030204" pitchFamily="34" charset="0"/>
              </a:rPr>
              <a:t>optimal</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response</a:t>
            </a:r>
            <a:r>
              <a:rPr lang="it-IT" sz="1200" b="1" i="0" dirty="0">
                <a:solidFill>
                  <a:srgbClr val="000000"/>
                </a:solidFill>
                <a:effectLst/>
                <a:latin typeface="calibri" panose="020F0502020204030204" pitchFamily="34" charset="0"/>
              </a:rPr>
              <a:t> to </a:t>
            </a:r>
            <a:r>
              <a:rPr lang="it-IT" sz="1200" b="1" i="0" dirty="0" err="1">
                <a:solidFill>
                  <a:srgbClr val="000000"/>
                </a:solidFill>
                <a:effectLst/>
                <a:latin typeface="calibri" panose="020F0502020204030204" pitchFamily="34" charset="0"/>
              </a:rPr>
              <a:t>rux</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showed</a:t>
            </a:r>
            <a:r>
              <a:rPr lang="it-IT" sz="1200" b="1" i="0" dirty="0">
                <a:solidFill>
                  <a:srgbClr val="000000"/>
                </a:solidFill>
                <a:effectLst/>
                <a:latin typeface="calibri" panose="020F0502020204030204" pitchFamily="34" charset="0"/>
              </a:rPr>
              <a:t> SVR35/25 of 32% and 42% and TSS50 of 32% </a:t>
            </a:r>
            <a:r>
              <a:rPr lang="it-IT" sz="1200" b="1" i="0" dirty="0" err="1">
                <a:solidFill>
                  <a:srgbClr val="000000"/>
                </a:solidFill>
                <a:effectLst/>
                <a:latin typeface="calibri" panose="020F0502020204030204" pitchFamily="34" charset="0"/>
              </a:rPr>
              <a:t>at</a:t>
            </a:r>
            <a:r>
              <a:rPr lang="it-IT" sz="1200" b="1" i="0" dirty="0">
                <a:solidFill>
                  <a:srgbClr val="000000"/>
                </a:solidFill>
                <a:effectLst/>
                <a:latin typeface="calibri" panose="020F0502020204030204" pitchFamily="34" charset="0"/>
              </a:rPr>
              <a:t> Week 24 with a </a:t>
            </a:r>
            <a:r>
              <a:rPr lang="it-IT" sz="1200" b="1" i="0" dirty="0" err="1">
                <a:solidFill>
                  <a:srgbClr val="000000"/>
                </a:solidFill>
                <a:effectLst/>
                <a:latin typeface="calibri" panose="020F0502020204030204" pitchFamily="34" charset="0"/>
              </a:rPr>
              <a:t>manageable</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safety</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profile</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Mascarenhas</a:t>
            </a:r>
            <a:r>
              <a:rPr lang="it-IT" sz="1200" b="1" i="0" dirty="0">
                <a:solidFill>
                  <a:srgbClr val="000000"/>
                </a:solidFill>
                <a:effectLst/>
                <a:latin typeface="calibri" panose="020F0502020204030204" pitchFamily="34" charset="0"/>
              </a:rPr>
              <a:t>, EHA 2023). </a:t>
            </a:r>
            <a:endParaRPr lang="it-IT" sz="1000" b="0" i="0" dirty="0">
              <a:solidFill>
                <a:srgbClr val="000000"/>
              </a:solidFill>
              <a:effectLst/>
              <a:latin typeface="Aptos" panose="020B0004020202020204" pitchFamily="34" charset="0"/>
            </a:endParaRPr>
          </a:p>
          <a:p>
            <a:pPr marL="742950" lvl="1" indent="-285750" algn="l">
              <a:buFont typeface="Arial" panose="020B0604020202020204" pitchFamily="34" charset="0"/>
              <a:buChar char="•"/>
            </a:pPr>
            <a:r>
              <a:rPr lang="it-IT" sz="1200" b="1" i="0" dirty="0">
                <a:solidFill>
                  <a:srgbClr val="000000"/>
                </a:solidFill>
                <a:effectLst/>
                <a:latin typeface="calibri" panose="020F0502020204030204" pitchFamily="34" charset="0"/>
              </a:rPr>
              <a:t>The </a:t>
            </a:r>
            <a:r>
              <a:rPr lang="it-IT" sz="1200" b="1" i="0" dirty="0" err="1">
                <a:solidFill>
                  <a:srgbClr val="000000"/>
                </a:solidFill>
                <a:effectLst/>
                <a:latin typeface="calibri" panose="020F0502020204030204" pitchFamily="34" charset="0"/>
              </a:rPr>
              <a:t>combination</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demonstrated</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compelling</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pre-clinical</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synergy</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Clevenger</a:t>
            </a:r>
            <a:r>
              <a:rPr lang="it-IT" sz="1200" b="1" i="0" dirty="0">
                <a:solidFill>
                  <a:srgbClr val="000000"/>
                </a:solidFill>
                <a:effectLst/>
                <a:latin typeface="calibri" panose="020F0502020204030204" pitchFamily="34" charset="0"/>
              </a:rPr>
              <a:t>, EHA 2023).</a:t>
            </a:r>
            <a:endParaRPr lang="it-IT" sz="1000" b="0" i="0" dirty="0">
              <a:solidFill>
                <a:srgbClr val="000000"/>
              </a:solidFill>
              <a:effectLst/>
              <a:latin typeface="Aptos" panose="020B0004020202020204" pitchFamily="34" charset="0"/>
            </a:endParaRPr>
          </a:p>
          <a:p>
            <a:pPr algn="l">
              <a:buFont typeface="Arial" panose="020B0604020202020204" pitchFamily="34" charset="0"/>
              <a:buChar char="•"/>
            </a:pPr>
            <a:r>
              <a:rPr lang="it-IT" sz="1200" b="1" i="0" dirty="0">
                <a:solidFill>
                  <a:srgbClr val="000000"/>
                </a:solidFill>
                <a:effectLst/>
                <a:latin typeface="calibri" panose="020F0502020204030204" pitchFamily="34" charset="0"/>
              </a:rPr>
              <a:t>The </a:t>
            </a:r>
            <a:r>
              <a:rPr lang="it-IT" sz="1200" b="1" i="0" dirty="0" err="1">
                <a:solidFill>
                  <a:srgbClr val="000000"/>
                </a:solidFill>
                <a:effectLst/>
                <a:latin typeface="calibri" panose="020F0502020204030204" pitchFamily="34" charset="0"/>
              </a:rPr>
              <a:t>decision</a:t>
            </a:r>
            <a:r>
              <a:rPr lang="it-IT" sz="1200" b="1" i="0" dirty="0">
                <a:solidFill>
                  <a:srgbClr val="000000"/>
                </a:solidFill>
                <a:effectLst/>
                <a:latin typeface="calibri" panose="020F0502020204030204" pitchFamily="34" charset="0"/>
              </a:rPr>
              <a:t> to </a:t>
            </a:r>
            <a:r>
              <a:rPr lang="it-IT" sz="1200" b="1" i="0" dirty="0" err="1">
                <a:solidFill>
                  <a:srgbClr val="000000"/>
                </a:solidFill>
                <a:effectLst/>
                <a:latin typeface="calibri" panose="020F0502020204030204" pitchFamily="34" charset="0"/>
              </a:rPr>
              <a:t>close</a:t>
            </a:r>
            <a:r>
              <a:rPr lang="it-IT" sz="1200" b="1" i="0" dirty="0">
                <a:solidFill>
                  <a:srgbClr val="000000"/>
                </a:solidFill>
                <a:effectLst/>
                <a:latin typeface="calibri" panose="020F0502020204030204" pitchFamily="34" charset="0"/>
              </a:rPr>
              <a:t> the BOREAS </a:t>
            </a:r>
            <a:r>
              <a:rPr lang="it-IT" sz="1200" b="1" i="0" dirty="0" err="1">
                <a:solidFill>
                  <a:srgbClr val="000000"/>
                </a:solidFill>
                <a:effectLst/>
                <a:latin typeface="calibri" panose="020F0502020204030204" pitchFamily="34" charset="0"/>
              </a:rPr>
              <a:t>study</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was</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not</a:t>
            </a:r>
            <a:r>
              <a:rPr lang="it-IT" sz="1200" b="1" i="0" dirty="0">
                <a:solidFill>
                  <a:srgbClr val="000000"/>
                </a:solidFill>
                <a:effectLst/>
                <a:latin typeface="calibri" panose="020F0502020204030204" pitchFamily="34" charset="0"/>
              </a:rPr>
              <a:t> due to </a:t>
            </a:r>
            <a:r>
              <a:rPr lang="it-IT" sz="1200" b="1" i="0" dirty="0" err="1">
                <a:solidFill>
                  <a:srgbClr val="000000"/>
                </a:solidFill>
                <a:effectLst/>
                <a:latin typeface="calibri" panose="020F0502020204030204" pitchFamily="34" charset="0"/>
              </a:rPr>
              <a:t>any</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safety</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concerns</a:t>
            </a:r>
            <a:r>
              <a:rPr lang="it-IT" sz="1200" b="1" i="0" dirty="0">
                <a:solidFill>
                  <a:srgbClr val="000000"/>
                </a:solidFill>
                <a:effectLst/>
                <a:latin typeface="calibri" panose="020F0502020204030204" pitchFamily="34" charset="0"/>
              </a:rPr>
              <a:t> and </a:t>
            </a:r>
            <a:r>
              <a:rPr lang="it-IT" sz="1200" b="1" i="0" dirty="0" err="1">
                <a:solidFill>
                  <a:srgbClr val="000000"/>
                </a:solidFill>
                <a:effectLst/>
                <a:latin typeface="calibri" panose="020F0502020204030204" pitchFamily="34" charset="0"/>
              </a:rPr>
              <a:t>patients</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enrolled</a:t>
            </a:r>
            <a:r>
              <a:rPr lang="it-IT" sz="1200" b="1" i="0" dirty="0">
                <a:solidFill>
                  <a:srgbClr val="000000"/>
                </a:solidFill>
                <a:effectLst/>
                <a:latin typeface="calibri" panose="020F0502020204030204" pitchFamily="34" charset="0"/>
              </a:rPr>
              <a:t> to the </a:t>
            </a:r>
            <a:r>
              <a:rPr lang="it-IT" sz="1200" b="1" i="0" dirty="0" err="1">
                <a:solidFill>
                  <a:srgbClr val="000000"/>
                </a:solidFill>
                <a:effectLst/>
                <a:latin typeface="calibri" panose="020F0502020204030204" pitchFamily="34" charset="0"/>
              </a:rPr>
              <a:t>study</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were</a:t>
            </a:r>
            <a:r>
              <a:rPr lang="it-IT" sz="1200" b="1" i="0" dirty="0">
                <a:solidFill>
                  <a:srgbClr val="000000"/>
                </a:solidFill>
                <a:effectLst/>
                <a:latin typeface="calibri" panose="020F0502020204030204" pitchFamily="34" charset="0"/>
              </a:rPr>
              <a:t> </a:t>
            </a:r>
            <a:r>
              <a:rPr lang="it-IT" sz="1200" b="1" i="0" dirty="0" err="1">
                <a:solidFill>
                  <a:srgbClr val="000000"/>
                </a:solidFill>
                <a:effectLst/>
                <a:latin typeface="calibri" panose="020F0502020204030204" pitchFamily="34" charset="0"/>
              </a:rPr>
              <a:t>allowed</a:t>
            </a:r>
            <a:r>
              <a:rPr lang="it-IT" sz="1200" b="1" i="0" dirty="0">
                <a:solidFill>
                  <a:srgbClr val="000000"/>
                </a:solidFill>
                <a:effectLst/>
                <a:latin typeface="calibri" panose="020F0502020204030204" pitchFamily="34" charset="0"/>
              </a:rPr>
              <a:t> to continue </a:t>
            </a:r>
            <a:r>
              <a:rPr lang="it-IT" sz="1200" b="1" i="0" dirty="0" err="1">
                <a:solidFill>
                  <a:srgbClr val="000000"/>
                </a:solidFill>
                <a:effectLst/>
                <a:latin typeface="calibri" panose="020F0502020204030204" pitchFamily="34" charset="0"/>
              </a:rPr>
              <a:t>therapy</a:t>
            </a:r>
            <a:r>
              <a:rPr lang="it-IT" sz="1200" b="1" i="0" dirty="0">
                <a:solidFill>
                  <a:srgbClr val="000000"/>
                </a:solidFill>
                <a:effectLst/>
                <a:latin typeface="calibri" panose="020F0502020204030204" pitchFamily="34" charset="0"/>
              </a:rPr>
              <a:t>.</a:t>
            </a:r>
            <a:endParaRPr lang="it-IT" sz="1000" b="0" i="0" dirty="0">
              <a:solidFill>
                <a:srgbClr val="000000"/>
              </a:solidFill>
              <a:effectLst/>
              <a:latin typeface="Aptos" panose="020B0004020202020204" pitchFamily="34" charset="0"/>
            </a:endParaRPr>
          </a:p>
          <a:p>
            <a:pPr algn="l">
              <a:buFont typeface="Arial" panose="020B0604020202020204" pitchFamily="34" charset="0"/>
              <a:buChar char="•"/>
            </a:pPr>
            <a:endParaRPr lang="it-IT" sz="1000" b="0" i="0" dirty="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800" dirty="0" err="1">
                <a:solidFill>
                  <a:srgbClr val="7C7C7C"/>
                </a:solidFill>
                <a:effectLst/>
                <a:latin typeface="Roboto" panose="02000000000000000000" pitchFamily="2" charset="0"/>
              </a:rPr>
              <a:t>Peripheral</a:t>
            </a:r>
            <a:r>
              <a:rPr lang="it-IT" sz="1800" dirty="0">
                <a:solidFill>
                  <a:srgbClr val="7C7C7C"/>
                </a:solidFill>
                <a:effectLst/>
                <a:latin typeface="Roboto" panose="02000000000000000000" pitchFamily="2" charset="0"/>
              </a:rPr>
              <a:t> </a:t>
            </a:r>
            <a:r>
              <a:rPr lang="it-IT" sz="1800" dirty="0" err="1">
                <a:solidFill>
                  <a:srgbClr val="7C7C7C"/>
                </a:solidFill>
                <a:effectLst/>
                <a:latin typeface="Roboto" panose="02000000000000000000" pitchFamily="2" charset="0"/>
              </a:rPr>
              <a:t>blood</a:t>
            </a:r>
            <a:r>
              <a:rPr lang="it-IT" sz="1800" dirty="0">
                <a:solidFill>
                  <a:srgbClr val="7C7C7C"/>
                </a:solidFill>
                <a:effectLst/>
                <a:latin typeface="Roboto" panose="02000000000000000000" pitchFamily="2" charset="0"/>
              </a:rPr>
              <a:t> CD34+ </a:t>
            </a:r>
            <a:r>
              <a:rPr lang="it-IT" sz="1800" dirty="0" err="1">
                <a:solidFill>
                  <a:srgbClr val="7C7C7C"/>
                </a:solidFill>
                <a:effectLst/>
                <a:latin typeface="Roboto" panose="02000000000000000000" pitchFamily="2" charset="0"/>
              </a:rPr>
              <a:t>cells</a:t>
            </a:r>
            <a:r>
              <a:rPr lang="it-IT" sz="1800" dirty="0">
                <a:solidFill>
                  <a:srgbClr val="7C7C7C"/>
                </a:solidFill>
                <a:effectLst/>
                <a:latin typeface="Roboto" panose="02000000000000000000" pitchFamily="2" charset="0"/>
              </a:rPr>
              <a:t> </a:t>
            </a:r>
            <a:r>
              <a:rPr lang="it-IT" sz="1800" dirty="0" err="1">
                <a:solidFill>
                  <a:srgbClr val="7C7C7C"/>
                </a:solidFill>
                <a:effectLst/>
                <a:latin typeface="Roboto" panose="02000000000000000000" pitchFamily="2" charset="0"/>
              </a:rPr>
              <a:t>normal</a:t>
            </a:r>
            <a:r>
              <a:rPr lang="it-IT" sz="1800" dirty="0">
                <a:solidFill>
                  <a:srgbClr val="7C7C7C"/>
                </a:solidFill>
                <a:effectLst/>
                <a:latin typeface="Roboto" panose="02000000000000000000" pitchFamily="2" charset="0"/>
              </a:rPr>
              <a:t> </a:t>
            </a:r>
            <a:r>
              <a:rPr lang="it-IT" sz="1800" dirty="0" err="1">
                <a:solidFill>
                  <a:srgbClr val="7C7C7C"/>
                </a:solidFill>
                <a:effectLst/>
                <a:latin typeface="Roboto" panose="02000000000000000000" pitchFamily="2" charset="0"/>
              </a:rPr>
              <a:t>range</a:t>
            </a:r>
            <a:r>
              <a:rPr lang="it-IT" sz="1800" dirty="0">
                <a:solidFill>
                  <a:srgbClr val="7C7C7C"/>
                </a:solidFill>
                <a:effectLst/>
                <a:latin typeface="Roboto" panose="02000000000000000000" pitchFamily="2" charset="0"/>
              </a:rPr>
              <a:t> ≤7 </a:t>
            </a:r>
            <a:r>
              <a:rPr lang="it-IT" sz="1800" dirty="0" err="1">
                <a:solidFill>
                  <a:srgbClr val="7C7C7C"/>
                </a:solidFill>
                <a:effectLst/>
                <a:latin typeface="Roboto" panose="02000000000000000000" pitchFamily="2" charset="0"/>
              </a:rPr>
              <a:t>cells</a:t>
            </a:r>
            <a:r>
              <a:rPr lang="it-IT" sz="1800" dirty="0">
                <a:solidFill>
                  <a:srgbClr val="7C7C7C"/>
                </a:solidFill>
                <a:effectLst/>
                <a:latin typeface="Roboto" panose="02000000000000000000" pitchFamily="2" charset="0"/>
              </a:rPr>
              <a:t>/</a:t>
            </a:r>
            <a:r>
              <a:rPr lang="el-GR" sz="1800" dirty="0">
                <a:solidFill>
                  <a:srgbClr val="7C7C7C"/>
                </a:solidFill>
                <a:effectLst/>
                <a:latin typeface="Roboto" panose="02000000000000000000" pitchFamily="2" charset="0"/>
              </a:rPr>
              <a:t>μ</a:t>
            </a:r>
            <a:r>
              <a:rPr lang="it-IT" sz="1800" dirty="0">
                <a:solidFill>
                  <a:srgbClr val="7C7C7C"/>
                </a:solidFill>
                <a:effectLst/>
                <a:latin typeface="Roboto" panose="02000000000000000000" pitchFamily="2" charset="0"/>
              </a:rPr>
              <a:t>L. </a:t>
            </a:r>
            <a:endParaRPr lang="it-IT" dirty="0">
              <a:effectLst/>
            </a:endParaRPr>
          </a:p>
          <a:p>
            <a:pPr algn="l">
              <a:buFont typeface="Arial" panose="020B0604020202020204" pitchFamily="34" charset="0"/>
              <a:buChar char="•"/>
            </a:pPr>
            <a:endParaRPr lang="it-IT" sz="1200" dirty="0">
              <a:solidFill>
                <a:srgbClr val="282626"/>
              </a:solidFill>
              <a:effectLst/>
              <a:latin typeface="Century Gothic" panose="020B0502020202020204" pitchFamily="34" charset="0"/>
            </a:endParaRPr>
          </a:p>
          <a:p>
            <a:endParaRPr lang="it-IT" dirty="0"/>
          </a:p>
          <a:p>
            <a:endParaRPr lang="it-IT" dirty="0"/>
          </a:p>
        </p:txBody>
      </p:sp>
      <p:sp>
        <p:nvSpPr>
          <p:cNvPr id="4" name="Segnaposto numero diapositiva 3"/>
          <p:cNvSpPr>
            <a:spLocks noGrp="1"/>
          </p:cNvSpPr>
          <p:nvPr>
            <p:ph type="sldNum" sz="quarter" idx="5"/>
          </p:nvPr>
        </p:nvSpPr>
        <p:spPr/>
        <p:txBody>
          <a:bodyPr/>
          <a:lstStyle/>
          <a:p>
            <a:fld id="{F0CBB17C-5912-F248-B713-3A4D04E7F0EA}" type="slidenum">
              <a:rPr lang="it-IT" smtClean="0"/>
              <a:t>29</a:t>
            </a:fld>
            <a:endParaRPr lang="it-IT"/>
          </a:p>
        </p:txBody>
      </p:sp>
    </p:spTree>
    <p:extLst>
      <p:ext uri="{BB962C8B-B14F-4D97-AF65-F5344CB8AC3E}">
        <p14:creationId xmlns:p14="http://schemas.microsoft.com/office/powerpoint/2010/main" val="3884910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200" b="1" dirty="0">
                <a:solidFill>
                  <a:srgbClr val="A10E2F"/>
                </a:solidFill>
                <a:latin typeface="Arial" panose="020B0604020202020204" pitchFamily="34" charset="0"/>
                <a:cs typeface="Arial" panose="020B0604020202020204" pitchFamily="34" charset="0"/>
              </a:rPr>
              <a:t>KER-050</a:t>
            </a:r>
            <a:r>
              <a:rPr lang="en-US" sz="1200" dirty="0">
                <a:latin typeface="Arial" panose="020B0604020202020204" pitchFamily="34" charset="0"/>
                <a:cs typeface="Arial" panose="020B0604020202020204" pitchFamily="34" charset="0"/>
              </a:rPr>
              <a:t> is an investigational, modified activin receptor type IIA ligand trap designed to inhibit </a:t>
            </a:r>
            <a:r>
              <a:rPr lang="en-US" sz="1200" b="1" dirty="0">
                <a:latin typeface="Arial" panose="020B0604020202020204" pitchFamily="34" charset="0"/>
                <a:cs typeface="Arial" panose="020B0604020202020204" pitchFamily="34" charset="0"/>
              </a:rPr>
              <a:t>activin A </a:t>
            </a:r>
            <a:r>
              <a:rPr lang="en-US" sz="1200" dirty="0">
                <a:latin typeface="Arial" panose="020B0604020202020204" pitchFamily="34" charset="0"/>
                <a:cs typeface="Arial" panose="020B0604020202020204" pitchFamily="34" charset="0"/>
              </a:rPr>
              <a:t>and other select TGF-β superfamily ligands, </a:t>
            </a:r>
            <a:r>
              <a:rPr lang="en-US" sz="1200" b="1" dirty="0">
                <a:latin typeface="Arial" panose="020B0604020202020204" pitchFamily="34" charset="0"/>
                <a:cs typeface="Arial" panose="020B0604020202020204" pitchFamily="34" charset="0"/>
              </a:rPr>
              <a:t>activin B </a:t>
            </a:r>
            <a:r>
              <a:rPr lang="en-US" sz="1200" dirty="0">
                <a:latin typeface="Arial" panose="020B0604020202020204" pitchFamily="34" charset="0"/>
                <a:cs typeface="Arial" panose="020B0604020202020204" pitchFamily="34" charset="0"/>
              </a:rPr>
              <a:t>and </a:t>
            </a:r>
            <a:r>
              <a:rPr lang="en-US" sz="1200" b="1" dirty="0">
                <a:latin typeface="Arial" panose="020B0604020202020204" pitchFamily="34" charset="0"/>
                <a:cs typeface="Arial" panose="020B0604020202020204" pitchFamily="34" charset="0"/>
              </a:rPr>
              <a:t>GDFs 8 and 11</a:t>
            </a:r>
          </a:p>
          <a:p>
            <a:pPr marL="458788" indent="-285750">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Potential to addresses ineffective hematopoiesis by promoting differentiation of erythroid and megakaryocytic precursors</a:t>
            </a:r>
          </a:p>
          <a:p>
            <a:endParaRPr lang="it-IT" dirty="0"/>
          </a:p>
          <a:p>
            <a:r>
              <a:rPr lang="it-IT" dirty="0" err="1"/>
              <a:t>SOTATERCept</a:t>
            </a:r>
            <a:r>
              <a:rPr lang="it-IT" dirty="0"/>
              <a:t> invece non dà </a:t>
            </a:r>
            <a:r>
              <a:rPr lang="it-IT" dirty="0" err="1"/>
              <a:t>risp</a:t>
            </a:r>
            <a:r>
              <a:rPr lang="it-IT" dirty="0"/>
              <a:t> di TI in corso di RUX</a:t>
            </a:r>
          </a:p>
          <a:p>
            <a:r>
              <a:rPr lang="it-IT" dirty="0"/>
              <a:t>ALK2 </a:t>
            </a:r>
            <a:r>
              <a:rPr lang="it-IT" dirty="0" err="1"/>
              <a:t>inh</a:t>
            </a:r>
            <a:r>
              <a:rPr lang="it-IT" dirty="0"/>
              <a:t>: non pare molto efficace x TD</a:t>
            </a:r>
          </a:p>
        </p:txBody>
      </p:sp>
      <p:sp>
        <p:nvSpPr>
          <p:cNvPr id="4" name="Segnaposto numero diapositiva 3"/>
          <p:cNvSpPr>
            <a:spLocks noGrp="1"/>
          </p:cNvSpPr>
          <p:nvPr>
            <p:ph type="sldNum" sz="quarter" idx="5"/>
          </p:nvPr>
        </p:nvSpPr>
        <p:spPr/>
        <p:txBody>
          <a:bodyPr/>
          <a:lstStyle/>
          <a:p>
            <a:fld id="{B928E6A5-2FE2-714F-B8AF-BC2792826281}" type="slidenum">
              <a:rPr lang="it-IT" smtClean="0"/>
              <a:t>31</a:t>
            </a:fld>
            <a:endParaRPr lang="it-IT"/>
          </a:p>
        </p:txBody>
      </p:sp>
    </p:spTree>
    <p:extLst>
      <p:ext uri="{BB962C8B-B14F-4D97-AF65-F5344CB8AC3E}">
        <p14:creationId xmlns:p14="http://schemas.microsoft.com/office/powerpoint/2010/main" val="3303199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10000"/>
          </a:bodyPr>
          <a:lstStyle/>
          <a:p>
            <a:pPr marL="143510" lvl="2" indent="-143510" defTabSz="914377">
              <a:lnSpc>
                <a:spcPct val="90000"/>
              </a:lnSpc>
              <a:spcBef>
                <a:spcPts val="0"/>
              </a:spcBef>
              <a:spcAft>
                <a:spcPts val="300"/>
              </a:spcAft>
              <a:defRPr/>
            </a:pPr>
            <a:r>
              <a:rPr lang="en-US" altLang="en-US" b="1" dirty="0">
                <a:ea typeface="Geneva"/>
              </a:rPr>
              <a:t>Hepcidin </a:t>
            </a:r>
            <a:r>
              <a:rPr lang="en-US" altLang="en-US" dirty="0">
                <a:ea typeface="Geneva"/>
              </a:rPr>
              <a:t>reduces uptake of dietary iron and release of iron from storage cells.</a:t>
            </a:r>
            <a:endParaRPr lang="en-US" dirty="0">
              <a:cs typeface="Calibri"/>
            </a:endParaRPr>
          </a:p>
          <a:p>
            <a:pPr marL="143510" lvl="2" indent="-143510" defTabSz="914377">
              <a:lnSpc>
                <a:spcPct val="90000"/>
              </a:lnSpc>
              <a:spcBef>
                <a:spcPts val="0"/>
              </a:spcBef>
              <a:spcAft>
                <a:spcPts val="300"/>
              </a:spcAft>
              <a:defRPr/>
            </a:pPr>
            <a:endParaRPr lang="en-US" altLang="en-US" dirty="0">
              <a:ea typeface="Geneva"/>
              <a:cs typeface="Calibri"/>
            </a:endParaRPr>
          </a:p>
          <a:p>
            <a:pPr marL="143510" lvl="2" indent="-143510" defTabSz="914377">
              <a:lnSpc>
                <a:spcPct val="90000"/>
              </a:lnSpc>
              <a:spcBef>
                <a:spcPts val="0"/>
              </a:spcBef>
              <a:spcAft>
                <a:spcPts val="300"/>
              </a:spcAft>
              <a:defRPr/>
            </a:pPr>
            <a:r>
              <a:rPr lang="en-US" altLang="en-US" b="1" dirty="0">
                <a:ea typeface="Geneva"/>
              </a:rPr>
              <a:t>HJV/BMP/SMAD </a:t>
            </a:r>
            <a:r>
              <a:rPr lang="en-US" altLang="en-US" dirty="0">
                <a:ea typeface="Geneva"/>
              </a:rPr>
              <a:t>signaling pathway induces hepcidin expression. </a:t>
            </a:r>
            <a:r>
              <a:rPr lang="en-US" altLang="en-US" b="1" dirty="0">
                <a:ea typeface="Geneva"/>
              </a:rPr>
              <a:t>TMPRSS6</a:t>
            </a:r>
            <a:r>
              <a:rPr lang="en-US" altLang="en-US" dirty="0">
                <a:ea typeface="Geneva"/>
              </a:rPr>
              <a:t> is a </a:t>
            </a:r>
            <a:r>
              <a:rPr lang="en-US" altLang="en-US" b="1" dirty="0">
                <a:ea typeface="Geneva"/>
              </a:rPr>
              <a:t>negative </a:t>
            </a:r>
            <a:r>
              <a:rPr lang="en-US" altLang="en-US" dirty="0">
                <a:ea typeface="Geneva"/>
              </a:rPr>
              <a:t>regulator of this pathway. It is a serine protease which cleaves HJV</a:t>
            </a:r>
          </a:p>
          <a:p>
            <a:pPr marL="143510" lvl="2" indent="-143510" defTabSz="914377">
              <a:lnSpc>
                <a:spcPct val="90000"/>
              </a:lnSpc>
              <a:spcBef>
                <a:spcPts val="0"/>
              </a:spcBef>
              <a:spcAft>
                <a:spcPts val="300"/>
              </a:spcAft>
              <a:defRPr/>
            </a:pPr>
            <a:endParaRPr lang="en-US" altLang="en-US" dirty="0">
              <a:ea typeface="Geneva"/>
              <a:cs typeface="Calibri"/>
            </a:endParaRPr>
          </a:p>
          <a:p>
            <a:pPr marL="143510" lvl="2" indent="-143510" defTabSz="914377">
              <a:lnSpc>
                <a:spcPct val="90000"/>
              </a:lnSpc>
              <a:spcBef>
                <a:spcPts val="0"/>
              </a:spcBef>
              <a:spcAft>
                <a:spcPts val="300"/>
              </a:spcAft>
              <a:defRPr/>
            </a:pPr>
            <a:r>
              <a:rPr lang="en-US" altLang="en-US" b="1" dirty="0">
                <a:ea typeface="Geneva"/>
              </a:rPr>
              <a:t>Hepcidin</a:t>
            </a:r>
            <a:r>
              <a:rPr lang="en-US" altLang="en-US" dirty="0">
                <a:ea typeface="Geneva"/>
              </a:rPr>
              <a:t> levels are low to normal in patients with Polycythemia Vera</a:t>
            </a:r>
          </a:p>
          <a:p>
            <a:pPr marL="143510" lvl="2" indent="-143510" defTabSz="914377">
              <a:lnSpc>
                <a:spcPct val="90000"/>
              </a:lnSpc>
              <a:spcBef>
                <a:spcPts val="0"/>
              </a:spcBef>
              <a:spcAft>
                <a:spcPts val="300"/>
              </a:spcAft>
              <a:defRPr/>
            </a:pPr>
            <a:endParaRPr lang="en-US" altLang="en-US" dirty="0">
              <a:ea typeface="Geneva"/>
            </a:endParaRPr>
          </a:p>
          <a:p>
            <a:pPr marL="143510" lvl="2" indent="-143510" defTabSz="914377">
              <a:lnSpc>
                <a:spcPct val="90000"/>
              </a:lnSpc>
              <a:spcBef>
                <a:spcPts val="0"/>
              </a:spcBef>
              <a:spcAft>
                <a:spcPts val="300"/>
              </a:spcAft>
              <a:defRPr/>
            </a:pPr>
            <a:r>
              <a:rPr lang="en-US" altLang="en-US" dirty="0">
                <a:ea typeface="Geneva"/>
              </a:rPr>
              <a:t>19mer= 19 </a:t>
            </a:r>
            <a:r>
              <a:rPr lang="en-US" altLang="en-US" dirty="0" err="1">
                <a:ea typeface="Geneva"/>
              </a:rPr>
              <a:t>nucleotidi</a:t>
            </a:r>
            <a:endParaRPr lang="en-US" altLang="en-US" dirty="0">
              <a:ea typeface="Geneva"/>
            </a:endParaRPr>
          </a:p>
          <a:p>
            <a:pPr marL="143510" lvl="2" indent="-143510" defTabSz="914377">
              <a:lnSpc>
                <a:spcPct val="90000"/>
              </a:lnSpc>
              <a:spcBef>
                <a:spcPts val="0"/>
              </a:spcBef>
              <a:spcAft>
                <a:spcPts val="300"/>
              </a:spcAft>
              <a:defRPr/>
            </a:pPr>
            <a:endParaRPr lang="en-US" altLang="en-US" dirty="0">
              <a:ea typeface="Geneva"/>
              <a:cs typeface="Calibri"/>
            </a:endParaRPr>
          </a:p>
          <a:p>
            <a:pPr marL="143510" lvl="2" indent="-143510" defTabSz="914377">
              <a:lnSpc>
                <a:spcPct val="90000"/>
              </a:lnSpc>
              <a:spcBef>
                <a:spcPts val="0"/>
              </a:spcBef>
              <a:spcAft>
                <a:spcPts val="300"/>
              </a:spcAft>
              <a:defRPr/>
            </a:pPr>
            <a:r>
              <a:rPr lang="it-IT" b="0" i="0" dirty="0" err="1">
                <a:solidFill>
                  <a:srgbClr val="1B1B1B"/>
                </a:solidFill>
                <a:effectLst/>
                <a:latin typeface="Cambria" panose="02040503050406030204" pitchFamily="18" charset="0"/>
              </a:rPr>
              <a:t>before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siRNAs</a:t>
            </a:r>
            <a:r>
              <a:rPr lang="it-IT" b="0" i="0" dirty="0">
                <a:solidFill>
                  <a:srgbClr val="1B1B1B"/>
                </a:solidFill>
                <a:effectLst/>
                <a:latin typeface="Cambria" panose="02040503050406030204" pitchFamily="18" charset="0"/>
              </a:rPr>
              <a:t> can </a:t>
            </a:r>
            <a:r>
              <a:rPr lang="it-IT" b="0" i="0" dirty="0" err="1">
                <a:solidFill>
                  <a:srgbClr val="1B1B1B"/>
                </a:solidFill>
                <a:effectLst/>
                <a:latin typeface="Cambria" panose="02040503050406030204" pitchFamily="18" charset="0"/>
              </a:rPr>
              <a:t>become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drugs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they</a:t>
            </a:r>
            <a:r>
              <a:rPr lang="it-IT" b="0" i="0" dirty="0">
                <a:solidFill>
                  <a:srgbClr val="1B1B1B"/>
                </a:solidFill>
                <a:effectLst/>
                <a:latin typeface="Cambria" panose="02040503050406030204" pitchFamily="18" charset="0"/>
              </a:rPr>
              <a:t> must </a:t>
            </a:r>
            <a:r>
              <a:rPr lang="it-IT" b="0" i="0" dirty="0" err="1">
                <a:solidFill>
                  <a:srgbClr val="1B1B1B"/>
                </a:solidFill>
                <a:effectLst/>
                <a:latin typeface="Cambria" panose="02040503050406030204" pitchFamily="18" charset="0"/>
              </a:rPr>
              <a:t>overcome</a:t>
            </a:r>
            <a:r>
              <a:rPr lang="it-IT" b="0" i="0" dirty="0">
                <a:solidFill>
                  <a:srgbClr val="1B1B1B"/>
                </a:solidFill>
                <a:effectLst/>
                <a:latin typeface="Cambria" panose="02040503050406030204" pitchFamily="18" charset="0"/>
              </a:rPr>
              <a:t> a </a:t>
            </a:r>
            <a:r>
              <a:rPr lang="it-IT" b="0" i="0" dirty="0" err="1">
                <a:solidFill>
                  <a:srgbClr val="1B1B1B"/>
                </a:solidFill>
                <a:effectLst/>
                <a:latin typeface="Cambria" panose="02040503050406030204" pitchFamily="18" charset="0"/>
              </a:rPr>
              <a:t>billion</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years</a:t>
            </a:r>
            <a:r>
              <a:rPr lang="it-IT" b="0" i="0" dirty="0">
                <a:solidFill>
                  <a:srgbClr val="1B1B1B"/>
                </a:solidFill>
                <a:effectLst/>
                <a:latin typeface="Cambria" panose="02040503050406030204" pitchFamily="18" charset="0"/>
              </a:rPr>
              <a:t> of </a:t>
            </a:r>
            <a:r>
              <a:rPr lang="it-IT" b="0" i="0" dirty="0" err="1">
                <a:solidFill>
                  <a:srgbClr val="1B1B1B"/>
                </a:solidFill>
                <a:effectLst/>
                <a:latin typeface="Cambria" panose="02040503050406030204" pitchFamily="18" charset="0"/>
              </a:rPr>
              <a:t>evolutionary</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defenses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designed</a:t>
            </a:r>
            <a:r>
              <a:rPr lang="it-IT" b="0" i="0" dirty="0">
                <a:solidFill>
                  <a:srgbClr val="1B1B1B"/>
                </a:solidFill>
                <a:effectLst/>
                <a:latin typeface="Cambria" panose="02040503050406030204" pitchFamily="18" charset="0"/>
              </a:rPr>
              <a:t> to </a:t>
            </a:r>
            <a:r>
              <a:rPr lang="it-IT" b="0" i="0" dirty="0" err="1">
                <a:solidFill>
                  <a:srgbClr val="1B1B1B"/>
                </a:solidFill>
                <a:effectLst/>
                <a:latin typeface="Cambria" panose="02040503050406030204" pitchFamily="18" charset="0"/>
              </a:rPr>
              <a:t>keep</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invading</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RNAs</a:t>
            </a:r>
            <a:r>
              <a:rPr lang="it-IT" b="0" i="0" dirty="0">
                <a:solidFill>
                  <a:srgbClr val="1B1B1B"/>
                </a:solidFill>
                <a:effectLst/>
                <a:latin typeface="Cambria" panose="02040503050406030204" pitchFamily="18" charset="0"/>
              </a:rPr>
              <a:t> on the </a:t>
            </a:r>
            <a:r>
              <a:rPr lang="it-IT" b="0" i="0" dirty="0" err="1">
                <a:solidFill>
                  <a:srgbClr val="1B1B1B"/>
                </a:solidFill>
                <a:effectLst/>
                <a:latin typeface="Cambria" panose="02040503050406030204" pitchFamily="18" charset="0"/>
              </a:rPr>
              <a:t>outside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cells</a:t>
            </a:r>
            <a:r>
              <a:rPr lang="it-IT" b="0" i="0" dirty="0">
                <a:solidFill>
                  <a:srgbClr val="1B1B1B"/>
                </a:solidFill>
                <a:effectLst/>
                <a:latin typeface="Cambria" panose="02040503050406030204" pitchFamily="18" charset="0"/>
              </a:rPr>
              <a:t> from </a:t>
            </a:r>
            <a:r>
              <a:rPr lang="it-IT" b="0" i="0" dirty="0" err="1">
                <a:solidFill>
                  <a:srgbClr val="1B1B1B"/>
                </a:solidFill>
                <a:effectLst/>
                <a:latin typeface="Cambria" panose="02040503050406030204" pitchFamily="18" charset="0"/>
              </a:rPr>
              <a:t>getting</a:t>
            </a:r>
            <a:r>
              <a:rPr lang="it-IT" b="0" i="0" dirty="0">
                <a:solidFill>
                  <a:srgbClr val="1B1B1B"/>
                </a:solidFill>
                <a:effectLst/>
                <a:latin typeface="Cambria" panose="02040503050406030204" pitchFamily="18" charset="0"/>
              </a:rPr>
              <a:t> to the inside of </a:t>
            </a:r>
            <a:r>
              <a:rPr lang="it-IT" b="0" i="0" dirty="0" err="1">
                <a:solidFill>
                  <a:srgbClr val="1B1B1B"/>
                </a:solidFill>
                <a:effectLst/>
                <a:latin typeface="Cambria" panose="02040503050406030204" pitchFamily="18" charset="0"/>
              </a:rPr>
              <a:t>cells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Not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surprisingly</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significant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effort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has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been</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placed</a:t>
            </a:r>
            <a:r>
              <a:rPr lang="it-IT" b="0" i="0" dirty="0">
                <a:solidFill>
                  <a:srgbClr val="1B1B1B"/>
                </a:solidFill>
                <a:effectLst/>
                <a:latin typeface="Cambria" panose="02040503050406030204" pitchFamily="18" charset="0"/>
              </a:rPr>
              <a:t> in </a:t>
            </a:r>
            <a:r>
              <a:rPr lang="it-IT" b="0" i="0" dirty="0" err="1">
                <a:solidFill>
                  <a:srgbClr val="1B1B1B"/>
                </a:solidFill>
                <a:effectLst/>
                <a:latin typeface="Cambria" panose="02040503050406030204" pitchFamily="18" charset="0"/>
              </a:rPr>
              <a:t>developing</a:t>
            </a:r>
            <a:r>
              <a:rPr lang="it-IT" b="0" i="0" dirty="0">
                <a:solidFill>
                  <a:srgbClr val="1B1B1B"/>
                </a:solidFill>
                <a:effectLst/>
                <a:latin typeface="Cambria" panose="02040503050406030204" pitchFamily="18" charset="0"/>
              </a:rPr>
              <a:t> a wide array of delivery </a:t>
            </a:r>
            <a:r>
              <a:rPr lang="it-IT" b="0" i="0" dirty="0" err="1">
                <a:solidFill>
                  <a:srgbClr val="1B1B1B"/>
                </a:solidFill>
                <a:effectLst/>
                <a:latin typeface="Cambria" panose="02040503050406030204" pitchFamily="18" charset="0"/>
              </a:rPr>
              <a:t>technologies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Foremost</a:t>
            </a:r>
            <a:r>
              <a:rPr lang="it-IT" b="0" i="0" dirty="0">
                <a:solidFill>
                  <a:srgbClr val="1B1B1B"/>
                </a:solidFill>
                <a:effectLst/>
                <a:latin typeface="Cambria" panose="02040503050406030204" pitchFamily="18" charset="0"/>
              </a:rPr>
              <a:t> of </a:t>
            </a:r>
            <a:r>
              <a:rPr lang="it-IT" b="0" i="0" dirty="0" err="1">
                <a:solidFill>
                  <a:srgbClr val="1B1B1B"/>
                </a:solidFill>
                <a:effectLst/>
                <a:latin typeface="Cambria" panose="02040503050406030204" pitchFamily="18" charset="0"/>
              </a:rPr>
              <a:t>these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has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been</a:t>
            </a:r>
            <a:r>
              <a:rPr lang="it-IT" b="0" i="0" dirty="0">
                <a:solidFill>
                  <a:srgbClr val="1B1B1B"/>
                </a:solidFill>
                <a:effectLst/>
                <a:latin typeface="Cambria" panose="02040503050406030204" pitchFamily="18" charset="0"/>
              </a:rPr>
              <a:t> the </a:t>
            </a:r>
            <a:r>
              <a:rPr lang="it-IT" b="0" i="0" dirty="0" err="1">
                <a:solidFill>
                  <a:srgbClr val="1B1B1B"/>
                </a:solidFill>
                <a:effectLst/>
                <a:latin typeface="Cambria" panose="02040503050406030204" pitchFamily="18" charset="0"/>
              </a:rPr>
              <a:t>development</a:t>
            </a:r>
            <a:r>
              <a:rPr lang="it-IT" b="0" i="0" dirty="0">
                <a:solidFill>
                  <a:srgbClr val="1B1B1B"/>
                </a:solidFill>
                <a:effectLst/>
                <a:latin typeface="Cambria" panose="02040503050406030204" pitchFamily="18" charset="0"/>
              </a:rPr>
              <a:t> of </a:t>
            </a:r>
            <a:r>
              <a:rPr lang="it-IT" b="0" i="1" dirty="0" err="1">
                <a:solidFill>
                  <a:srgbClr val="1B1B1B"/>
                </a:solidFill>
                <a:effectLst/>
                <a:latin typeface="Cambria" panose="02040503050406030204" pitchFamily="18" charset="0"/>
              </a:rPr>
              <a:t>N</a:t>
            </a:r>
            <a:r>
              <a:rPr lang="it-IT" b="0" i="0" dirty="0" err="1">
                <a:solidFill>
                  <a:srgbClr val="1B1B1B"/>
                </a:solidFill>
                <a:effectLst/>
                <a:latin typeface="Cambria" panose="02040503050406030204" pitchFamily="18" charset="0"/>
              </a:rPr>
              <a:t>-acetylgalactosamine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GalNAc</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siRNA</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conjugates</a:t>
            </a:r>
            <a:r>
              <a:rPr lang="it-IT" b="0" i="0" dirty="0">
                <a:solidFill>
                  <a:srgbClr val="1B1B1B"/>
                </a:solidFill>
                <a:effectLst/>
                <a:latin typeface="Cambria" panose="02040503050406030204" pitchFamily="18" charset="0"/>
              </a:rPr>
              <a:t> for delivery to </a:t>
            </a:r>
            <a:r>
              <a:rPr lang="it-IT" b="0" i="0" dirty="0" err="1">
                <a:solidFill>
                  <a:srgbClr val="1B1B1B"/>
                </a:solidFill>
                <a:effectLst/>
                <a:latin typeface="Cambria" panose="02040503050406030204" pitchFamily="18" charset="0"/>
              </a:rPr>
              <a:t>liver</a:t>
            </a:r>
            <a:r>
              <a:rPr lang="it-IT" b="0" i="0" dirty="0">
                <a:solidFill>
                  <a:srgbClr val="1B1B1B"/>
                </a:solidFill>
                <a:effectLst/>
                <a:latin typeface="Cambria" panose="02040503050406030204" pitchFamily="18" charset="0"/>
              </a:rPr>
              <a:t>. Tris-</a:t>
            </a:r>
            <a:r>
              <a:rPr lang="it-IT" b="0" i="0" dirty="0" err="1">
                <a:solidFill>
                  <a:srgbClr val="1B1B1B"/>
                </a:solidFill>
                <a:effectLst/>
                <a:latin typeface="Cambria" panose="02040503050406030204" pitchFamily="18" charset="0"/>
              </a:rPr>
              <a:t>GalNAc</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binds</a:t>
            </a:r>
            <a:r>
              <a:rPr lang="it-IT" b="0" i="0" dirty="0">
                <a:solidFill>
                  <a:srgbClr val="1B1B1B"/>
                </a:solidFill>
                <a:effectLst/>
                <a:latin typeface="Cambria" panose="02040503050406030204" pitchFamily="18" charset="0"/>
              </a:rPr>
              <a:t> to the </a:t>
            </a:r>
            <a:r>
              <a:rPr lang="it-IT" b="0" i="0" dirty="0" err="1">
                <a:solidFill>
                  <a:srgbClr val="1B1B1B"/>
                </a:solidFill>
                <a:effectLst/>
                <a:latin typeface="Cambria" panose="02040503050406030204" pitchFamily="18" charset="0"/>
              </a:rPr>
              <a:t>Asialoglycoprotein</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receptor</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that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is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highly</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expressed</a:t>
            </a:r>
            <a:r>
              <a:rPr lang="it-IT" b="0" i="0" dirty="0">
                <a:solidFill>
                  <a:srgbClr val="1B1B1B"/>
                </a:solidFill>
                <a:effectLst/>
                <a:latin typeface="Cambria" panose="02040503050406030204" pitchFamily="18" charset="0"/>
              </a:rPr>
              <a:t> on </a:t>
            </a:r>
            <a:r>
              <a:rPr lang="it-IT" b="0" i="0" dirty="0" err="1">
                <a:solidFill>
                  <a:srgbClr val="1B1B1B"/>
                </a:solidFill>
                <a:effectLst/>
                <a:latin typeface="Cambria" panose="02040503050406030204" pitchFamily="18" charset="0"/>
              </a:rPr>
              <a:t>hepatocytes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resulting</a:t>
            </a:r>
            <a:r>
              <a:rPr lang="it-IT" b="0" i="0" dirty="0">
                <a:solidFill>
                  <a:srgbClr val="1B1B1B"/>
                </a:solidFill>
                <a:effectLst/>
                <a:latin typeface="Cambria" panose="02040503050406030204" pitchFamily="18" charset="0"/>
              </a:rPr>
              <a:t> in </a:t>
            </a:r>
            <a:r>
              <a:rPr lang="it-IT" b="0" i="0" dirty="0" err="1">
                <a:solidFill>
                  <a:srgbClr val="1B1B1B"/>
                </a:solidFill>
                <a:effectLst/>
                <a:latin typeface="Cambria" panose="02040503050406030204" pitchFamily="18" charset="0"/>
              </a:rPr>
              <a:t>rapid</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endocytosis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While</a:t>
            </a:r>
            <a:r>
              <a:rPr lang="it-IT" b="0" i="0" dirty="0">
                <a:solidFill>
                  <a:srgbClr val="1B1B1B"/>
                </a:solidFill>
                <a:effectLst/>
                <a:latin typeface="Cambria" panose="02040503050406030204" pitchFamily="18" charset="0"/>
              </a:rPr>
              <a:t> the </a:t>
            </a:r>
            <a:r>
              <a:rPr lang="it-IT" b="0" i="0" dirty="0" err="1">
                <a:solidFill>
                  <a:srgbClr val="1B1B1B"/>
                </a:solidFill>
                <a:effectLst/>
                <a:latin typeface="Cambria" panose="02040503050406030204" pitchFamily="18" charset="0"/>
              </a:rPr>
              <a:t>exact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mechanism</a:t>
            </a:r>
            <a:r>
              <a:rPr lang="it-IT" b="0" i="0" dirty="0">
                <a:solidFill>
                  <a:srgbClr val="1B1B1B"/>
                </a:solidFill>
                <a:effectLst/>
                <a:latin typeface="Cambria" panose="02040503050406030204" pitchFamily="18" charset="0"/>
              </a:rPr>
              <a:t> of </a:t>
            </a:r>
            <a:r>
              <a:rPr lang="it-IT" b="0" i="0" dirty="0" err="1">
                <a:solidFill>
                  <a:srgbClr val="1B1B1B"/>
                </a:solidFill>
                <a:effectLst/>
                <a:latin typeface="Cambria" panose="02040503050406030204" pitchFamily="18" charset="0"/>
              </a:rPr>
              <a:t>escape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across</a:t>
            </a:r>
            <a:r>
              <a:rPr lang="it-IT" b="0" i="0" dirty="0">
                <a:solidFill>
                  <a:srgbClr val="1B1B1B"/>
                </a:solidFill>
                <a:effectLst/>
                <a:latin typeface="Cambria" panose="02040503050406030204" pitchFamily="18" charset="0"/>
              </a:rPr>
              <a:t> the </a:t>
            </a:r>
            <a:r>
              <a:rPr lang="it-IT" b="0" i="0" dirty="0" err="1">
                <a:solidFill>
                  <a:srgbClr val="1B1B1B"/>
                </a:solidFill>
                <a:effectLst/>
                <a:latin typeface="Cambria" panose="02040503050406030204" pitchFamily="18" charset="0"/>
              </a:rPr>
              <a:t>endosomal</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lipid</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bilayer</a:t>
            </a:r>
            <a:r>
              <a:rPr lang="it-IT" b="0" i="0" dirty="0">
                <a:solidFill>
                  <a:srgbClr val="1B1B1B"/>
                </a:solidFill>
                <a:effectLst/>
                <a:latin typeface="Cambria" panose="02040503050406030204" pitchFamily="18" charset="0"/>
              </a:rPr>
              <a:t> membrane </a:t>
            </a:r>
            <a:r>
              <a:rPr lang="it-IT" b="0" i="0" dirty="0" err="1">
                <a:solidFill>
                  <a:srgbClr val="1B1B1B"/>
                </a:solidFill>
                <a:effectLst/>
                <a:latin typeface="Cambria" panose="02040503050406030204" pitchFamily="18" charset="0"/>
              </a:rPr>
              <a:t>remains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unknown</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sufficient</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amounts</a:t>
            </a:r>
            <a:r>
              <a:rPr lang="it-IT" b="0" i="0" dirty="0">
                <a:solidFill>
                  <a:srgbClr val="1B1B1B"/>
                </a:solidFill>
                <a:effectLst/>
                <a:latin typeface="Cambria" panose="02040503050406030204" pitchFamily="18" charset="0"/>
              </a:rPr>
              <a:t> of </a:t>
            </a:r>
            <a:r>
              <a:rPr lang="it-IT" b="0" i="0" dirty="0" err="1">
                <a:solidFill>
                  <a:srgbClr val="1B1B1B"/>
                </a:solidFill>
                <a:effectLst/>
                <a:latin typeface="Cambria" panose="02040503050406030204" pitchFamily="18" charset="0"/>
              </a:rPr>
              <a:t>siRNAs</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enter</a:t>
            </a:r>
            <a:r>
              <a:rPr lang="it-IT" b="0" i="0" dirty="0">
                <a:solidFill>
                  <a:srgbClr val="1B1B1B"/>
                </a:solidFill>
                <a:effectLst/>
                <a:latin typeface="Cambria" panose="02040503050406030204" pitchFamily="18" charset="0"/>
              </a:rPr>
              <a:t> the </a:t>
            </a:r>
            <a:r>
              <a:rPr lang="it-IT" b="0" i="0" dirty="0" err="1">
                <a:solidFill>
                  <a:srgbClr val="1B1B1B"/>
                </a:solidFill>
                <a:effectLst/>
                <a:latin typeface="Cambria" panose="02040503050406030204" pitchFamily="18" charset="0"/>
              </a:rPr>
              <a:t>cytoplasm</a:t>
            </a:r>
            <a:r>
              <a:rPr lang="it-IT" b="0" i="0" dirty="0">
                <a:solidFill>
                  <a:srgbClr val="1B1B1B"/>
                </a:solidFill>
                <a:effectLst/>
                <a:latin typeface="Cambria" panose="02040503050406030204" pitchFamily="18" charset="0"/>
              </a:rPr>
              <a:t> to induce </a:t>
            </a:r>
            <a:r>
              <a:rPr lang="it-IT" b="0" i="0" dirty="0" err="1">
                <a:solidFill>
                  <a:srgbClr val="1B1B1B"/>
                </a:solidFill>
                <a:effectLst/>
                <a:latin typeface="Cambria" panose="02040503050406030204" pitchFamily="18" charset="0"/>
              </a:rPr>
              <a:t>robust</a:t>
            </a:r>
            <a:r>
              <a:rPr lang="it-IT" b="0" i="0" dirty="0">
                <a:solidFill>
                  <a:srgbClr val="1B1B1B"/>
                </a:solidFill>
                <a:effectLst/>
                <a:latin typeface="Cambria" panose="02040503050406030204" pitchFamily="18" charset="0"/>
              </a:rPr>
              <a:t>, target </a:t>
            </a:r>
            <a:r>
              <a:rPr lang="it-IT" b="0" i="0" dirty="0" err="1">
                <a:solidFill>
                  <a:srgbClr val="1B1B1B"/>
                </a:solidFill>
                <a:effectLst/>
                <a:latin typeface="Cambria" panose="02040503050406030204" pitchFamily="18" charset="0"/>
              </a:rPr>
              <a:t>selective</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RNAi</a:t>
            </a:r>
            <a:r>
              <a:rPr lang="it-IT" b="0" i="0" dirty="0">
                <a:solidFill>
                  <a:srgbClr val="1B1B1B"/>
                </a:solidFill>
                <a:effectLst/>
                <a:latin typeface="Cambria" panose="02040503050406030204" pitchFamily="18" charset="0"/>
              </a:rPr>
              <a:t> </a:t>
            </a:r>
            <a:r>
              <a:rPr lang="it-IT" b="0" i="0" dirty="0" err="1">
                <a:solidFill>
                  <a:srgbClr val="1B1B1B"/>
                </a:solidFill>
                <a:effectLst/>
                <a:latin typeface="Cambria" panose="02040503050406030204" pitchFamily="18" charset="0"/>
              </a:rPr>
              <a:t>responses</a:t>
            </a:r>
            <a:r>
              <a:rPr lang="it-IT" b="0" i="0" dirty="0">
                <a:solidFill>
                  <a:srgbClr val="1B1B1B"/>
                </a:solidFill>
                <a:effectLst/>
                <a:latin typeface="Cambria" panose="02040503050406030204" pitchFamily="18" charset="0"/>
              </a:rPr>
              <a:t> </a:t>
            </a:r>
            <a:r>
              <a:rPr lang="it-IT" b="0" i="1" dirty="0">
                <a:solidFill>
                  <a:srgbClr val="1B1B1B"/>
                </a:solidFill>
                <a:effectLst/>
                <a:latin typeface="Cambria" panose="02040503050406030204" pitchFamily="18" charset="0"/>
              </a:rPr>
              <a:t>in vivo</a:t>
            </a:r>
            <a:r>
              <a:rPr lang="it-IT" b="0" i="0" dirty="0">
                <a:solidFill>
                  <a:srgbClr val="1B1B1B"/>
                </a:solidFill>
                <a:effectLst/>
                <a:latin typeface="Cambria" panose="02040503050406030204" pitchFamily="18" charset="0"/>
              </a:rPr>
              <a:t>. </a:t>
            </a:r>
            <a:endParaRPr lang="en-US" altLang="en-US" dirty="0">
              <a:ea typeface="Geneva"/>
              <a:cs typeface="Calibri"/>
            </a:endParaRPr>
          </a:p>
          <a:p>
            <a:pPr marL="143510" lvl="2" indent="-143510" defTabSz="914377">
              <a:lnSpc>
                <a:spcPct val="90000"/>
              </a:lnSpc>
              <a:spcBef>
                <a:spcPts val="0"/>
              </a:spcBef>
              <a:spcAft>
                <a:spcPts val="300"/>
              </a:spcAft>
              <a:defRPr/>
            </a:pPr>
            <a:endParaRPr lang="en-US" altLang="en-US" dirty="0">
              <a:ea typeface="Geneva"/>
              <a:cs typeface="Calibri"/>
            </a:endParaRPr>
          </a:p>
          <a:p>
            <a:pPr marL="143510" lvl="2" indent="-143510" defTabSz="914377">
              <a:lnSpc>
                <a:spcPct val="90000"/>
              </a:lnSpc>
              <a:spcBef>
                <a:spcPts val="0"/>
              </a:spcBef>
              <a:spcAft>
                <a:spcPts val="300"/>
              </a:spcAft>
              <a:defRPr/>
            </a:pPr>
            <a:r>
              <a:rPr lang="en-US" altLang="en-US" b="1" dirty="0">
                <a:ea typeface="Geneva"/>
              </a:rPr>
              <a:t>Therapeutic hypothesis: </a:t>
            </a:r>
            <a:r>
              <a:rPr lang="en-US" dirty="0">
                <a:ea typeface="Geneva"/>
              </a:rPr>
              <a:t>inhibition of TMPRSS6  will raise hepcidin and reduce iron delivery to the bone marrow resulting in reduced erythropoiesis(shift from systemic to functional iron deficiency).</a:t>
            </a:r>
          </a:p>
          <a:p>
            <a:pPr marL="143510" lvl="2" indent="-143510" defTabSz="914377">
              <a:lnSpc>
                <a:spcPct val="90000"/>
              </a:lnSpc>
              <a:spcBef>
                <a:spcPts val="0"/>
              </a:spcBef>
              <a:spcAft>
                <a:spcPts val="300"/>
              </a:spcAft>
              <a:defRPr/>
            </a:pPr>
            <a:endParaRPr lang="en-US" dirty="0">
              <a:ea typeface="Geneva"/>
              <a:cs typeface="Calibri"/>
            </a:endParaRPr>
          </a:p>
          <a:p>
            <a:pPr marL="0" indent="0">
              <a:lnSpc>
                <a:spcPct val="90000"/>
              </a:lnSpc>
              <a:spcBef>
                <a:spcPts val="0"/>
              </a:spcBef>
              <a:spcAft>
                <a:spcPts val="300"/>
              </a:spcAft>
              <a:buNone/>
            </a:pPr>
            <a:r>
              <a:rPr lang="en-GB" sz="1300" b="1" dirty="0"/>
              <a:t>Eligibility Criteria</a:t>
            </a:r>
            <a:endParaRPr lang="en-GB" sz="1300" dirty="0"/>
          </a:p>
          <a:p>
            <a:pPr marL="137160" lvl="2" indent="-137160"/>
            <a:r>
              <a:rPr lang="en-GB" sz="1300" b="0" dirty="0">
                <a:latin typeface="Arial" panose="020B0604020202020204" pitchFamily="34" charset="0"/>
                <a:cs typeface="Arial" panose="020B0604020202020204" pitchFamily="34" charset="0"/>
              </a:rPr>
              <a:t>PV diagnosis according to WHO 2016</a:t>
            </a:r>
          </a:p>
          <a:p>
            <a:pPr marL="137160" lvl="2" indent="-137160"/>
            <a:r>
              <a:rPr lang="en-GB" sz="1300" b="0" dirty="0">
                <a:latin typeface="Arial" panose="020B0604020202020204" pitchFamily="34" charset="0"/>
                <a:cs typeface="Arial" panose="020B0604020202020204" pitchFamily="34" charset="0"/>
              </a:rPr>
              <a:t>At least 3 phlebotomies in previous 6 months or 5 in previous 12 month to screening.</a:t>
            </a:r>
          </a:p>
          <a:p>
            <a:pPr marL="137160" lvl="2" indent="-137160"/>
            <a:r>
              <a:rPr lang="en-GB" sz="1300" b="0" dirty="0" err="1">
                <a:latin typeface="Arial" panose="020B0604020202020204" pitchFamily="34" charset="0"/>
                <a:cs typeface="Arial" panose="020B0604020202020204" pitchFamily="34" charset="0"/>
              </a:rPr>
              <a:t>Cytoreductives</a:t>
            </a:r>
            <a:r>
              <a:rPr lang="en-GB" sz="1300" b="0" dirty="0">
                <a:latin typeface="Arial" panose="020B0604020202020204" pitchFamily="34" charset="0"/>
                <a:cs typeface="Arial" panose="020B0604020202020204" pitchFamily="34" charset="0"/>
              </a:rPr>
              <a:t> allowed if patient on stable dose for 12 weeks prior to screening and no planned dose changes.</a:t>
            </a:r>
          </a:p>
          <a:p>
            <a:pPr marL="137160" lvl="2" indent="-137160"/>
            <a:r>
              <a:rPr lang="en-GB" sz="1300" b="0" dirty="0">
                <a:latin typeface="Arial" panose="020B0604020202020204" pitchFamily="34" charset="0"/>
                <a:cs typeface="Arial" panose="020B0604020202020204" pitchFamily="34" charset="0"/>
              </a:rPr>
              <a:t>Platelets ≤ 1,000,000/</a:t>
            </a:r>
            <a:r>
              <a:rPr lang="en-GB" sz="1300" b="0" dirty="0" err="1">
                <a:latin typeface="Arial" panose="020B0604020202020204" pitchFamily="34" charset="0"/>
                <a:cs typeface="Arial" panose="020B0604020202020204" pitchFamily="34" charset="0"/>
              </a:rPr>
              <a:t>uL</a:t>
            </a:r>
            <a:r>
              <a:rPr lang="en-GB" sz="1300" b="0" dirty="0">
                <a:latin typeface="Arial" panose="020B0604020202020204" pitchFamily="34" charset="0"/>
                <a:cs typeface="Arial" panose="020B0604020202020204" pitchFamily="34" charset="0"/>
              </a:rPr>
              <a:t>, WBC ≤ 25,000/</a:t>
            </a:r>
            <a:r>
              <a:rPr lang="en-GB" sz="1300" b="0" dirty="0" err="1">
                <a:latin typeface="Arial" panose="020B0604020202020204" pitchFamily="34" charset="0"/>
                <a:cs typeface="Arial" panose="020B0604020202020204" pitchFamily="34" charset="0"/>
              </a:rPr>
              <a:t>uL</a:t>
            </a:r>
            <a:endParaRPr lang="en-GB" sz="1300" b="0" dirty="0">
              <a:latin typeface="Arial" panose="020B0604020202020204" pitchFamily="34" charset="0"/>
              <a:cs typeface="Arial" panose="020B0604020202020204" pitchFamily="34" charset="0"/>
            </a:endParaRPr>
          </a:p>
          <a:p>
            <a:pPr marL="143510" lvl="2" indent="-143510" defTabSz="914377">
              <a:lnSpc>
                <a:spcPct val="90000"/>
              </a:lnSpc>
              <a:spcBef>
                <a:spcPts val="0"/>
              </a:spcBef>
              <a:spcAft>
                <a:spcPts val="300"/>
              </a:spcAft>
              <a:defRPr/>
            </a:pPr>
            <a:endParaRPr lang="en-US" dirty="0">
              <a:ea typeface="Geneva"/>
              <a:cs typeface="Calibri"/>
            </a:endParaRPr>
          </a:p>
          <a:p>
            <a:endParaRPr lang="it-IT" dirty="0"/>
          </a:p>
        </p:txBody>
      </p:sp>
      <p:sp>
        <p:nvSpPr>
          <p:cNvPr id="4" name="Segnaposto numero diapositiva 3"/>
          <p:cNvSpPr>
            <a:spLocks noGrp="1"/>
          </p:cNvSpPr>
          <p:nvPr>
            <p:ph type="sldNum" sz="quarter" idx="5"/>
          </p:nvPr>
        </p:nvSpPr>
        <p:spPr/>
        <p:txBody>
          <a:bodyPr/>
          <a:lstStyle/>
          <a:p>
            <a:fld id="{F0CBB17C-5912-F248-B713-3A4D04E7F0EA}" type="slidenum">
              <a:rPr lang="it-IT" smtClean="0"/>
              <a:t>37</a:t>
            </a:fld>
            <a:endParaRPr lang="it-IT"/>
          </a:p>
        </p:txBody>
      </p:sp>
    </p:spTree>
    <p:extLst>
      <p:ext uri="{BB962C8B-B14F-4D97-AF65-F5344CB8AC3E}">
        <p14:creationId xmlns:p14="http://schemas.microsoft.com/office/powerpoint/2010/main" val="29690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836613" y="2349500"/>
            <a:ext cx="9488487" cy="1620838"/>
          </a:xfrm>
        </p:spPr>
        <p:txBody>
          <a:bodyPr/>
          <a:lstStyle/>
          <a:p>
            <a:r>
              <a:rPr lang="it-IT"/>
              <a:t>Fare clic per modificare lo stile del titolo</a:t>
            </a:r>
          </a:p>
        </p:txBody>
      </p:sp>
      <p:sp>
        <p:nvSpPr>
          <p:cNvPr id="3" name="Sottotitolo 2"/>
          <p:cNvSpPr>
            <a:spLocks noGrp="1"/>
          </p:cNvSpPr>
          <p:nvPr>
            <p:ph type="subTitle" idx="1"/>
          </p:nvPr>
        </p:nvSpPr>
        <p:spPr>
          <a:xfrm>
            <a:off x="1674813" y="4284663"/>
            <a:ext cx="7812087" cy="193198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3F6A86C6-D3E6-F863-EC96-7231C189FB3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2C6A023-FBF7-8C74-35CB-871EEB20D95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D0C6750-11B3-630C-E891-5383072B86AE}"/>
              </a:ext>
            </a:extLst>
          </p:cNvPr>
          <p:cNvSpPr>
            <a:spLocks noGrp="1" noChangeArrowheads="1"/>
          </p:cNvSpPr>
          <p:nvPr>
            <p:ph type="sldNum" sz="quarter" idx="12"/>
          </p:nvPr>
        </p:nvSpPr>
        <p:spPr>
          <a:ln/>
        </p:spPr>
        <p:txBody>
          <a:bodyPr/>
          <a:lstStyle>
            <a:lvl1pPr>
              <a:defRPr/>
            </a:lvl1pPr>
          </a:lstStyle>
          <a:p>
            <a:fld id="{89EEA42E-4813-9C4B-9D3E-9DB9AC078532}" type="slidenum">
              <a:rPr lang="it-IT" altLang="it-IT"/>
              <a:pPr/>
              <a:t>‹N›</a:t>
            </a:fld>
            <a:endParaRPr lang="it-IT" altLang="it-IT"/>
          </a:p>
        </p:txBody>
      </p:sp>
    </p:spTree>
    <p:extLst>
      <p:ext uri="{BB962C8B-B14F-4D97-AF65-F5344CB8AC3E}">
        <p14:creationId xmlns:p14="http://schemas.microsoft.com/office/powerpoint/2010/main" val="927689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2197E8C-E9EF-35E0-699E-46E5EC47E4B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EB035A9-8E23-3768-31E9-D0AB790194B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C561649-5292-BD35-8D77-16A31D8C1009}"/>
              </a:ext>
            </a:extLst>
          </p:cNvPr>
          <p:cNvSpPr>
            <a:spLocks noGrp="1" noChangeArrowheads="1"/>
          </p:cNvSpPr>
          <p:nvPr>
            <p:ph type="sldNum" sz="quarter" idx="12"/>
          </p:nvPr>
        </p:nvSpPr>
        <p:spPr>
          <a:ln/>
        </p:spPr>
        <p:txBody>
          <a:bodyPr/>
          <a:lstStyle>
            <a:lvl1pPr>
              <a:defRPr/>
            </a:lvl1pPr>
          </a:lstStyle>
          <a:p>
            <a:fld id="{CE8F5163-1E85-014D-A40D-1497F78284CF}" type="slidenum">
              <a:rPr lang="it-IT" altLang="it-IT"/>
              <a:pPr/>
              <a:t>‹N›</a:t>
            </a:fld>
            <a:endParaRPr lang="it-IT" altLang="it-IT"/>
          </a:p>
        </p:txBody>
      </p:sp>
    </p:spTree>
    <p:extLst>
      <p:ext uri="{BB962C8B-B14F-4D97-AF65-F5344CB8AC3E}">
        <p14:creationId xmlns:p14="http://schemas.microsoft.com/office/powerpoint/2010/main" val="247737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093075" y="303213"/>
            <a:ext cx="2509838" cy="64516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558800" y="303213"/>
            <a:ext cx="7381875" cy="64516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DE2F69BE-CAF1-ADE3-750E-A042C0739A0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AE917D3-90B7-52F4-C6E8-F6E645E5AF3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056E132E-1FAB-678A-1BFD-AC1D948250CE}"/>
              </a:ext>
            </a:extLst>
          </p:cNvPr>
          <p:cNvSpPr>
            <a:spLocks noGrp="1" noChangeArrowheads="1"/>
          </p:cNvSpPr>
          <p:nvPr>
            <p:ph type="sldNum" sz="quarter" idx="12"/>
          </p:nvPr>
        </p:nvSpPr>
        <p:spPr>
          <a:ln/>
        </p:spPr>
        <p:txBody>
          <a:bodyPr/>
          <a:lstStyle>
            <a:lvl1pPr>
              <a:defRPr/>
            </a:lvl1pPr>
          </a:lstStyle>
          <a:p>
            <a:fld id="{3F7D9D40-8475-1B48-BBF6-F88B99C5E435}" type="slidenum">
              <a:rPr lang="it-IT" altLang="it-IT"/>
              <a:pPr/>
              <a:t>‹N›</a:t>
            </a:fld>
            <a:endParaRPr lang="it-IT" altLang="it-IT"/>
          </a:p>
        </p:txBody>
      </p:sp>
    </p:spTree>
    <p:extLst>
      <p:ext uri="{BB962C8B-B14F-4D97-AF65-F5344CB8AC3E}">
        <p14:creationId xmlns:p14="http://schemas.microsoft.com/office/powerpoint/2010/main" val="1444830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type="tx">
  <p:cSld name="Titolo">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717027" y="768067"/>
            <a:ext cx="10057215" cy="2562428"/>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1D3965"/>
              </a:buClr>
              <a:buSzPts val="1800"/>
              <a:buNone/>
              <a:defRPr/>
            </a:lvl1pPr>
            <a:lvl2pPr lvl="1" algn="l">
              <a:lnSpc>
                <a:spcPct val="80000"/>
              </a:lnSpc>
              <a:spcBef>
                <a:spcPts val="0"/>
              </a:spcBef>
              <a:spcAft>
                <a:spcPts val="0"/>
              </a:spcAft>
              <a:buClr>
                <a:srgbClr val="1D3965"/>
              </a:buClr>
              <a:buSzPts val="1800"/>
              <a:buNone/>
              <a:defRPr/>
            </a:lvl2pPr>
            <a:lvl3pPr lvl="2" algn="l">
              <a:lnSpc>
                <a:spcPct val="80000"/>
              </a:lnSpc>
              <a:spcBef>
                <a:spcPts val="0"/>
              </a:spcBef>
              <a:spcAft>
                <a:spcPts val="0"/>
              </a:spcAft>
              <a:buClr>
                <a:srgbClr val="1D3965"/>
              </a:buClr>
              <a:buSzPts val="1800"/>
              <a:buNone/>
              <a:defRPr/>
            </a:lvl3pPr>
            <a:lvl4pPr lvl="3" algn="l">
              <a:lnSpc>
                <a:spcPct val="80000"/>
              </a:lnSpc>
              <a:spcBef>
                <a:spcPts val="0"/>
              </a:spcBef>
              <a:spcAft>
                <a:spcPts val="0"/>
              </a:spcAft>
              <a:buClr>
                <a:srgbClr val="1D3965"/>
              </a:buClr>
              <a:buSzPts val="1800"/>
              <a:buNone/>
              <a:defRPr/>
            </a:lvl4pPr>
            <a:lvl5pPr lvl="4" algn="l">
              <a:lnSpc>
                <a:spcPct val="80000"/>
              </a:lnSpc>
              <a:spcBef>
                <a:spcPts val="0"/>
              </a:spcBef>
              <a:spcAft>
                <a:spcPts val="0"/>
              </a:spcAft>
              <a:buClr>
                <a:srgbClr val="1D3965"/>
              </a:buClr>
              <a:buSzPts val="1800"/>
              <a:buNone/>
              <a:defRPr/>
            </a:lvl5pPr>
            <a:lvl6pPr lvl="5" algn="l">
              <a:lnSpc>
                <a:spcPct val="80000"/>
              </a:lnSpc>
              <a:spcBef>
                <a:spcPts val="0"/>
              </a:spcBef>
              <a:spcAft>
                <a:spcPts val="0"/>
              </a:spcAft>
              <a:buClr>
                <a:srgbClr val="1D3965"/>
              </a:buClr>
              <a:buSzPts val="1800"/>
              <a:buNone/>
              <a:defRPr/>
            </a:lvl6pPr>
            <a:lvl7pPr lvl="6" algn="l">
              <a:lnSpc>
                <a:spcPct val="80000"/>
              </a:lnSpc>
              <a:spcBef>
                <a:spcPts val="0"/>
              </a:spcBef>
              <a:spcAft>
                <a:spcPts val="0"/>
              </a:spcAft>
              <a:buClr>
                <a:srgbClr val="1D3965"/>
              </a:buClr>
              <a:buSzPts val="1800"/>
              <a:buNone/>
              <a:defRPr/>
            </a:lvl7pPr>
            <a:lvl8pPr lvl="7" algn="l">
              <a:lnSpc>
                <a:spcPct val="80000"/>
              </a:lnSpc>
              <a:spcBef>
                <a:spcPts val="0"/>
              </a:spcBef>
              <a:spcAft>
                <a:spcPts val="0"/>
              </a:spcAft>
              <a:buClr>
                <a:srgbClr val="1D3965"/>
              </a:buClr>
              <a:buSzPts val="1800"/>
              <a:buNone/>
              <a:defRPr/>
            </a:lvl8pPr>
            <a:lvl9pPr lvl="8" algn="l">
              <a:lnSpc>
                <a:spcPct val="80000"/>
              </a:lnSpc>
              <a:spcBef>
                <a:spcPts val="0"/>
              </a:spcBef>
              <a:spcAft>
                <a:spcPts val="0"/>
              </a:spcAft>
              <a:buClr>
                <a:srgbClr val="1D3965"/>
              </a:buClr>
              <a:buSzPts val="1800"/>
              <a:buNone/>
              <a:defRPr/>
            </a:lvl9pPr>
          </a:lstStyle>
          <a:p>
            <a:endParaRPr/>
          </a:p>
        </p:txBody>
      </p:sp>
      <p:sp>
        <p:nvSpPr>
          <p:cNvPr id="13" name="Google Shape;13;p5"/>
          <p:cNvSpPr txBox="1">
            <a:spLocks noGrp="1"/>
          </p:cNvSpPr>
          <p:nvPr>
            <p:ph type="body" idx="1"/>
          </p:nvPr>
        </p:nvSpPr>
        <p:spPr>
          <a:xfrm>
            <a:off x="717028" y="3785984"/>
            <a:ext cx="9774327" cy="1212250"/>
          </a:xfrm>
          <a:prstGeom prst="rect">
            <a:avLst/>
          </a:prstGeom>
          <a:noFill/>
          <a:ln>
            <a:noFill/>
          </a:ln>
        </p:spPr>
        <p:txBody>
          <a:bodyPr spcFirstLastPara="1" wrap="square" lIns="50800" tIns="50800" rIns="50800" bIns="50800" anchor="t" anchorCtr="0">
            <a:normAutofit/>
          </a:bodyPr>
          <a:lstStyle>
            <a:lvl1pPr marL="189024" lvl="0" indent="-94512" algn="l">
              <a:lnSpc>
                <a:spcPct val="100000"/>
              </a:lnSpc>
              <a:spcBef>
                <a:spcPts val="0"/>
              </a:spcBef>
              <a:spcAft>
                <a:spcPts val="0"/>
              </a:spcAft>
              <a:buClr>
                <a:srgbClr val="3C3C3B"/>
              </a:buClr>
              <a:buSzPts val="1800"/>
              <a:buFont typeface="Montserrat"/>
              <a:buNone/>
              <a:defRPr>
                <a:latin typeface="Montserrat"/>
                <a:ea typeface="Montserrat"/>
                <a:cs typeface="Montserrat"/>
                <a:sym typeface="Montserrat"/>
              </a:defRPr>
            </a:lvl1pPr>
            <a:lvl2pPr marL="378047" lvl="1" indent="-94512" algn="l">
              <a:lnSpc>
                <a:spcPct val="100000"/>
              </a:lnSpc>
              <a:spcBef>
                <a:spcPts val="0"/>
              </a:spcBef>
              <a:spcAft>
                <a:spcPts val="0"/>
              </a:spcAft>
              <a:buClr>
                <a:srgbClr val="3C3C3B"/>
              </a:buClr>
              <a:buSzPts val="1800"/>
              <a:buFont typeface="Montserrat"/>
              <a:buNone/>
              <a:defRPr>
                <a:latin typeface="Montserrat"/>
                <a:ea typeface="Montserrat"/>
                <a:cs typeface="Montserrat"/>
                <a:sym typeface="Montserrat"/>
              </a:defRPr>
            </a:lvl2pPr>
            <a:lvl3pPr marL="567071" lvl="2" indent="-94512" algn="l">
              <a:lnSpc>
                <a:spcPct val="100000"/>
              </a:lnSpc>
              <a:spcBef>
                <a:spcPts val="0"/>
              </a:spcBef>
              <a:spcAft>
                <a:spcPts val="0"/>
              </a:spcAft>
              <a:buClr>
                <a:srgbClr val="3C3C3B"/>
              </a:buClr>
              <a:buSzPts val="1800"/>
              <a:buFont typeface="Montserrat"/>
              <a:buNone/>
              <a:defRPr>
                <a:latin typeface="Montserrat"/>
                <a:ea typeface="Montserrat"/>
                <a:cs typeface="Montserrat"/>
                <a:sym typeface="Montserrat"/>
              </a:defRPr>
            </a:lvl3pPr>
            <a:lvl4pPr marL="756095" lvl="3" indent="-94512" algn="l">
              <a:lnSpc>
                <a:spcPct val="100000"/>
              </a:lnSpc>
              <a:spcBef>
                <a:spcPts val="0"/>
              </a:spcBef>
              <a:spcAft>
                <a:spcPts val="0"/>
              </a:spcAft>
              <a:buClr>
                <a:srgbClr val="3C3C3B"/>
              </a:buClr>
              <a:buSzPts val="1800"/>
              <a:buFont typeface="Montserrat"/>
              <a:buNone/>
              <a:defRPr>
                <a:latin typeface="Montserrat"/>
                <a:ea typeface="Montserrat"/>
                <a:cs typeface="Montserrat"/>
                <a:sym typeface="Montserrat"/>
              </a:defRPr>
            </a:lvl4pPr>
            <a:lvl5pPr marL="945118" lvl="4" indent="-94512" algn="l">
              <a:lnSpc>
                <a:spcPct val="100000"/>
              </a:lnSpc>
              <a:spcBef>
                <a:spcPts val="0"/>
              </a:spcBef>
              <a:spcAft>
                <a:spcPts val="0"/>
              </a:spcAft>
              <a:buClr>
                <a:srgbClr val="3C3C3B"/>
              </a:buClr>
              <a:buSzPts val="1800"/>
              <a:buFont typeface="Montserrat"/>
              <a:buNone/>
              <a:defRPr>
                <a:latin typeface="Montserrat"/>
                <a:ea typeface="Montserrat"/>
                <a:cs typeface="Montserrat"/>
                <a:sym typeface="Montserrat"/>
              </a:defRPr>
            </a:lvl5pPr>
            <a:lvl6pPr marL="1134142" lvl="5" indent="-94512" algn="l">
              <a:lnSpc>
                <a:spcPct val="100000"/>
              </a:lnSpc>
              <a:spcBef>
                <a:spcPts val="0"/>
              </a:spcBef>
              <a:spcAft>
                <a:spcPts val="0"/>
              </a:spcAft>
              <a:buClr>
                <a:srgbClr val="3C3C3B"/>
              </a:buClr>
              <a:buSzPts val="1800"/>
              <a:buFont typeface="Montserrat"/>
              <a:buNone/>
              <a:defRPr>
                <a:latin typeface="Montserrat"/>
                <a:ea typeface="Montserrat"/>
                <a:cs typeface="Montserrat"/>
                <a:sym typeface="Montserrat"/>
              </a:defRPr>
            </a:lvl6pPr>
            <a:lvl7pPr marL="1323165" lvl="6" indent="-94512" algn="l">
              <a:lnSpc>
                <a:spcPct val="100000"/>
              </a:lnSpc>
              <a:spcBef>
                <a:spcPts val="0"/>
              </a:spcBef>
              <a:spcAft>
                <a:spcPts val="0"/>
              </a:spcAft>
              <a:buClr>
                <a:srgbClr val="3C3C3B"/>
              </a:buClr>
              <a:buSzPts val="1800"/>
              <a:buFont typeface="Montserrat"/>
              <a:buNone/>
              <a:defRPr>
                <a:latin typeface="Montserrat"/>
                <a:ea typeface="Montserrat"/>
                <a:cs typeface="Montserrat"/>
                <a:sym typeface="Montserrat"/>
              </a:defRPr>
            </a:lvl7pPr>
            <a:lvl8pPr marL="1512189" lvl="7" indent="-94512" algn="l">
              <a:lnSpc>
                <a:spcPct val="100000"/>
              </a:lnSpc>
              <a:spcBef>
                <a:spcPts val="0"/>
              </a:spcBef>
              <a:spcAft>
                <a:spcPts val="0"/>
              </a:spcAft>
              <a:buClr>
                <a:srgbClr val="3C3C3B"/>
              </a:buClr>
              <a:buSzPts val="1800"/>
              <a:buFont typeface="Montserrat"/>
              <a:buNone/>
              <a:defRPr>
                <a:latin typeface="Montserrat"/>
                <a:ea typeface="Montserrat"/>
                <a:cs typeface="Montserrat"/>
                <a:sym typeface="Montserrat"/>
              </a:defRPr>
            </a:lvl8pPr>
            <a:lvl9pPr marL="1701213" lvl="8" indent="-94512" algn="l">
              <a:lnSpc>
                <a:spcPct val="100000"/>
              </a:lnSpc>
              <a:spcBef>
                <a:spcPts val="0"/>
              </a:spcBef>
              <a:spcAft>
                <a:spcPts val="0"/>
              </a:spcAft>
              <a:buClr>
                <a:srgbClr val="3C3C3B"/>
              </a:buClr>
              <a:buSzPts val="1800"/>
              <a:buFont typeface="Montserrat"/>
              <a:buNone/>
              <a:defRPr>
                <a:latin typeface="Montserrat"/>
                <a:ea typeface="Montserrat"/>
                <a:cs typeface="Montserrat"/>
                <a:sym typeface="Montserrat"/>
              </a:defRPr>
            </a:lvl9pPr>
          </a:lstStyle>
          <a:p>
            <a:endParaRPr/>
          </a:p>
        </p:txBody>
      </p:sp>
      <p:sp>
        <p:nvSpPr>
          <p:cNvPr id="14" name="Google Shape;14;p5"/>
          <p:cNvSpPr txBox="1">
            <a:spLocks noGrp="1"/>
          </p:cNvSpPr>
          <p:nvPr>
            <p:ph type="sldNum" idx="12"/>
          </p:nvPr>
        </p:nvSpPr>
        <p:spPr>
          <a:xfrm>
            <a:off x="5493657" y="6961019"/>
            <a:ext cx="168682" cy="456692"/>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744"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744"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744"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744"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744"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744"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744"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744"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744"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‹N›</a:t>
            </a:fld>
            <a:endParaRPr lang="en-US"/>
          </a:p>
        </p:txBody>
      </p:sp>
    </p:spTree>
    <p:extLst>
      <p:ext uri="{BB962C8B-B14F-4D97-AF65-F5344CB8AC3E}">
        <p14:creationId xmlns:p14="http://schemas.microsoft.com/office/powerpoint/2010/main" val="2294427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34852" y="1713886"/>
            <a:ext cx="10492591" cy="4805953"/>
          </a:xfrm>
        </p:spPr>
        <p:txBody>
          <a:bodyPr/>
          <a:lstStyle>
            <a:lvl1pPr>
              <a:defRPr/>
            </a:lvl1pPr>
            <a:lvl5pPr>
              <a:defRPr/>
            </a:lvl5pPr>
          </a:lstStyle>
          <a:p>
            <a:pPr lvl="0"/>
            <a:r>
              <a:rPr lang="en-US" dirty="0"/>
              <a:t>Click to edit Master text styles 20pt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‹N›</a:t>
            </a:fld>
            <a:endParaRPr lang="en-US"/>
          </a:p>
        </p:txBody>
      </p:sp>
      <p:sp>
        <p:nvSpPr>
          <p:cNvPr id="46" name="Text Placeholder 4">
            <a:extLst>
              <a:ext uri="{FF2B5EF4-FFF2-40B4-BE49-F238E27FC236}">
                <a16:creationId xmlns:a16="http://schemas.microsoft.com/office/drawing/2014/main" id="{B745D78A-988D-409A-921A-78D719BA8875}"/>
              </a:ext>
            </a:extLst>
          </p:cNvPr>
          <p:cNvSpPr>
            <a:spLocks noGrp="1"/>
          </p:cNvSpPr>
          <p:nvPr>
            <p:ph type="body" sz="quarter" idx="13" hasCustomPrompt="1"/>
          </p:nvPr>
        </p:nvSpPr>
        <p:spPr>
          <a:xfrm>
            <a:off x="334270" y="6776095"/>
            <a:ext cx="10492010" cy="201284"/>
          </a:xfrm>
        </p:spPr>
        <p:txBody>
          <a:bodyPr anchor="b"/>
          <a:lstStyle>
            <a:lvl1pPr marL="0" indent="0">
              <a:lnSpc>
                <a:spcPct val="100000"/>
              </a:lnSpc>
              <a:spcBef>
                <a:spcPts val="0"/>
              </a:spcBef>
              <a:spcAft>
                <a:spcPts val="0"/>
              </a:spcAft>
              <a:buNone/>
              <a:defRPr sz="662"/>
            </a:lvl1pPr>
          </a:lstStyle>
          <a:p>
            <a:pPr lvl="0"/>
            <a:r>
              <a:rPr lang="en-US" dirty="0"/>
              <a:t>Click to add text</a:t>
            </a:r>
            <a:endParaRPr lang="en-GB" dirty="0"/>
          </a:p>
        </p:txBody>
      </p:sp>
      <p:sp>
        <p:nvSpPr>
          <p:cNvPr id="5" name="Title 4">
            <a:extLst>
              <a:ext uri="{FF2B5EF4-FFF2-40B4-BE49-F238E27FC236}">
                <a16:creationId xmlns:a16="http://schemas.microsoft.com/office/drawing/2014/main" id="{0A967B21-9A1B-2E35-EB4B-AF7D9E415BAE}"/>
              </a:ext>
            </a:extLst>
          </p:cNvPr>
          <p:cNvSpPr>
            <a:spLocks noGrp="1"/>
          </p:cNvSpPr>
          <p:nvPr>
            <p:ph type="title" hasCustomPrompt="1"/>
          </p:nvPr>
        </p:nvSpPr>
        <p:spPr/>
        <p:txBody>
          <a:bodyPr/>
          <a:lstStyle/>
          <a:p>
            <a:r>
              <a:rPr lang="en-US" dirty="0"/>
              <a:t>[Slide title 32pt]</a:t>
            </a:r>
            <a:endParaRPr lang="en-GB" dirty="0"/>
          </a:p>
        </p:txBody>
      </p:sp>
    </p:spTree>
    <p:extLst>
      <p:ext uri="{BB962C8B-B14F-4D97-AF65-F5344CB8AC3E}">
        <p14:creationId xmlns:p14="http://schemas.microsoft.com/office/powerpoint/2010/main" val="364891437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5/17/2025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‹N›</a:t>
            </a:fld>
            <a:endParaRPr lang="en-US"/>
          </a:p>
        </p:txBody>
      </p:sp>
      <p:sp>
        <p:nvSpPr>
          <p:cNvPr id="7" name="Title 1"/>
          <p:cNvSpPr>
            <a:spLocks noGrp="1"/>
          </p:cNvSpPr>
          <p:nvPr>
            <p:ph type="title"/>
          </p:nvPr>
        </p:nvSpPr>
        <p:spPr>
          <a:xfrm>
            <a:off x="558086" y="540749"/>
            <a:ext cx="10045542" cy="786710"/>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558086" y="1509302"/>
            <a:ext cx="10045542" cy="5455292"/>
          </a:xfrm>
          <a:prstGeom prst="rect">
            <a:avLst/>
          </a:prstGeom>
        </p:spPr>
        <p:txBody>
          <a:bodyPr/>
          <a:lstStyle>
            <a:lvl1pPr>
              <a:defRPr sz="2205">
                <a:solidFill>
                  <a:schemeClr val="tx1"/>
                </a:solidFill>
              </a:defRPr>
            </a:lvl1pPr>
            <a:lvl2pPr>
              <a:defRPr sz="1985">
                <a:solidFill>
                  <a:schemeClr val="tx1"/>
                </a:solidFill>
              </a:defRPr>
            </a:lvl2pPr>
            <a:lvl3pPr>
              <a:defRPr sz="1764">
                <a:solidFill>
                  <a:schemeClr val="tx1"/>
                </a:solidFill>
              </a:defRPr>
            </a:lvl3pPr>
            <a:lvl4pPr>
              <a:defRPr sz="1544">
                <a:solidFill>
                  <a:schemeClr val="tx1"/>
                </a:solidFill>
              </a:defRPr>
            </a:lvl4pPr>
            <a:lvl5pPr>
              <a:defRPr sz="1544">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2405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71" b="1" i="0">
                <a:solidFill>
                  <a:srgbClr val="6F2F9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25189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45ADE48-DD59-39ED-A25E-DF39295E235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80703D5-BEC1-973F-5A19-A62AE535596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F36EA75-F2C9-6589-1E10-D7A3E32B19FF}"/>
              </a:ext>
            </a:extLst>
          </p:cNvPr>
          <p:cNvSpPr>
            <a:spLocks noGrp="1" noChangeArrowheads="1"/>
          </p:cNvSpPr>
          <p:nvPr>
            <p:ph type="sldNum" sz="quarter" idx="12"/>
          </p:nvPr>
        </p:nvSpPr>
        <p:spPr>
          <a:ln/>
        </p:spPr>
        <p:txBody>
          <a:bodyPr/>
          <a:lstStyle>
            <a:lvl1pPr>
              <a:defRPr/>
            </a:lvl1pPr>
          </a:lstStyle>
          <a:p>
            <a:fld id="{7890A810-4A25-5249-83FA-2A930AE30F14}" type="slidenum">
              <a:rPr lang="it-IT" altLang="it-IT"/>
              <a:pPr/>
              <a:t>‹N›</a:t>
            </a:fld>
            <a:endParaRPr lang="it-IT" altLang="it-IT"/>
          </a:p>
        </p:txBody>
      </p:sp>
    </p:spTree>
    <p:extLst>
      <p:ext uri="{BB962C8B-B14F-4D97-AF65-F5344CB8AC3E}">
        <p14:creationId xmlns:p14="http://schemas.microsoft.com/office/powerpoint/2010/main" val="137741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81063" y="4859338"/>
            <a:ext cx="9488487" cy="15017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881063" y="3205163"/>
            <a:ext cx="9488487"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0EFB7EC0-1A66-62AB-0EEE-7C95114E6F5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D6F8816-818D-967D-0273-1B8A011CECA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D509539-C99F-9A02-02D8-5E4B7BAE9E9A}"/>
              </a:ext>
            </a:extLst>
          </p:cNvPr>
          <p:cNvSpPr>
            <a:spLocks noGrp="1" noChangeArrowheads="1"/>
          </p:cNvSpPr>
          <p:nvPr>
            <p:ph type="sldNum" sz="quarter" idx="12"/>
          </p:nvPr>
        </p:nvSpPr>
        <p:spPr>
          <a:ln/>
        </p:spPr>
        <p:txBody>
          <a:bodyPr/>
          <a:lstStyle>
            <a:lvl1pPr>
              <a:defRPr/>
            </a:lvl1pPr>
          </a:lstStyle>
          <a:p>
            <a:fld id="{ADE94C95-B27E-D444-8DAA-0CCD221B7D04}" type="slidenum">
              <a:rPr lang="it-IT" altLang="it-IT"/>
              <a:pPr/>
              <a:t>‹N›</a:t>
            </a:fld>
            <a:endParaRPr lang="it-IT" altLang="it-IT"/>
          </a:p>
        </p:txBody>
      </p:sp>
    </p:spTree>
    <p:extLst>
      <p:ext uri="{BB962C8B-B14F-4D97-AF65-F5344CB8AC3E}">
        <p14:creationId xmlns:p14="http://schemas.microsoft.com/office/powerpoint/2010/main" val="34756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58800" y="1763713"/>
            <a:ext cx="4945063"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656263" y="1763713"/>
            <a:ext cx="4946650" cy="4991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52EACD5-FC7F-11B4-2876-1A2EC3DCF61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C6084ADC-CC93-EF33-1D09-5D680B00512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CB309CB-F2EA-7F6C-0134-F7EA79136F1D}"/>
              </a:ext>
            </a:extLst>
          </p:cNvPr>
          <p:cNvSpPr>
            <a:spLocks noGrp="1" noChangeArrowheads="1"/>
          </p:cNvSpPr>
          <p:nvPr>
            <p:ph type="sldNum" sz="quarter" idx="12"/>
          </p:nvPr>
        </p:nvSpPr>
        <p:spPr>
          <a:ln/>
        </p:spPr>
        <p:txBody>
          <a:bodyPr/>
          <a:lstStyle>
            <a:lvl1pPr>
              <a:defRPr/>
            </a:lvl1pPr>
          </a:lstStyle>
          <a:p>
            <a:fld id="{D0138E10-E0C7-A545-A465-F04E89F28CF4}" type="slidenum">
              <a:rPr lang="it-IT" altLang="it-IT"/>
              <a:pPr/>
              <a:t>‹N›</a:t>
            </a:fld>
            <a:endParaRPr lang="it-IT" altLang="it-IT"/>
          </a:p>
        </p:txBody>
      </p:sp>
    </p:spTree>
    <p:extLst>
      <p:ext uri="{BB962C8B-B14F-4D97-AF65-F5344CB8AC3E}">
        <p14:creationId xmlns:p14="http://schemas.microsoft.com/office/powerpoint/2010/main" val="354354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58800" y="303213"/>
            <a:ext cx="10044113" cy="1260475"/>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558800" y="1692275"/>
            <a:ext cx="4930775"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558800" y="2397125"/>
            <a:ext cx="4930775"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670550" y="1692275"/>
            <a:ext cx="493236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5670550" y="2397125"/>
            <a:ext cx="4932363"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F6F4B58D-3A00-C8ED-2815-F4222303DA94}"/>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4870480F-761A-DF37-8A0C-33C42A59846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132D243F-4830-D72A-FF5A-9400120461C2}"/>
              </a:ext>
            </a:extLst>
          </p:cNvPr>
          <p:cNvSpPr>
            <a:spLocks noGrp="1" noChangeArrowheads="1"/>
          </p:cNvSpPr>
          <p:nvPr>
            <p:ph type="sldNum" sz="quarter" idx="12"/>
          </p:nvPr>
        </p:nvSpPr>
        <p:spPr>
          <a:ln/>
        </p:spPr>
        <p:txBody>
          <a:bodyPr/>
          <a:lstStyle>
            <a:lvl1pPr>
              <a:defRPr/>
            </a:lvl1pPr>
          </a:lstStyle>
          <a:p>
            <a:fld id="{EA0F6A68-62D6-0646-A9B9-19C5D8401382}" type="slidenum">
              <a:rPr lang="it-IT" altLang="it-IT"/>
              <a:pPr/>
              <a:t>‹N›</a:t>
            </a:fld>
            <a:endParaRPr lang="it-IT" altLang="it-IT"/>
          </a:p>
        </p:txBody>
      </p:sp>
    </p:spTree>
    <p:extLst>
      <p:ext uri="{BB962C8B-B14F-4D97-AF65-F5344CB8AC3E}">
        <p14:creationId xmlns:p14="http://schemas.microsoft.com/office/powerpoint/2010/main" val="2256820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50C11056-D920-D5D0-64F0-5C17D358A26D}"/>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FBEAE7F0-3CC9-F680-1630-4251E92F06D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E51AC124-F4B6-A98A-0F7B-6AB59F43FF03}"/>
              </a:ext>
            </a:extLst>
          </p:cNvPr>
          <p:cNvSpPr>
            <a:spLocks noGrp="1" noChangeArrowheads="1"/>
          </p:cNvSpPr>
          <p:nvPr>
            <p:ph type="sldNum" sz="quarter" idx="12"/>
          </p:nvPr>
        </p:nvSpPr>
        <p:spPr>
          <a:ln/>
        </p:spPr>
        <p:txBody>
          <a:bodyPr/>
          <a:lstStyle>
            <a:lvl1pPr>
              <a:defRPr/>
            </a:lvl1pPr>
          </a:lstStyle>
          <a:p>
            <a:fld id="{62D632B0-2B8A-E544-81B7-6C31421B4D7F}" type="slidenum">
              <a:rPr lang="it-IT" altLang="it-IT"/>
              <a:pPr/>
              <a:t>‹N›</a:t>
            </a:fld>
            <a:endParaRPr lang="it-IT" altLang="it-IT"/>
          </a:p>
        </p:txBody>
      </p:sp>
    </p:spTree>
    <p:extLst>
      <p:ext uri="{BB962C8B-B14F-4D97-AF65-F5344CB8AC3E}">
        <p14:creationId xmlns:p14="http://schemas.microsoft.com/office/powerpoint/2010/main" val="3645228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B19D94-1BF3-F58D-EDA0-8ED29BC983EA}"/>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E1EE6B95-C566-2E5F-D846-44C2E04D48B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AE7CD09D-C9D0-0E1F-9AC3-C971DA214BAF}"/>
              </a:ext>
            </a:extLst>
          </p:cNvPr>
          <p:cNvSpPr>
            <a:spLocks noGrp="1" noChangeArrowheads="1"/>
          </p:cNvSpPr>
          <p:nvPr>
            <p:ph type="sldNum" sz="quarter" idx="12"/>
          </p:nvPr>
        </p:nvSpPr>
        <p:spPr>
          <a:ln/>
        </p:spPr>
        <p:txBody>
          <a:bodyPr/>
          <a:lstStyle>
            <a:lvl1pPr>
              <a:defRPr/>
            </a:lvl1pPr>
          </a:lstStyle>
          <a:p>
            <a:fld id="{06813461-4B5B-3C4A-8A4B-455076012E10}" type="slidenum">
              <a:rPr lang="it-IT" altLang="it-IT"/>
              <a:pPr/>
              <a:t>‹N›</a:t>
            </a:fld>
            <a:endParaRPr lang="it-IT" altLang="it-IT"/>
          </a:p>
        </p:txBody>
      </p:sp>
    </p:spTree>
    <p:extLst>
      <p:ext uri="{BB962C8B-B14F-4D97-AF65-F5344CB8AC3E}">
        <p14:creationId xmlns:p14="http://schemas.microsoft.com/office/powerpoint/2010/main" val="3884403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58800" y="301625"/>
            <a:ext cx="3671888" cy="1281113"/>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364038" y="301625"/>
            <a:ext cx="6238875" cy="6453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558800" y="1582738"/>
            <a:ext cx="36718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827C1AED-D1CC-4F0F-2C2E-32D01B6DFFA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78A878A-9071-52A0-F31A-F9B5D73ACD9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152181A-813E-A940-7ECC-599BEF6E6C77}"/>
              </a:ext>
            </a:extLst>
          </p:cNvPr>
          <p:cNvSpPr>
            <a:spLocks noGrp="1" noChangeArrowheads="1"/>
          </p:cNvSpPr>
          <p:nvPr>
            <p:ph type="sldNum" sz="quarter" idx="12"/>
          </p:nvPr>
        </p:nvSpPr>
        <p:spPr>
          <a:ln/>
        </p:spPr>
        <p:txBody>
          <a:bodyPr/>
          <a:lstStyle>
            <a:lvl1pPr>
              <a:defRPr/>
            </a:lvl1pPr>
          </a:lstStyle>
          <a:p>
            <a:fld id="{A854E866-8DE3-FD4B-B4DD-917FF34037DE}" type="slidenum">
              <a:rPr lang="it-IT" altLang="it-IT"/>
              <a:pPr/>
              <a:t>‹N›</a:t>
            </a:fld>
            <a:endParaRPr lang="it-IT" altLang="it-IT"/>
          </a:p>
        </p:txBody>
      </p:sp>
    </p:spTree>
    <p:extLst>
      <p:ext uri="{BB962C8B-B14F-4D97-AF65-F5344CB8AC3E}">
        <p14:creationId xmlns:p14="http://schemas.microsoft.com/office/powerpoint/2010/main" val="393412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187575" y="5292725"/>
            <a:ext cx="6697663" cy="625475"/>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187575" y="676275"/>
            <a:ext cx="6697663" cy="4535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187575" y="5918200"/>
            <a:ext cx="6697663" cy="887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1EB71B0A-4357-1AB0-2A8F-8104620C1A10}"/>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9210C715-D1D4-D860-1C8A-51D10D4CDFF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9986FB7-26CA-FCE8-8367-19EEFADB2F49}"/>
              </a:ext>
            </a:extLst>
          </p:cNvPr>
          <p:cNvSpPr>
            <a:spLocks noGrp="1" noChangeArrowheads="1"/>
          </p:cNvSpPr>
          <p:nvPr>
            <p:ph type="sldNum" sz="quarter" idx="12"/>
          </p:nvPr>
        </p:nvSpPr>
        <p:spPr>
          <a:ln/>
        </p:spPr>
        <p:txBody>
          <a:bodyPr/>
          <a:lstStyle>
            <a:lvl1pPr>
              <a:defRPr/>
            </a:lvl1pPr>
          </a:lstStyle>
          <a:p>
            <a:fld id="{901A95CB-54DA-6E4B-B572-7F05197F35AF}" type="slidenum">
              <a:rPr lang="it-IT" altLang="it-IT"/>
              <a:pPr/>
              <a:t>‹N›</a:t>
            </a:fld>
            <a:endParaRPr lang="it-IT" altLang="it-IT"/>
          </a:p>
        </p:txBody>
      </p:sp>
    </p:spTree>
    <p:extLst>
      <p:ext uri="{BB962C8B-B14F-4D97-AF65-F5344CB8AC3E}">
        <p14:creationId xmlns:p14="http://schemas.microsoft.com/office/powerpoint/2010/main" val="125109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FC2A636-BDB9-7084-B868-EAEF22210D3D}"/>
              </a:ext>
            </a:extLst>
          </p:cNvPr>
          <p:cNvSpPr>
            <a:spLocks noGrp="1" noChangeArrowheads="1"/>
          </p:cNvSpPr>
          <p:nvPr>
            <p:ph type="title"/>
          </p:nvPr>
        </p:nvSpPr>
        <p:spPr bwMode="auto">
          <a:xfrm>
            <a:off x="558800" y="303213"/>
            <a:ext cx="10044113"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110" tIns="51054" rIns="102110" bIns="51054"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017819F6-8453-1FF4-831C-E43757F7FBD3}"/>
              </a:ext>
            </a:extLst>
          </p:cNvPr>
          <p:cNvSpPr>
            <a:spLocks noGrp="1" noChangeArrowheads="1"/>
          </p:cNvSpPr>
          <p:nvPr>
            <p:ph type="body" idx="1"/>
          </p:nvPr>
        </p:nvSpPr>
        <p:spPr bwMode="auto">
          <a:xfrm>
            <a:off x="558800" y="1763713"/>
            <a:ext cx="10044113"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110" tIns="51054" rIns="102110" bIns="51054"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1931CD6D-0164-CFBD-EE67-38A41A5E227D}"/>
              </a:ext>
            </a:extLst>
          </p:cNvPr>
          <p:cNvSpPr>
            <a:spLocks noGrp="1" noChangeArrowheads="1"/>
          </p:cNvSpPr>
          <p:nvPr>
            <p:ph type="dt" sz="half" idx="2"/>
          </p:nvPr>
        </p:nvSpPr>
        <p:spPr bwMode="auto">
          <a:xfrm>
            <a:off x="558800" y="6883400"/>
            <a:ext cx="2601913" cy="528638"/>
          </a:xfrm>
          <a:prstGeom prst="rect">
            <a:avLst/>
          </a:prstGeom>
          <a:noFill/>
          <a:ln w="9525">
            <a:noFill/>
            <a:miter lim="800000"/>
            <a:headEnd/>
            <a:tailEnd/>
          </a:ln>
          <a:effectLst/>
        </p:spPr>
        <p:txBody>
          <a:bodyPr vert="horz" wrap="square" lIns="102110" tIns="51054" rIns="102110" bIns="51054" numCol="1" anchor="t" anchorCtr="0" compatLnSpc="1">
            <a:prstTxWarp prst="textNoShape">
              <a:avLst/>
            </a:prstTxWarp>
          </a:bodyPr>
          <a:lstStyle>
            <a:lvl1pPr>
              <a:spcBef>
                <a:spcPct val="0"/>
              </a:spcBef>
              <a:defRPr sz="1500">
                <a:latin typeface="Arial" charset="0"/>
              </a:defRPr>
            </a:lvl1pPr>
          </a:lstStyle>
          <a:p>
            <a:pPr>
              <a:defRPr/>
            </a:pPr>
            <a:endParaRPr lang="it-IT"/>
          </a:p>
        </p:txBody>
      </p:sp>
      <p:sp>
        <p:nvSpPr>
          <p:cNvPr id="1029" name="Rectangle 5">
            <a:extLst>
              <a:ext uri="{FF2B5EF4-FFF2-40B4-BE49-F238E27FC236}">
                <a16:creationId xmlns:a16="http://schemas.microsoft.com/office/drawing/2014/main" id="{17553822-E016-15A0-6DBC-E72598D6D032}"/>
              </a:ext>
            </a:extLst>
          </p:cNvPr>
          <p:cNvSpPr>
            <a:spLocks noGrp="1" noChangeArrowheads="1"/>
          </p:cNvSpPr>
          <p:nvPr>
            <p:ph type="ftr" sz="quarter" idx="3"/>
          </p:nvPr>
        </p:nvSpPr>
        <p:spPr bwMode="auto">
          <a:xfrm>
            <a:off x="3811588" y="6883400"/>
            <a:ext cx="3538537" cy="528638"/>
          </a:xfrm>
          <a:prstGeom prst="rect">
            <a:avLst/>
          </a:prstGeom>
          <a:noFill/>
          <a:ln w="9525">
            <a:noFill/>
            <a:miter lim="800000"/>
            <a:headEnd/>
            <a:tailEnd/>
          </a:ln>
          <a:effectLst/>
        </p:spPr>
        <p:txBody>
          <a:bodyPr vert="horz" wrap="square" lIns="102110" tIns="51054" rIns="102110" bIns="51054" numCol="1" anchor="t" anchorCtr="0" compatLnSpc="1">
            <a:prstTxWarp prst="textNoShape">
              <a:avLst/>
            </a:prstTxWarp>
          </a:bodyPr>
          <a:lstStyle>
            <a:lvl1pPr algn="ctr">
              <a:spcBef>
                <a:spcPct val="0"/>
              </a:spcBef>
              <a:defRPr sz="1500">
                <a:latin typeface="Arial" charset="0"/>
              </a:defRPr>
            </a:lvl1pPr>
          </a:lstStyle>
          <a:p>
            <a:pPr>
              <a:defRPr/>
            </a:pPr>
            <a:endParaRPr lang="it-IT"/>
          </a:p>
        </p:txBody>
      </p:sp>
      <p:sp>
        <p:nvSpPr>
          <p:cNvPr id="1030" name="Rectangle 6">
            <a:extLst>
              <a:ext uri="{FF2B5EF4-FFF2-40B4-BE49-F238E27FC236}">
                <a16:creationId xmlns:a16="http://schemas.microsoft.com/office/drawing/2014/main" id="{C76C9CBA-7729-A06A-BD0E-11EA638BD3EC}"/>
              </a:ext>
            </a:extLst>
          </p:cNvPr>
          <p:cNvSpPr>
            <a:spLocks noGrp="1" noChangeArrowheads="1"/>
          </p:cNvSpPr>
          <p:nvPr>
            <p:ph type="sldNum" sz="quarter" idx="4"/>
          </p:nvPr>
        </p:nvSpPr>
        <p:spPr bwMode="auto">
          <a:xfrm>
            <a:off x="8001000" y="6883400"/>
            <a:ext cx="2601913" cy="528638"/>
          </a:xfrm>
          <a:prstGeom prst="rect">
            <a:avLst/>
          </a:prstGeom>
          <a:noFill/>
          <a:ln w="9525">
            <a:noFill/>
            <a:miter lim="800000"/>
            <a:headEnd/>
            <a:tailEnd/>
          </a:ln>
          <a:effectLst/>
        </p:spPr>
        <p:txBody>
          <a:bodyPr vert="horz" wrap="square" lIns="102110" tIns="51054" rIns="102110" bIns="51054" numCol="1" anchor="t" anchorCtr="0" compatLnSpc="1">
            <a:prstTxWarp prst="textNoShape">
              <a:avLst/>
            </a:prstTxWarp>
          </a:bodyPr>
          <a:lstStyle>
            <a:lvl1pPr algn="r">
              <a:spcBef>
                <a:spcPct val="0"/>
              </a:spcBef>
              <a:defRPr sz="1500"/>
            </a:lvl1pPr>
          </a:lstStyle>
          <a:p>
            <a:fld id="{68E30AEA-3DB7-9A4C-9328-B43020902D5E}"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1020763" rtl="0" eaLnBrk="0" fontAlgn="base" hangingPunct="0">
        <a:spcBef>
          <a:spcPct val="0"/>
        </a:spcBef>
        <a:spcAft>
          <a:spcPct val="0"/>
        </a:spcAft>
        <a:defRPr sz="4900">
          <a:solidFill>
            <a:schemeClr val="tx2"/>
          </a:solidFill>
          <a:latin typeface="+mj-lt"/>
          <a:ea typeface="+mj-ea"/>
          <a:cs typeface="+mj-cs"/>
        </a:defRPr>
      </a:lvl1pPr>
      <a:lvl2pPr algn="ctr" defTabSz="1020763" rtl="0" eaLnBrk="0" fontAlgn="base" hangingPunct="0">
        <a:spcBef>
          <a:spcPct val="0"/>
        </a:spcBef>
        <a:spcAft>
          <a:spcPct val="0"/>
        </a:spcAft>
        <a:defRPr sz="4900">
          <a:solidFill>
            <a:schemeClr val="tx2"/>
          </a:solidFill>
          <a:latin typeface="Arial" charset="0"/>
        </a:defRPr>
      </a:lvl2pPr>
      <a:lvl3pPr algn="ctr" defTabSz="1020763" rtl="0" eaLnBrk="0" fontAlgn="base" hangingPunct="0">
        <a:spcBef>
          <a:spcPct val="0"/>
        </a:spcBef>
        <a:spcAft>
          <a:spcPct val="0"/>
        </a:spcAft>
        <a:defRPr sz="4900">
          <a:solidFill>
            <a:schemeClr val="tx2"/>
          </a:solidFill>
          <a:latin typeface="Arial" charset="0"/>
        </a:defRPr>
      </a:lvl3pPr>
      <a:lvl4pPr algn="ctr" defTabSz="1020763" rtl="0" eaLnBrk="0" fontAlgn="base" hangingPunct="0">
        <a:spcBef>
          <a:spcPct val="0"/>
        </a:spcBef>
        <a:spcAft>
          <a:spcPct val="0"/>
        </a:spcAft>
        <a:defRPr sz="4900">
          <a:solidFill>
            <a:schemeClr val="tx2"/>
          </a:solidFill>
          <a:latin typeface="Arial" charset="0"/>
        </a:defRPr>
      </a:lvl4pPr>
      <a:lvl5pPr algn="ctr" defTabSz="1020763" rtl="0" eaLnBrk="0" fontAlgn="base" hangingPunct="0">
        <a:spcBef>
          <a:spcPct val="0"/>
        </a:spcBef>
        <a:spcAft>
          <a:spcPct val="0"/>
        </a:spcAft>
        <a:defRPr sz="4900">
          <a:solidFill>
            <a:schemeClr val="tx2"/>
          </a:solidFill>
          <a:latin typeface="Arial" charset="0"/>
        </a:defRPr>
      </a:lvl5pPr>
      <a:lvl6pPr marL="457200" algn="ctr" defTabSz="1020763" rtl="0" fontAlgn="base">
        <a:spcBef>
          <a:spcPct val="0"/>
        </a:spcBef>
        <a:spcAft>
          <a:spcPct val="0"/>
        </a:spcAft>
        <a:defRPr sz="4900">
          <a:solidFill>
            <a:schemeClr val="tx2"/>
          </a:solidFill>
          <a:latin typeface="Arial" charset="0"/>
        </a:defRPr>
      </a:lvl6pPr>
      <a:lvl7pPr marL="914400" algn="ctr" defTabSz="1020763" rtl="0" fontAlgn="base">
        <a:spcBef>
          <a:spcPct val="0"/>
        </a:spcBef>
        <a:spcAft>
          <a:spcPct val="0"/>
        </a:spcAft>
        <a:defRPr sz="4900">
          <a:solidFill>
            <a:schemeClr val="tx2"/>
          </a:solidFill>
          <a:latin typeface="Arial" charset="0"/>
        </a:defRPr>
      </a:lvl7pPr>
      <a:lvl8pPr marL="1371600" algn="ctr" defTabSz="1020763" rtl="0" fontAlgn="base">
        <a:spcBef>
          <a:spcPct val="0"/>
        </a:spcBef>
        <a:spcAft>
          <a:spcPct val="0"/>
        </a:spcAft>
        <a:defRPr sz="4900">
          <a:solidFill>
            <a:schemeClr val="tx2"/>
          </a:solidFill>
          <a:latin typeface="Arial" charset="0"/>
        </a:defRPr>
      </a:lvl8pPr>
      <a:lvl9pPr marL="1828800" algn="ctr" defTabSz="1020763" rtl="0" fontAlgn="base">
        <a:spcBef>
          <a:spcPct val="0"/>
        </a:spcBef>
        <a:spcAft>
          <a:spcPct val="0"/>
        </a:spcAft>
        <a:defRPr sz="4900">
          <a:solidFill>
            <a:schemeClr val="tx2"/>
          </a:solidFill>
          <a:latin typeface="Arial" charset="0"/>
        </a:defRPr>
      </a:lvl9pPr>
    </p:titleStyle>
    <p:bodyStyle>
      <a:lvl1pPr marL="384175" indent="-384175" algn="l" defTabSz="1020763" rtl="0" eaLnBrk="0" fontAlgn="base" hangingPunct="0">
        <a:spcBef>
          <a:spcPct val="20000"/>
        </a:spcBef>
        <a:spcAft>
          <a:spcPct val="0"/>
        </a:spcAft>
        <a:buChar char="•"/>
        <a:defRPr sz="3600">
          <a:solidFill>
            <a:schemeClr val="tx1"/>
          </a:solidFill>
          <a:latin typeface="+mn-lt"/>
          <a:ea typeface="+mn-ea"/>
          <a:cs typeface="+mn-cs"/>
        </a:defRPr>
      </a:lvl1pPr>
      <a:lvl2pPr marL="830263" indent="-319088" algn="l" defTabSz="1020763" rtl="0" eaLnBrk="0" fontAlgn="base" hangingPunct="0">
        <a:spcBef>
          <a:spcPct val="20000"/>
        </a:spcBef>
        <a:spcAft>
          <a:spcPct val="0"/>
        </a:spcAft>
        <a:buChar char="–"/>
        <a:defRPr sz="3100">
          <a:solidFill>
            <a:schemeClr val="tx1"/>
          </a:solidFill>
          <a:latin typeface="+mn-lt"/>
        </a:defRPr>
      </a:lvl2pPr>
      <a:lvl3pPr marL="1276350" indent="-255588" algn="l" defTabSz="1020763" rtl="0" eaLnBrk="0" fontAlgn="base" hangingPunct="0">
        <a:spcBef>
          <a:spcPct val="20000"/>
        </a:spcBef>
        <a:spcAft>
          <a:spcPct val="0"/>
        </a:spcAft>
        <a:buChar char="•"/>
        <a:defRPr sz="2700">
          <a:solidFill>
            <a:schemeClr val="tx1"/>
          </a:solidFill>
          <a:latin typeface="+mn-lt"/>
        </a:defRPr>
      </a:lvl3pPr>
      <a:lvl4pPr marL="1787525" indent="-255588" algn="l" defTabSz="1020763" rtl="0" eaLnBrk="0" fontAlgn="base" hangingPunct="0">
        <a:spcBef>
          <a:spcPct val="20000"/>
        </a:spcBef>
        <a:spcAft>
          <a:spcPct val="0"/>
        </a:spcAft>
        <a:buChar char="–"/>
        <a:defRPr sz="2200">
          <a:solidFill>
            <a:schemeClr val="tx1"/>
          </a:solidFill>
          <a:latin typeface="+mn-lt"/>
        </a:defRPr>
      </a:lvl4pPr>
      <a:lvl5pPr marL="2297113" indent="-255588" algn="l" defTabSz="1020763" rtl="0" eaLnBrk="0" fontAlgn="base" hangingPunct="0">
        <a:spcBef>
          <a:spcPct val="20000"/>
        </a:spcBef>
        <a:spcAft>
          <a:spcPct val="0"/>
        </a:spcAft>
        <a:buChar char="»"/>
        <a:defRPr sz="2200">
          <a:solidFill>
            <a:schemeClr val="tx1"/>
          </a:solidFill>
          <a:latin typeface="+mn-lt"/>
        </a:defRPr>
      </a:lvl5pPr>
      <a:lvl6pPr marL="2754313" indent="-255588" algn="l" defTabSz="1020763" rtl="0" fontAlgn="base">
        <a:spcBef>
          <a:spcPct val="20000"/>
        </a:spcBef>
        <a:spcAft>
          <a:spcPct val="0"/>
        </a:spcAft>
        <a:buChar char="»"/>
        <a:defRPr sz="2200">
          <a:solidFill>
            <a:schemeClr val="tx1"/>
          </a:solidFill>
          <a:latin typeface="+mn-lt"/>
        </a:defRPr>
      </a:lvl6pPr>
      <a:lvl7pPr marL="3211513" indent="-255588" algn="l" defTabSz="1020763" rtl="0" fontAlgn="base">
        <a:spcBef>
          <a:spcPct val="20000"/>
        </a:spcBef>
        <a:spcAft>
          <a:spcPct val="0"/>
        </a:spcAft>
        <a:buChar char="»"/>
        <a:defRPr sz="2200">
          <a:solidFill>
            <a:schemeClr val="tx1"/>
          </a:solidFill>
          <a:latin typeface="+mn-lt"/>
        </a:defRPr>
      </a:lvl7pPr>
      <a:lvl8pPr marL="3668713" indent="-255588" algn="l" defTabSz="1020763" rtl="0" fontAlgn="base">
        <a:spcBef>
          <a:spcPct val="20000"/>
        </a:spcBef>
        <a:spcAft>
          <a:spcPct val="0"/>
        </a:spcAft>
        <a:buChar char="»"/>
        <a:defRPr sz="2200">
          <a:solidFill>
            <a:schemeClr val="tx1"/>
          </a:solidFill>
          <a:latin typeface="+mn-lt"/>
        </a:defRPr>
      </a:lvl8pPr>
      <a:lvl9pPr marL="4125913" indent="-255588" algn="l" defTabSz="1020763" rtl="0" fontAlgn="base">
        <a:spcBef>
          <a:spcPct val="20000"/>
        </a:spcBef>
        <a:spcAft>
          <a:spcPct val="0"/>
        </a:spcAft>
        <a:buChar char="»"/>
        <a:defRPr sz="22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6.tiff"/><Relationship Id="rId4" Type="http://schemas.openxmlformats.org/officeDocument/2006/relationships/image" Target="../media/image135.tif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tif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png"/></Relationships>
</file>

<file path=ppt/slides/_rels/slide11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147.png"/><Relationship Id="rId4" Type="http://schemas.openxmlformats.org/officeDocument/2006/relationships/image" Target="../media/image146.jp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9.tif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52.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5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26.xml"/><Relationship Id="rId5" Type="http://schemas.openxmlformats.org/officeDocument/2006/relationships/tags" Target="../tags/tag5.xml"/><Relationship Id="rId10"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53.png"/></Relationships>
</file>

<file path=ppt/slides/_rels/slide12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2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15.xml"/><Relationship Id="rId5" Type="http://schemas.openxmlformats.org/officeDocument/2006/relationships/image" Target="../media/image158.jpg"/><Relationship Id="rId4" Type="http://schemas.openxmlformats.org/officeDocument/2006/relationships/image" Target="../media/image157.png"/></Relationships>
</file>

<file path=ppt/slides/_rels/slide12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61.png"/></Relationships>
</file>

<file path=ppt/slides/_rels/slide12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png"/></Relationships>
</file>

<file path=ppt/slides/_rels/slide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ncbi.nlm.nih.gov/pmc/articles/PMC8389628/"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dati.istat.it/WBOS/index.aspx" TargetMode="Externa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dati.istat.i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jpg"/></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hyperlink" Target="https://www.cuore.iss.it/valutazione/calc-rischio" TargetMode="External"/><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hyperlink" Target="https://www.cuore.iss.it/prevenzione/alimentazione" TargetMode="External"/><Relationship Id="rId3" Type="http://schemas.openxmlformats.org/officeDocument/2006/relationships/image" Target="../media/image110.png"/><Relationship Id="rId7" Type="http://schemas.openxmlformats.org/officeDocument/2006/relationships/hyperlink" Target="https://www.cuore.iss.it/prevenzione/RischiSal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2.png"/><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s://www.cuore.iss.it/prevenzione/attivita"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99CF26A-9F3F-1949-AC4B-BDD4BD210855}"/>
              </a:ext>
            </a:extLst>
          </p:cNvPr>
          <p:cNvSpPr txBox="1"/>
          <p:nvPr/>
        </p:nvSpPr>
        <p:spPr>
          <a:xfrm>
            <a:off x="828328" y="4486738"/>
            <a:ext cx="9505056" cy="769441"/>
          </a:xfrm>
          <a:prstGeom prst="rect">
            <a:avLst/>
          </a:prstGeom>
          <a:noFill/>
        </p:spPr>
        <p:txBody>
          <a:bodyPr wrap="square" rtlCol="0">
            <a:spAutoFit/>
          </a:bodyPr>
          <a:lstStyle/>
          <a:p>
            <a:r>
              <a:rPr lang="it-IT" sz="4400" b="1" i="1" dirty="0">
                <a:solidFill>
                  <a:srgbClr val="C00000"/>
                </a:solidFill>
                <a:latin typeface="Calibri" panose="020F0502020204030204" pitchFamily="34" charset="0"/>
                <a:cs typeface="Calibri" panose="020F0502020204030204" pitchFamily="34" charset="0"/>
              </a:rPr>
              <a:t>Benvenuti alla 11° Giornata Fiorentina</a:t>
            </a:r>
          </a:p>
        </p:txBody>
      </p:sp>
      <p:sp>
        <p:nvSpPr>
          <p:cNvPr id="6" name="CasellaDiTesto 5">
            <a:extLst>
              <a:ext uri="{FF2B5EF4-FFF2-40B4-BE49-F238E27FC236}">
                <a16:creationId xmlns:a16="http://schemas.microsoft.com/office/drawing/2014/main" id="{AB31ECF2-FAA3-3547-937C-BE49D3191C4C}"/>
              </a:ext>
            </a:extLst>
          </p:cNvPr>
          <p:cNvSpPr txBox="1"/>
          <p:nvPr/>
        </p:nvSpPr>
        <p:spPr>
          <a:xfrm>
            <a:off x="3636640" y="5940871"/>
            <a:ext cx="4164410" cy="486736"/>
          </a:xfrm>
          <a:prstGeom prst="rect">
            <a:avLst/>
          </a:prstGeom>
          <a:noFill/>
        </p:spPr>
        <p:txBody>
          <a:bodyPr wrap="none" rtlCol="0">
            <a:spAutoFit/>
          </a:bodyPr>
          <a:lstStyle/>
          <a:p>
            <a:r>
              <a:rPr lang="it-IT" sz="2563" b="1" i="1" dirty="0">
                <a:solidFill>
                  <a:srgbClr val="002060"/>
                </a:solidFill>
              </a:rPr>
              <a:t>Alessandro M. Vannucchi</a:t>
            </a:r>
          </a:p>
        </p:txBody>
      </p:sp>
      <p:pic>
        <p:nvPicPr>
          <p:cNvPr id="2" name="Immagine 1">
            <a:extLst>
              <a:ext uri="{FF2B5EF4-FFF2-40B4-BE49-F238E27FC236}">
                <a16:creationId xmlns:a16="http://schemas.microsoft.com/office/drawing/2014/main" id="{716E4FCB-8A96-FA61-21B2-E1D462D1B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Tree>
    <p:extLst>
      <p:ext uri="{BB962C8B-B14F-4D97-AF65-F5344CB8AC3E}">
        <p14:creationId xmlns:p14="http://schemas.microsoft.com/office/powerpoint/2010/main" val="1757754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48F000A-4AD7-7C01-61DB-64FCE0B2200C}"/>
              </a:ext>
            </a:extLst>
          </p:cNvPr>
          <p:cNvSpPr txBox="1"/>
          <p:nvPr/>
        </p:nvSpPr>
        <p:spPr>
          <a:xfrm>
            <a:off x="252264" y="324247"/>
            <a:ext cx="5972789" cy="1323439"/>
          </a:xfrm>
          <a:prstGeom prst="rect">
            <a:avLst/>
          </a:prstGeom>
          <a:noFill/>
        </p:spPr>
        <p:txBody>
          <a:bodyPr wrap="none" rtlCol="0">
            <a:spAutoFit/>
          </a:bodyPr>
          <a:lstStyle/>
          <a:p>
            <a:r>
              <a:rPr lang="it-IT" sz="3200" dirty="0">
                <a:solidFill>
                  <a:srgbClr val="C00000"/>
                </a:solidFill>
                <a:latin typeface="Calibri" panose="020F0502020204030204" pitchFamily="34" charset="0"/>
                <a:cs typeface="Calibri" panose="020F0502020204030204" pitchFamily="34" charset="0"/>
              </a:rPr>
              <a:t>Ringraziamenti:</a:t>
            </a:r>
          </a:p>
          <a:p>
            <a:pPr algn="r"/>
            <a:r>
              <a:rPr lang="it-IT" sz="3200" b="1" dirty="0">
                <a:solidFill>
                  <a:srgbClr val="C00000"/>
                </a:solidFill>
                <a:latin typeface="Calibri" panose="020F0502020204030204" pitchFamily="34" charset="0"/>
                <a:cs typeface="Calibri" panose="020F0502020204030204" pitchFamily="34" charset="0"/>
              </a:rPr>
              <a:t>Per i contributi non condizionanti</a:t>
            </a:r>
          </a:p>
        </p:txBody>
      </p:sp>
      <p:sp>
        <p:nvSpPr>
          <p:cNvPr id="3" name="CasellaDiTesto 2">
            <a:extLst>
              <a:ext uri="{FF2B5EF4-FFF2-40B4-BE49-F238E27FC236}">
                <a16:creationId xmlns:a16="http://schemas.microsoft.com/office/drawing/2014/main" id="{EB105AD5-9483-7991-2EDC-542D88836CB0}"/>
              </a:ext>
            </a:extLst>
          </p:cNvPr>
          <p:cNvSpPr txBox="1"/>
          <p:nvPr/>
        </p:nvSpPr>
        <p:spPr>
          <a:xfrm>
            <a:off x="4060888" y="3060551"/>
            <a:ext cx="3246530" cy="2292935"/>
          </a:xfrm>
          <a:prstGeom prst="rect">
            <a:avLst/>
          </a:prstGeom>
          <a:noFill/>
        </p:spPr>
        <p:txBody>
          <a:bodyPr wrap="none" rtlCol="0">
            <a:spAutoFit/>
          </a:bodyPr>
          <a:lstStyle/>
          <a:p>
            <a:pPr marL="342900" indent="-342900">
              <a:buFont typeface="Arial" panose="020B0604020202020204" pitchFamily="34" charset="0"/>
              <a:buChar char="•"/>
            </a:pPr>
            <a:r>
              <a:rPr lang="it-IT" sz="2600" dirty="0">
                <a:solidFill>
                  <a:srgbClr val="002060"/>
                </a:solidFill>
                <a:latin typeface="Calibri" panose="020F0502020204030204" pitchFamily="34" charset="0"/>
                <a:cs typeface="Calibri" panose="020F0502020204030204" pitchFamily="34" charset="0"/>
              </a:rPr>
              <a:t>GSK</a:t>
            </a:r>
          </a:p>
          <a:p>
            <a:pPr marL="342900" indent="-342900">
              <a:buFont typeface="Arial" panose="020B0604020202020204" pitchFamily="34" charset="0"/>
              <a:buChar char="•"/>
            </a:pPr>
            <a:r>
              <a:rPr lang="it-IT" sz="2600" dirty="0">
                <a:solidFill>
                  <a:srgbClr val="002060"/>
                </a:solidFill>
                <a:latin typeface="Calibri" panose="020F0502020204030204" pitchFamily="34" charset="0"/>
                <a:cs typeface="Calibri" panose="020F0502020204030204" pitchFamily="34" charset="0"/>
              </a:rPr>
              <a:t>AOP</a:t>
            </a:r>
          </a:p>
          <a:p>
            <a:pPr marL="342900" indent="-342900">
              <a:buFont typeface="Arial" panose="020B0604020202020204" pitchFamily="34" charset="0"/>
              <a:buChar char="•"/>
            </a:pPr>
            <a:r>
              <a:rPr lang="it-IT" sz="2600" dirty="0" err="1">
                <a:solidFill>
                  <a:srgbClr val="002060"/>
                </a:solidFill>
                <a:latin typeface="Calibri" panose="020F0502020204030204" pitchFamily="34" charset="0"/>
                <a:cs typeface="Calibri" panose="020F0502020204030204" pitchFamily="34" charset="0"/>
              </a:rPr>
              <a:t>Blueprint</a:t>
            </a:r>
            <a:r>
              <a:rPr lang="it-IT" sz="2600" dirty="0">
                <a:solidFill>
                  <a:srgbClr val="002060"/>
                </a:solidFill>
                <a:latin typeface="Calibri" panose="020F0502020204030204" pitchFamily="34" charset="0"/>
                <a:cs typeface="Calibri" panose="020F0502020204030204" pitchFamily="34" charset="0"/>
              </a:rPr>
              <a:t> </a:t>
            </a:r>
            <a:r>
              <a:rPr lang="it-IT" sz="2600" dirty="0" err="1">
                <a:solidFill>
                  <a:srgbClr val="002060"/>
                </a:solidFill>
                <a:latin typeface="Calibri" panose="020F0502020204030204" pitchFamily="34" charset="0"/>
                <a:cs typeface="Calibri" panose="020F0502020204030204" pitchFamily="34" charset="0"/>
              </a:rPr>
              <a:t>Medicines</a:t>
            </a:r>
            <a:endParaRPr lang="it-IT" sz="26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600" dirty="0">
                <a:solidFill>
                  <a:srgbClr val="002060"/>
                </a:solidFill>
                <a:latin typeface="Calibri" panose="020F0502020204030204" pitchFamily="34" charset="0"/>
                <a:cs typeface="Calibri" panose="020F0502020204030204" pitchFamily="34" charset="0"/>
              </a:rPr>
              <a:t>Istituto Gentili</a:t>
            </a:r>
          </a:p>
        </p:txBody>
      </p:sp>
    </p:spTree>
    <p:extLst>
      <p:ext uri="{BB962C8B-B14F-4D97-AF65-F5344CB8AC3E}">
        <p14:creationId xmlns:p14="http://schemas.microsoft.com/office/powerpoint/2010/main" val="28349586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6C510BEA-AFF4-8BE1-8960-B9435A8E96D7}"/>
              </a:ext>
            </a:extLst>
          </p:cNvPr>
          <p:cNvSpPr/>
          <p:nvPr/>
        </p:nvSpPr>
        <p:spPr>
          <a:xfrm>
            <a:off x="9853692" y="6408432"/>
            <a:ext cx="1282981" cy="430631"/>
          </a:xfrm>
          <a:prstGeom prst="rect">
            <a:avLst/>
          </a:prstGeom>
        </p:spPr>
        <p:txBody>
          <a:bodyPr wrap="square">
            <a:spAutoFit/>
          </a:bodyPr>
          <a:lstStyle/>
          <a:p>
            <a:pPr defTabSz="837133" fontAlgn="auto">
              <a:spcBef>
                <a:spcPts val="0"/>
              </a:spcBef>
              <a:spcAft>
                <a:spcPts val="0"/>
              </a:spcAft>
              <a:defRPr/>
            </a:pPr>
            <a:r>
              <a:rPr lang="en-GB" sz="1099" dirty="0" err="1">
                <a:solidFill>
                  <a:prstClr val="black"/>
                </a:solidFill>
                <a:ea typeface="Calibri" panose="020F0502020204030204" pitchFamily="34" charset="0"/>
                <a:cs typeface="Arial" panose="020B0604020202020204" pitchFamily="34" charset="0"/>
              </a:rPr>
              <a:t>Vrints</a:t>
            </a:r>
            <a:r>
              <a:rPr lang="en-GB" sz="1099" dirty="0">
                <a:solidFill>
                  <a:prstClr val="black"/>
                </a:solidFill>
                <a:ea typeface="Calibri" panose="020F0502020204030204" pitchFamily="34" charset="0"/>
                <a:cs typeface="Arial" panose="020B0604020202020204" pitchFamily="34" charset="0"/>
              </a:rPr>
              <a:t> C,</a:t>
            </a:r>
          </a:p>
          <a:p>
            <a:pPr defTabSz="837133" fontAlgn="auto">
              <a:spcBef>
                <a:spcPts val="0"/>
              </a:spcBef>
              <a:spcAft>
                <a:spcPts val="0"/>
              </a:spcAft>
              <a:defRPr/>
            </a:pPr>
            <a:r>
              <a:rPr lang="en-GB" sz="1099" dirty="0" err="1">
                <a:solidFill>
                  <a:prstClr val="black"/>
                </a:solidFill>
                <a:ea typeface="Calibri" panose="020F0502020204030204" pitchFamily="34" charset="0"/>
                <a:cs typeface="Arial" panose="020B0604020202020204" pitchFamily="34" charset="0"/>
              </a:rPr>
              <a:t>Eur</a:t>
            </a:r>
            <a:r>
              <a:rPr lang="en-GB" sz="1099" dirty="0">
                <a:solidFill>
                  <a:prstClr val="black"/>
                </a:solidFill>
                <a:ea typeface="Calibri" panose="020F0502020204030204" pitchFamily="34" charset="0"/>
                <a:cs typeface="Arial" panose="020B0604020202020204" pitchFamily="34" charset="0"/>
              </a:rPr>
              <a:t> Heart J 2024</a:t>
            </a:r>
            <a:endParaRPr lang="en-GB" sz="1099" dirty="0">
              <a:solidFill>
                <a:prstClr val="black"/>
              </a:solidFill>
              <a:cs typeface="Arial" panose="020B0604020202020204" pitchFamily="34" charset="0"/>
            </a:endParaRPr>
          </a:p>
        </p:txBody>
      </p:sp>
      <p:sp>
        <p:nvSpPr>
          <p:cNvPr id="5" name="CasellaDiTesto 4">
            <a:extLst>
              <a:ext uri="{FF2B5EF4-FFF2-40B4-BE49-F238E27FC236}">
                <a16:creationId xmlns:a16="http://schemas.microsoft.com/office/drawing/2014/main" id="{15EE39DA-1191-E37A-28AE-7E05AE3F2BF3}"/>
              </a:ext>
            </a:extLst>
          </p:cNvPr>
          <p:cNvSpPr txBox="1"/>
          <p:nvPr/>
        </p:nvSpPr>
        <p:spPr>
          <a:xfrm>
            <a:off x="736187" y="1734280"/>
            <a:ext cx="6685281" cy="219163"/>
          </a:xfrm>
          <a:prstGeom prst="rect">
            <a:avLst/>
          </a:prstGeom>
          <a:solidFill>
            <a:srgbClr val="0432FF">
              <a:alpha val="15000"/>
            </a:srgbClr>
          </a:solidFill>
        </p:spPr>
        <p:txBody>
          <a:bodyPr wrap="square">
            <a:spAutoFit/>
          </a:bodyPr>
          <a:lstStyle/>
          <a:p>
            <a:r>
              <a:rPr lang="it-IT" sz="824" noProof="1">
                <a:solidFill>
                  <a:srgbClr val="000000"/>
                </a:solidFill>
                <a:cs typeface="Arial" panose="020B0604020202020204" pitchFamily="34" charset="0"/>
              </a:rPr>
              <a:t>Strategie per un’aderenza a lungo termine ad uno stile di vita sano</a:t>
            </a:r>
          </a:p>
        </p:txBody>
      </p:sp>
      <p:pic>
        <p:nvPicPr>
          <p:cNvPr id="6" name="Immagine 5">
            <a:extLst>
              <a:ext uri="{FF2B5EF4-FFF2-40B4-BE49-F238E27FC236}">
                <a16:creationId xmlns:a16="http://schemas.microsoft.com/office/drawing/2014/main" id="{8A9B771A-88DB-87EB-F943-43DB1B25FFC7}"/>
              </a:ext>
            </a:extLst>
          </p:cNvPr>
          <p:cNvPicPr>
            <a:picLocks noChangeAspect="1"/>
          </p:cNvPicPr>
          <p:nvPr/>
        </p:nvPicPr>
        <p:blipFill>
          <a:blip r:embed="rId2"/>
          <a:stretch>
            <a:fillRect/>
          </a:stretch>
        </p:blipFill>
        <p:spPr>
          <a:xfrm>
            <a:off x="1754051" y="2217576"/>
            <a:ext cx="4649551" cy="4613508"/>
          </a:xfrm>
          <a:prstGeom prst="rect">
            <a:avLst/>
          </a:prstGeom>
        </p:spPr>
      </p:pic>
      <p:sp>
        <p:nvSpPr>
          <p:cNvPr id="7" name="CasellaDiTesto 6">
            <a:extLst>
              <a:ext uri="{FF2B5EF4-FFF2-40B4-BE49-F238E27FC236}">
                <a16:creationId xmlns:a16="http://schemas.microsoft.com/office/drawing/2014/main" id="{9F52D248-1BD5-F601-F172-847045F17A62}"/>
              </a:ext>
            </a:extLst>
          </p:cNvPr>
          <p:cNvSpPr txBox="1"/>
          <p:nvPr/>
        </p:nvSpPr>
        <p:spPr>
          <a:xfrm>
            <a:off x="6620487" y="5183387"/>
            <a:ext cx="3016320" cy="515206"/>
          </a:xfrm>
          <a:prstGeom prst="rect">
            <a:avLst/>
          </a:prstGeom>
          <a:solidFill>
            <a:srgbClr val="FF0000">
              <a:alpha val="15000"/>
            </a:srgbClr>
          </a:solidFill>
        </p:spPr>
        <p:txBody>
          <a:bodyPr wrap="square">
            <a:spAutoFit/>
          </a:bodyPr>
          <a:lstStyle/>
          <a:p>
            <a:r>
              <a:rPr lang="en-GB" sz="1099" b="1" dirty="0">
                <a:solidFill>
                  <a:srgbClr val="FF0000"/>
                </a:solidFill>
                <a:cs typeface="Arial" panose="020B0604020202020204" pitchFamily="34" charset="0"/>
              </a:rPr>
              <a:t>mHealth:</a:t>
            </a:r>
            <a:r>
              <a:rPr lang="en-GB" sz="1099" dirty="0">
                <a:solidFill>
                  <a:srgbClr val="4D4D4D"/>
                </a:solidFill>
                <a:cs typeface="Arial" panose="020B0604020202020204" pitchFamily="34" charset="0"/>
              </a:rPr>
              <a:t> mobile device-based healthcare</a:t>
            </a:r>
          </a:p>
          <a:p>
            <a:r>
              <a:rPr lang="en-GB" sz="1099" b="1" dirty="0">
                <a:solidFill>
                  <a:srgbClr val="FF0000"/>
                </a:solidFill>
                <a:cs typeface="Arial" panose="020B0604020202020204" pitchFamily="34" charset="0"/>
              </a:rPr>
              <a:t>PROMs:</a:t>
            </a:r>
            <a:r>
              <a:rPr lang="en-GB" sz="1099" dirty="0">
                <a:solidFill>
                  <a:srgbClr val="4D4D4D"/>
                </a:solidFill>
                <a:cs typeface="Arial" panose="020B0604020202020204" pitchFamily="34" charset="0"/>
              </a:rPr>
              <a:t> patient-reported outcome measures</a:t>
            </a:r>
          </a:p>
        </p:txBody>
      </p:sp>
      <p:pic>
        <p:nvPicPr>
          <p:cNvPr id="8" name="Immagine 7">
            <a:extLst>
              <a:ext uri="{FF2B5EF4-FFF2-40B4-BE49-F238E27FC236}">
                <a16:creationId xmlns:a16="http://schemas.microsoft.com/office/drawing/2014/main" id="{D73064A0-1E02-F442-8E5D-CA5A5E864CF0}"/>
              </a:ext>
            </a:extLst>
          </p:cNvPr>
          <p:cNvPicPr>
            <a:picLocks noChangeAspect="1"/>
          </p:cNvPicPr>
          <p:nvPr/>
        </p:nvPicPr>
        <p:blipFill>
          <a:blip r:embed="rId3"/>
          <a:stretch>
            <a:fillRect/>
          </a:stretch>
        </p:blipFill>
        <p:spPr>
          <a:xfrm>
            <a:off x="2269208" y="726147"/>
            <a:ext cx="6542391" cy="879566"/>
          </a:xfrm>
          <a:prstGeom prst="rect">
            <a:avLst/>
          </a:prstGeom>
        </p:spPr>
      </p:pic>
    </p:spTree>
    <p:extLst>
      <p:ext uri="{BB962C8B-B14F-4D97-AF65-F5344CB8AC3E}">
        <p14:creationId xmlns:p14="http://schemas.microsoft.com/office/powerpoint/2010/main" val="27151932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BCDA9-B543-FF6B-2995-8A5DB3008D9E}"/>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8CD951D7-1A3E-825B-D883-B4A02AE3D986}"/>
              </a:ext>
            </a:extLst>
          </p:cNvPr>
          <p:cNvPicPr>
            <a:picLocks noChangeAspect="1"/>
          </p:cNvPicPr>
          <p:nvPr/>
        </p:nvPicPr>
        <p:blipFill>
          <a:blip r:embed="rId2"/>
          <a:stretch>
            <a:fillRect/>
          </a:stretch>
        </p:blipFill>
        <p:spPr>
          <a:xfrm>
            <a:off x="2011592" y="2973578"/>
            <a:ext cx="7115592" cy="3494775"/>
          </a:xfrm>
          <a:prstGeom prst="rect">
            <a:avLst/>
          </a:prstGeom>
        </p:spPr>
      </p:pic>
      <p:sp>
        <p:nvSpPr>
          <p:cNvPr id="6" name="CasellaDiTesto 5">
            <a:extLst>
              <a:ext uri="{FF2B5EF4-FFF2-40B4-BE49-F238E27FC236}">
                <a16:creationId xmlns:a16="http://schemas.microsoft.com/office/drawing/2014/main" id="{B4B09E27-E15A-02E3-3F5F-A3235AC05E05}"/>
              </a:ext>
            </a:extLst>
          </p:cNvPr>
          <p:cNvSpPr txBox="1"/>
          <p:nvPr/>
        </p:nvSpPr>
        <p:spPr>
          <a:xfrm>
            <a:off x="1036853" y="3565615"/>
            <a:ext cx="974739" cy="430631"/>
          </a:xfrm>
          <a:prstGeom prst="rect">
            <a:avLst/>
          </a:prstGeom>
          <a:noFill/>
        </p:spPr>
        <p:txBody>
          <a:bodyPr wrap="square" rtlCol="0">
            <a:spAutoFit/>
          </a:bodyPr>
          <a:lstStyle/>
          <a:p>
            <a:pPr defTabSz="837133" fontAlgn="auto">
              <a:spcBef>
                <a:spcPts val="0"/>
              </a:spcBef>
              <a:spcAft>
                <a:spcPts val="0"/>
              </a:spcAft>
              <a:defRPr/>
            </a:pPr>
            <a:r>
              <a:rPr lang="it-IT" sz="1099" b="1" dirty="0">
                <a:solidFill>
                  <a:srgbClr val="0096FF"/>
                </a:solidFill>
                <a:cs typeface="Arial" panose="020B0604020202020204" pitchFamily="34" charset="0"/>
              </a:rPr>
              <a:t>Cardiopatia ischemica</a:t>
            </a:r>
          </a:p>
        </p:txBody>
      </p:sp>
      <p:sp>
        <p:nvSpPr>
          <p:cNvPr id="7" name="CasellaDiTesto 6">
            <a:extLst>
              <a:ext uri="{FF2B5EF4-FFF2-40B4-BE49-F238E27FC236}">
                <a16:creationId xmlns:a16="http://schemas.microsoft.com/office/drawing/2014/main" id="{1ADE92CF-4904-BA5B-60DA-97A5B1F1F267}"/>
              </a:ext>
            </a:extLst>
          </p:cNvPr>
          <p:cNvSpPr txBox="1"/>
          <p:nvPr/>
        </p:nvSpPr>
        <p:spPr>
          <a:xfrm>
            <a:off x="1036853" y="4530795"/>
            <a:ext cx="1071257" cy="261482"/>
          </a:xfrm>
          <a:prstGeom prst="rect">
            <a:avLst/>
          </a:prstGeom>
          <a:noFill/>
        </p:spPr>
        <p:txBody>
          <a:bodyPr wrap="square" rtlCol="0">
            <a:spAutoFit/>
          </a:bodyPr>
          <a:lstStyle/>
          <a:p>
            <a:pPr defTabSz="837133" fontAlgn="auto">
              <a:spcBef>
                <a:spcPts val="0"/>
              </a:spcBef>
              <a:spcAft>
                <a:spcPts val="0"/>
              </a:spcAft>
              <a:defRPr/>
            </a:pPr>
            <a:r>
              <a:rPr lang="it-IT" sz="1099" b="1" dirty="0">
                <a:solidFill>
                  <a:srgbClr val="FF9300"/>
                </a:solidFill>
                <a:cs typeface="Arial" panose="020B0604020202020204" pitchFamily="34" charset="0"/>
              </a:rPr>
              <a:t>M. </a:t>
            </a:r>
            <a:r>
              <a:rPr lang="it-IT" sz="1099" b="1" dirty="0" err="1">
                <a:solidFill>
                  <a:srgbClr val="FF9300"/>
                </a:solidFill>
                <a:cs typeface="Arial" panose="020B0604020202020204" pitchFamily="34" charset="0"/>
              </a:rPr>
              <a:t>Cerebrov</a:t>
            </a:r>
            <a:r>
              <a:rPr lang="it-IT" sz="1099" b="1" dirty="0">
                <a:solidFill>
                  <a:srgbClr val="FF9300"/>
                </a:solidFill>
                <a:cs typeface="Arial" panose="020B0604020202020204" pitchFamily="34" charset="0"/>
              </a:rPr>
              <a:t>.</a:t>
            </a:r>
          </a:p>
        </p:txBody>
      </p:sp>
      <p:sp>
        <p:nvSpPr>
          <p:cNvPr id="8" name="CasellaDiTesto 7">
            <a:extLst>
              <a:ext uri="{FF2B5EF4-FFF2-40B4-BE49-F238E27FC236}">
                <a16:creationId xmlns:a16="http://schemas.microsoft.com/office/drawing/2014/main" id="{45C3AD6D-C9F6-92F8-92B8-A71F014498C0}"/>
              </a:ext>
            </a:extLst>
          </p:cNvPr>
          <p:cNvSpPr txBox="1"/>
          <p:nvPr/>
        </p:nvSpPr>
        <p:spPr>
          <a:xfrm>
            <a:off x="1036853" y="4817482"/>
            <a:ext cx="1071257" cy="261482"/>
          </a:xfrm>
          <a:prstGeom prst="rect">
            <a:avLst/>
          </a:prstGeom>
          <a:noFill/>
        </p:spPr>
        <p:txBody>
          <a:bodyPr wrap="square" rtlCol="0">
            <a:spAutoFit/>
          </a:bodyPr>
          <a:lstStyle/>
          <a:p>
            <a:pPr defTabSz="837133" fontAlgn="auto">
              <a:spcBef>
                <a:spcPts val="0"/>
              </a:spcBef>
              <a:spcAft>
                <a:spcPts val="0"/>
              </a:spcAft>
              <a:defRPr/>
            </a:pPr>
            <a:r>
              <a:rPr lang="it-IT" sz="1099" b="1" dirty="0">
                <a:solidFill>
                  <a:prstClr val="white">
                    <a:lumMod val="50000"/>
                  </a:prstClr>
                </a:solidFill>
                <a:cs typeface="Arial" panose="020B0604020202020204" pitchFamily="34" charset="0"/>
              </a:rPr>
              <a:t>Ipertensione</a:t>
            </a:r>
          </a:p>
        </p:txBody>
      </p:sp>
      <p:sp>
        <p:nvSpPr>
          <p:cNvPr id="9" name="CasellaDiTesto 8">
            <a:extLst>
              <a:ext uri="{FF2B5EF4-FFF2-40B4-BE49-F238E27FC236}">
                <a16:creationId xmlns:a16="http://schemas.microsoft.com/office/drawing/2014/main" id="{2BCADE36-4F6B-860D-989B-195D55BF2B57}"/>
              </a:ext>
            </a:extLst>
          </p:cNvPr>
          <p:cNvSpPr txBox="1"/>
          <p:nvPr/>
        </p:nvSpPr>
        <p:spPr>
          <a:xfrm>
            <a:off x="1036853" y="5002874"/>
            <a:ext cx="1149619" cy="261482"/>
          </a:xfrm>
          <a:prstGeom prst="rect">
            <a:avLst/>
          </a:prstGeom>
          <a:noFill/>
        </p:spPr>
        <p:txBody>
          <a:bodyPr wrap="square" rtlCol="0">
            <a:spAutoFit/>
          </a:bodyPr>
          <a:lstStyle/>
          <a:p>
            <a:pPr defTabSz="837133" fontAlgn="auto">
              <a:spcBef>
                <a:spcPts val="0"/>
              </a:spcBef>
              <a:spcAft>
                <a:spcPts val="0"/>
              </a:spcAft>
              <a:defRPr/>
            </a:pPr>
            <a:r>
              <a:rPr lang="it-IT" sz="1099" b="1" dirty="0">
                <a:solidFill>
                  <a:srgbClr val="FF7E79"/>
                </a:solidFill>
                <a:cs typeface="Arial" panose="020B0604020202020204" pitchFamily="34" charset="0"/>
              </a:rPr>
              <a:t>Scompenso c.</a:t>
            </a:r>
          </a:p>
        </p:txBody>
      </p:sp>
      <p:sp>
        <p:nvSpPr>
          <p:cNvPr id="10" name="CasellaDiTesto 9">
            <a:extLst>
              <a:ext uri="{FF2B5EF4-FFF2-40B4-BE49-F238E27FC236}">
                <a16:creationId xmlns:a16="http://schemas.microsoft.com/office/drawing/2014/main" id="{27BDCC5F-5702-B458-79EA-FCA4671F8E9B}"/>
              </a:ext>
            </a:extLst>
          </p:cNvPr>
          <p:cNvSpPr txBox="1"/>
          <p:nvPr/>
        </p:nvSpPr>
        <p:spPr>
          <a:xfrm>
            <a:off x="1036853" y="5325875"/>
            <a:ext cx="1149619" cy="261482"/>
          </a:xfrm>
          <a:prstGeom prst="rect">
            <a:avLst/>
          </a:prstGeom>
          <a:noFill/>
        </p:spPr>
        <p:txBody>
          <a:bodyPr wrap="square" rtlCol="0">
            <a:spAutoFit/>
          </a:bodyPr>
          <a:lstStyle/>
          <a:p>
            <a:pPr defTabSz="837133" fontAlgn="auto">
              <a:spcBef>
                <a:spcPts val="0"/>
              </a:spcBef>
              <a:spcAft>
                <a:spcPts val="0"/>
              </a:spcAft>
              <a:defRPr/>
            </a:pPr>
            <a:r>
              <a:rPr lang="it-IT" sz="1099" b="1" dirty="0">
                <a:solidFill>
                  <a:srgbClr val="0E2841">
                    <a:lumMod val="75000"/>
                    <a:lumOff val="25000"/>
                  </a:srgbClr>
                </a:solidFill>
                <a:cs typeface="Arial" panose="020B0604020202020204" pitchFamily="34" charset="0"/>
              </a:rPr>
              <a:t>Altre CV</a:t>
            </a:r>
          </a:p>
        </p:txBody>
      </p:sp>
      <p:sp>
        <p:nvSpPr>
          <p:cNvPr id="11" name="CasellaDiTesto 10">
            <a:extLst>
              <a:ext uri="{FF2B5EF4-FFF2-40B4-BE49-F238E27FC236}">
                <a16:creationId xmlns:a16="http://schemas.microsoft.com/office/drawing/2014/main" id="{FE3A6A58-9B63-1ABF-0C17-655EB9B3C08C}"/>
              </a:ext>
            </a:extLst>
          </p:cNvPr>
          <p:cNvSpPr txBox="1"/>
          <p:nvPr/>
        </p:nvSpPr>
        <p:spPr>
          <a:xfrm>
            <a:off x="2957242" y="3682201"/>
            <a:ext cx="634553"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54.5%</a:t>
            </a:r>
          </a:p>
        </p:txBody>
      </p:sp>
      <p:sp>
        <p:nvSpPr>
          <p:cNvPr id="12" name="CasellaDiTesto 11">
            <a:extLst>
              <a:ext uri="{FF2B5EF4-FFF2-40B4-BE49-F238E27FC236}">
                <a16:creationId xmlns:a16="http://schemas.microsoft.com/office/drawing/2014/main" id="{07AA4512-56AD-BBAB-21BE-8ADC523EEE03}"/>
              </a:ext>
            </a:extLst>
          </p:cNvPr>
          <p:cNvSpPr txBox="1"/>
          <p:nvPr/>
        </p:nvSpPr>
        <p:spPr>
          <a:xfrm>
            <a:off x="2925827" y="4555641"/>
            <a:ext cx="697386"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black"/>
                </a:solidFill>
                <a:cs typeface="Arial" panose="020B0604020202020204" pitchFamily="34" charset="0"/>
              </a:rPr>
              <a:t>14.1%</a:t>
            </a:r>
          </a:p>
        </p:txBody>
      </p:sp>
      <p:sp>
        <p:nvSpPr>
          <p:cNvPr id="13" name="CasellaDiTesto 12">
            <a:extLst>
              <a:ext uri="{FF2B5EF4-FFF2-40B4-BE49-F238E27FC236}">
                <a16:creationId xmlns:a16="http://schemas.microsoft.com/office/drawing/2014/main" id="{894E84A7-E684-CEB8-E6E0-8E6D9C9A763E}"/>
              </a:ext>
            </a:extLst>
          </p:cNvPr>
          <p:cNvSpPr txBox="1"/>
          <p:nvPr/>
        </p:nvSpPr>
        <p:spPr>
          <a:xfrm>
            <a:off x="2925827" y="4796459"/>
            <a:ext cx="697386"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8.0%</a:t>
            </a:r>
          </a:p>
        </p:txBody>
      </p:sp>
      <p:sp>
        <p:nvSpPr>
          <p:cNvPr id="14" name="CasellaDiTesto 13">
            <a:extLst>
              <a:ext uri="{FF2B5EF4-FFF2-40B4-BE49-F238E27FC236}">
                <a16:creationId xmlns:a16="http://schemas.microsoft.com/office/drawing/2014/main" id="{77AF5FB8-18FC-55AD-244F-FCACC37F47BE}"/>
              </a:ext>
            </a:extLst>
          </p:cNvPr>
          <p:cNvSpPr txBox="1"/>
          <p:nvPr/>
        </p:nvSpPr>
        <p:spPr>
          <a:xfrm>
            <a:off x="2900320" y="4981850"/>
            <a:ext cx="748400"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5.6%</a:t>
            </a:r>
          </a:p>
        </p:txBody>
      </p:sp>
      <p:sp>
        <p:nvSpPr>
          <p:cNvPr id="15" name="CasellaDiTesto 14">
            <a:extLst>
              <a:ext uri="{FF2B5EF4-FFF2-40B4-BE49-F238E27FC236}">
                <a16:creationId xmlns:a16="http://schemas.microsoft.com/office/drawing/2014/main" id="{05ACD8D9-42F4-76E8-1618-D28E6A9EA031}"/>
              </a:ext>
            </a:extLst>
          </p:cNvPr>
          <p:cNvSpPr txBox="1"/>
          <p:nvPr/>
        </p:nvSpPr>
        <p:spPr>
          <a:xfrm>
            <a:off x="2900320" y="5258981"/>
            <a:ext cx="748400"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17.9%</a:t>
            </a:r>
          </a:p>
        </p:txBody>
      </p:sp>
      <p:sp>
        <p:nvSpPr>
          <p:cNvPr id="17" name="CasellaDiTesto 16">
            <a:extLst>
              <a:ext uri="{FF2B5EF4-FFF2-40B4-BE49-F238E27FC236}">
                <a16:creationId xmlns:a16="http://schemas.microsoft.com/office/drawing/2014/main" id="{DB33229A-9130-AF20-D5C7-A532AF123751}"/>
              </a:ext>
            </a:extLst>
          </p:cNvPr>
          <p:cNvSpPr txBox="1"/>
          <p:nvPr/>
        </p:nvSpPr>
        <p:spPr>
          <a:xfrm>
            <a:off x="4002695" y="3684112"/>
            <a:ext cx="634553"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48.5%</a:t>
            </a:r>
          </a:p>
        </p:txBody>
      </p:sp>
      <p:sp>
        <p:nvSpPr>
          <p:cNvPr id="18" name="CasellaDiTesto 17">
            <a:extLst>
              <a:ext uri="{FF2B5EF4-FFF2-40B4-BE49-F238E27FC236}">
                <a16:creationId xmlns:a16="http://schemas.microsoft.com/office/drawing/2014/main" id="{4AF6243D-46F3-F858-A24D-374C12534BE9}"/>
              </a:ext>
            </a:extLst>
          </p:cNvPr>
          <p:cNvSpPr txBox="1"/>
          <p:nvPr/>
        </p:nvSpPr>
        <p:spPr>
          <a:xfrm>
            <a:off x="3971279" y="4454346"/>
            <a:ext cx="697386"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black"/>
                </a:solidFill>
                <a:cs typeface="Arial" panose="020B0604020202020204" pitchFamily="34" charset="0"/>
              </a:rPr>
              <a:t>17.0%</a:t>
            </a:r>
          </a:p>
        </p:txBody>
      </p:sp>
      <p:sp>
        <p:nvSpPr>
          <p:cNvPr id="19" name="CasellaDiTesto 18">
            <a:extLst>
              <a:ext uri="{FF2B5EF4-FFF2-40B4-BE49-F238E27FC236}">
                <a16:creationId xmlns:a16="http://schemas.microsoft.com/office/drawing/2014/main" id="{48A5D555-A27D-2B14-EB89-99EBFFDFF288}"/>
              </a:ext>
            </a:extLst>
          </p:cNvPr>
          <p:cNvSpPr txBox="1"/>
          <p:nvPr/>
        </p:nvSpPr>
        <p:spPr>
          <a:xfrm>
            <a:off x="3971279" y="4729565"/>
            <a:ext cx="697386"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8.0%</a:t>
            </a:r>
          </a:p>
        </p:txBody>
      </p:sp>
      <p:sp>
        <p:nvSpPr>
          <p:cNvPr id="20" name="CasellaDiTesto 19">
            <a:extLst>
              <a:ext uri="{FF2B5EF4-FFF2-40B4-BE49-F238E27FC236}">
                <a16:creationId xmlns:a16="http://schemas.microsoft.com/office/drawing/2014/main" id="{0F03AAC7-3490-7B3C-56C1-C2136034C938}"/>
              </a:ext>
            </a:extLst>
          </p:cNvPr>
          <p:cNvSpPr txBox="1"/>
          <p:nvPr/>
        </p:nvSpPr>
        <p:spPr>
          <a:xfrm>
            <a:off x="3945772" y="4903489"/>
            <a:ext cx="748400"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7.6%</a:t>
            </a:r>
          </a:p>
        </p:txBody>
      </p:sp>
      <p:sp>
        <p:nvSpPr>
          <p:cNvPr id="21" name="CasellaDiTesto 20">
            <a:extLst>
              <a:ext uri="{FF2B5EF4-FFF2-40B4-BE49-F238E27FC236}">
                <a16:creationId xmlns:a16="http://schemas.microsoft.com/office/drawing/2014/main" id="{75C9CE35-AC16-7AF5-20B4-F41BCDE55C7A}"/>
              </a:ext>
            </a:extLst>
          </p:cNvPr>
          <p:cNvSpPr txBox="1"/>
          <p:nvPr/>
        </p:nvSpPr>
        <p:spPr>
          <a:xfrm>
            <a:off x="3945772" y="5249425"/>
            <a:ext cx="748400"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19.0%</a:t>
            </a:r>
          </a:p>
        </p:txBody>
      </p:sp>
      <p:sp>
        <p:nvSpPr>
          <p:cNvPr id="22" name="CasellaDiTesto 21">
            <a:extLst>
              <a:ext uri="{FF2B5EF4-FFF2-40B4-BE49-F238E27FC236}">
                <a16:creationId xmlns:a16="http://schemas.microsoft.com/office/drawing/2014/main" id="{5BDFCACC-62A1-BB5B-EF2A-7E752B1DB7DF}"/>
              </a:ext>
            </a:extLst>
          </p:cNvPr>
          <p:cNvSpPr txBox="1"/>
          <p:nvPr/>
        </p:nvSpPr>
        <p:spPr>
          <a:xfrm>
            <a:off x="5048148" y="3686024"/>
            <a:ext cx="634553"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53.4%</a:t>
            </a:r>
          </a:p>
        </p:txBody>
      </p:sp>
      <p:sp>
        <p:nvSpPr>
          <p:cNvPr id="23" name="CasellaDiTesto 22">
            <a:extLst>
              <a:ext uri="{FF2B5EF4-FFF2-40B4-BE49-F238E27FC236}">
                <a16:creationId xmlns:a16="http://schemas.microsoft.com/office/drawing/2014/main" id="{2677B5DF-CAB1-02F9-7202-9E60F2387BE9}"/>
              </a:ext>
            </a:extLst>
          </p:cNvPr>
          <p:cNvSpPr txBox="1"/>
          <p:nvPr/>
        </p:nvSpPr>
        <p:spPr>
          <a:xfrm>
            <a:off x="5016732" y="4456257"/>
            <a:ext cx="697386"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black"/>
                </a:solidFill>
                <a:cs typeface="Arial" panose="020B0604020202020204" pitchFamily="34" charset="0"/>
              </a:rPr>
              <a:t>10.7%</a:t>
            </a:r>
          </a:p>
        </p:txBody>
      </p:sp>
      <p:sp>
        <p:nvSpPr>
          <p:cNvPr id="24" name="CasellaDiTesto 23">
            <a:extLst>
              <a:ext uri="{FF2B5EF4-FFF2-40B4-BE49-F238E27FC236}">
                <a16:creationId xmlns:a16="http://schemas.microsoft.com/office/drawing/2014/main" id="{756AD10D-1499-27E6-C4AC-B793EC3F876C}"/>
              </a:ext>
            </a:extLst>
          </p:cNvPr>
          <p:cNvSpPr txBox="1"/>
          <p:nvPr/>
        </p:nvSpPr>
        <p:spPr>
          <a:xfrm>
            <a:off x="5016732" y="4708542"/>
            <a:ext cx="697386"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8.1%</a:t>
            </a:r>
          </a:p>
        </p:txBody>
      </p:sp>
      <p:sp>
        <p:nvSpPr>
          <p:cNvPr id="25" name="CasellaDiTesto 24">
            <a:extLst>
              <a:ext uri="{FF2B5EF4-FFF2-40B4-BE49-F238E27FC236}">
                <a16:creationId xmlns:a16="http://schemas.microsoft.com/office/drawing/2014/main" id="{99D3AC48-874E-375D-3E0E-2CBDB97FD443}"/>
              </a:ext>
            </a:extLst>
          </p:cNvPr>
          <p:cNvSpPr txBox="1"/>
          <p:nvPr/>
        </p:nvSpPr>
        <p:spPr>
          <a:xfrm>
            <a:off x="4991225" y="4882466"/>
            <a:ext cx="748400"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7.6%</a:t>
            </a:r>
          </a:p>
        </p:txBody>
      </p:sp>
      <p:sp>
        <p:nvSpPr>
          <p:cNvPr id="26" name="CasellaDiTesto 25">
            <a:extLst>
              <a:ext uri="{FF2B5EF4-FFF2-40B4-BE49-F238E27FC236}">
                <a16:creationId xmlns:a16="http://schemas.microsoft.com/office/drawing/2014/main" id="{A330987A-53FE-4F5E-081B-50BE1E34B819}"/>
              </a:ext>
            </a:extLst>
          </p:cNvPr>
          <p:cNvSpPr txBox="1"/>
          <p:nvPr/>
        </p:nvSpPr>
        <p:spPr>
          <a:xfrm>
            <a:off x="4991225" y="5216935"/>
            <a:ext cx="748400" cy="261482"/>
          </a:xfrm>
          <a:prstGeom prst="rect">
            <a:avLst/>
          </a:prstGeom>
          <a:noFill/>
        </p:spPr>
        <p:txBody>
          <a:bodyPr wrap="square" rtlCol="0">
            <a:spAutoFit/>
          </a:bodyPr>
          <a:lstStyle/>
          <a:p>
            <a:pPr algn="ctr" defTabSz="837133" fontAlgn="auto">
              <a:spcBef>
                <a:spcPts val="0"/>
              </a:spcBef>
              <a:spcAft>
                <a:spcPts val="0"/>
              </a:spcAft>
              <a:defRPr/>
            </a:pPr>
            <a:r>
              <a:rPr lang="it-IT" sz="1099" b="1" dirty="0">
                <a:solidFill>
                  <a:prstClr val="white"/>
                </a:solidFill>
                <a:cs typeface="Arial" panose="020B0604020202020204" pitchFamily="34" charset="0"/>
              </a:rPr>
              <a:t>20.2%</a:t>
            </a:r>
          </a:p>
        </p:txBody>
      </p:sp>
      <p:sp>
        <p:nvSpPr>
          <p:cNvPr id="28" name="CasellaDiTesto 27">
            <a:extLst>
              <a:ext uri="{FF2B5EF4-FFF2-40B4-BE49-F238E27FC236}">
                <a16:creationId xmlns:a16="http://schemas.microsoft.com/office/drawing/2014/main" id="{4BC6E01D-5FA9-E87E-E090-A63EA9F7C099}"/>
              </a:ext>
            </a:extLst>
          </p:cNvPr>
          <p:cNvSpPr txBox="1"/>
          <p:nvPr/>
        </p:nvSpPr>
        <p:spPr>
          <a:xfrm>
            <a:off x="3879539" y="2757157"/>
            <a:ext cx="868543" cy="430631"/>
          </a:xfrm>
          <a:prstGeom prst="rect">
            <a:avLst/>
          </a:prstGeom>
          <a:noFill/>
        </p:spPr>
        <p:txBody>
          <a:bodyPr wrap="square" rtlCol="0">
            <a:spAutoFit/>
          </a:bodyPr>
          <a:lstStyle/>
          <a:p>
            <a:pPr algn="ctr" defTabSz="837133" fontAlgn="auto">
              <a:spcBef>
                <a:spcPts val="0"/>
              </a:spcBef>
              <a:spcAft>
                <a:spcPts val="0"/>
              </a:spcAft>
              <a:defRPr/>
            </a:pPr>
            <a:r>
              <a:rPr lang="it-IT" sz="1099" dirty="0">
                <a:solidFill>
                  <a:prstClr val="black"/>
                </a:solidFill>
                <a:cs typeface="Arial" panose="020B0604020202020204" pitchFamily="34" charset="0"/>
              </a:rPr>
              <a:t>18,783,779</a:t>
            </a:r>
          </a:p>
        </p:txBody>
      </p:sp>
      <p:sp>
        <p:nvSpPr>
          <p:cNvPr id="29" name="CasellaDiTesto 28">
            <a:extLst>
              <a:ext uri="{FF2B5EF4-FFF2-40B4-BE49-F238E27FC236}">
                <a16:creationId xmlns:a16="http://schemas.microsoft.com/office/drawing/2014/main" id="{6AF73BD7-10D4-1425-5B18-1F3252929B47}"/>
              </a:ext>
            </a:extLst>
          </p:cNvPr>
          <p:cNvSpPr txBox="1"/>
          <p:nvPr/>
        </p:nvSpPr>
        <p:spPr>
          <a:xfrm>
            <a:off x="2826441" y="2759069"/>
            <a:ext cx="868543" cy="261482"/>
          </a:xfrm>
          <a:prstGeom prst="rect">
            <a:avLst/>
          </a:prstGeom>
          <a:noFill/>
        </p:spPr>
        <p:txBody>
          <a:bodyPr wrap="square" rtlCol="0">
            <a:spAutoFit/>
          </a:bodyPr>
          <a:lstStyle/>
          <a:p>
            <a:pPr algn="ctr" defTabSz="837133" fontAlgn="auto">
              <a:spcBef>
                <a:spcPts val="0"/>
              </a:spcBef>
              <a:spcAft>
                <a:spcPts val="0"/>
              </a:spcAft>
              <a:defRPr/>
            </a:pPr>
            <a:r>
              <a:rPr lang="it-IT" sz="1099" dirty="0">
                <a:solidFill>
                  <a:prstClr val="black"/>
                </a:solidFill>
                <a:cs typeface="Arial" panose="020B0604020202020204" pitchFamily="34" charset="0"/>
              </a:rPr>
              <a:t>659,637</a:t>
            </a:r>
          </a:p>
        </p:txBody>
      </p:sp>
      <p:sp>
        <p:nvSpPr>
          <p:cNvPr id="30" name="CasellaDiTesto 29">
            <a:extLst>
              <a:ext uri="{FF2B5EF4-FFF2-40B4-BE49-F238E27FC236}">
                <a16:creationId xmlns:a16="http://schemas.microsoft.com/office/drawing/2014/main" id="{6AB9B424-D0B3-CEEB-1EE3-C8865943184C}"/>
              </a:ext>
            </a:extLst>
          </p:cNvPr>
          <p:cNvSpPr txBox="1"/>
          <p:nvPr/>
        </p:nvSpPr>
        <p:spPr>
          <a:xfrm>
            <a:off x="5991468" y="2759069"/>
            <a:ext cx="868543" cy="261482"/>
          </a:xfrm>
          <a:prstGeom prst="rect">
            <a:avLst/>
          </a:prstGeom>
          <a:noFill/>
        </p:spPr>
        <p:txBody>
          <a:bodyPr wrap="square" rtlCol="0">
            <a:spAutoFit/>
          </a:bodyPr>
          <a:lstStyle/>
          <a:p>
            <a:pPr algn="ctr" defTabSz="837133" fontAlgn="auto">
              <a:spcBef>
                <a:spcPts val="0"/>
              </a:spcBef>
              <a:spcAft>
                <a:spcPts val="0"/>
              </a:spcAft>
              <a:defRPr/>
            </a:pPr>
            <a:r>
              <a:rPr lang="it-IT" sz="1099" dirty="0">
                <a:solidFill>
                  <a:prstClr val="black"/>
                </a:solidFill>
                <a:cs typeface="Arial" panose="020B0604020202020204" pitchFamily="34" charset="0"/>
              </a:rPr>
              <a:t>35,058</a:t>
            </a:r>
          </a:p>
        </p:txBody>
      </p:sp>
      <p:sp>
        <p:nvSpPr>
          <p:cNvPr id="31" name="CasellaDiTesto 30">
            <a:extLst>
              <a:ext uri="{FF2B5EF4-FFF2-40B4-BE49-F238E27FC236}">
                <a16:creationId xmlns:a16="http://schemas.microsoft.com/office/drawing/2014/main" id="{46CF452F-A1A4-80C9-FEE2-F51BCEC913A4}"/>
              </a:ext>
            </a:extLst>
          </p:cNvPr>
          <p:cNvSpPr txBox="1"/>
          <p:nvPr/>
        </p:nvSpPr>
        <p:spPr>
          <a:xfrm>
            <a:off x="4938371" y="2760981"/>
            <a:ext cx="868543" cy="261482"/>
          </a:xfrm>
          <a:prstGeom prst="rect">
            <a:avLst/>
          </a:prstGeom>
          <a:noFill/>
        </p:spPr>
        <p:txBody>
          <a:bodyPr wrap="square" rtlCol="0">
            <a:spAutoFit/>
          </a:bodyPr>
          <a:lstStyle/>
          <a:p>
            <a:pPr algn="ctr" defTabSz="837133" fontAlgn="auto">
              <a:spcBef>
                <a:spcPts val="0"/>
              </a:spcBef>
              <a:spcAft>
                <a:spcPts val="0"/>
              </a:spcAft>
              <a:defRPr/>
            </a:pPr>
            <a:r>
              <a:rPr lang="it-IT" sz="1099" dirty="0">
                <a:solidFill>
                  <a:prstClr val="black"/>
                </a:solidFill>
                <a:cs typeface="Arial" panose="020B0604020202020204" pitchFamily="34" charset="0"/>
              </a:rPr>
              <a:t>88,146</a:t>
            </a:r>
          </a:p>
        </p:txBody>
      </p:sp>
      <p:sp>
        <p:nvSpPr>
          <p:cNvPr id="32" name="CasellaDiTesto 31">
            <a:extLst>
              <a:ext uri="{FF2B5EF4-FFF2-40B4-BE49-F238E27FC236}">
                <a16:creationId xmlns:a16="http://schemas.microsoft.com/office/drawing/2014/main" id="{4628CF33-07D6-D5EF-8B42-4CAD371D5B08}"/>
              </a:ext>
            </a:extLst>
          </p:cNvPr>
          <p:cNvSpPr txBox="1"/>
          <p:nvPr/>
        </p:nvSpPr>
        <p:spPr>
          <a:xfrm>
            <a:off x="8057527" y="2749513"/>
            <a:ext cx="868543" cy="261482"/>
          </a:xfrm>
          <a:prstGeom prst="rect">
            <a:avLst/>
          </a:prstGeom>
          <a:noFill/>
        </p:spPr>
        <p:txBody>
          <a:bodyPr wrap="square" rtlCol="0">
            <a:spAutoFit/>
          </a:bodyPr>
          <a:lstStyle/>
          <a:p>
            <a:pPr algn="ctr" defTabSz="837133" fontAlgn="auto">
              <a:spcBef>
                <a:spcPts val="0"/>
              </a:spcBef>
              <a:spcAft>
                <a:spcPts val="0"/>
              </a:spcAft>
              <a:defRPr/>
            </a:pPr>
            <a:r>
              <a:rPr lang="it-IT" sz="1099" dirty="0">
                <a:solidFill>
                  <a:prstClr val="black"/>
                </a:solidFill>
                <a:cs typeface="Arial" panose="020B0604020202020204" pitchFamily="34" charset="0"/>
              </a:rPr>
              <a:t>18,992</a:t>
            </a:r>
          </a:p>
        </p:txBody>
      </p:sp>
      <p:sp>
        <p:nvSpPr>
          <p:cNvPr id="33" name="CasellaDiTesto 32">
            <a:extLst>
              <a:ext uri="{FF2B5EF4-FFF2-40B4-BE49-F238E27FC236}">
                <a16:creationId xmlns:a16="http://schemas.microsoft.com/office/drawing/2014/main" id="{224E3E4C-7FA2-FC50-D507-2417920749E4}"/>
              </a:ext>
            </a:extLst>
          </p:cNvPr>
          <p:cNvSpPr txBox="1"/>
          <p:nvPr/>
        </p:nvSpPr>
        <p:spPr>
          <a:xfrm>
            <a:off x="7004430" y="2751425"/>
            <a:ext cx="868543" cy="261482"/>
          </a:xfrm>
          <a:prstGeom prst="rect">
            <a:avLst/>
          </a:prstGeom>
          <a:noFill/>
        </p:spPr>
        <p:txBody>
          <a:bodyPr wrap="square" rtlCol="0">
            <a:spAutoFit/>
          </a:bodyPr>
          <a:lstStyle/>
          <a:p>
            <a:pPr algn="ctr" defTabSz="837133" fontAlgn="auto">
              <a:spcBef>
                <a:spcPts val="0"/>
              </a:spcBef>
              <a:spcAft>
                <a:spcPts val="0"/>
              </a:spcAft>
              <a:defRPr/>
            </a:pPr>
            <a:r>
              <a:rPr lang="it-IT" sz="1099" dirty="0">
                <a:solidFill>
                  <a:prstClr val="black"/>
                </a:solidFill>
                <a:cs typeface="Arial" panose="020B0604020202020204" pitchFamily="34" charset="0"/>
              </a:rPr>
              <a:t>34,096</a:t>
            </a:r>
          </a:p>
        </p:txBody>
      </p:sp>
      <p:sp>
        <p:nvSpPr>
          <p:cNvPr id="34" name="CasellaDiTesto 33">
            <a:extLst>
              <a:ext uri="{FF2B5EF4-FFF2-40B4-BE49-F238E27FC236}">
                <a16:creationId xmlns:a16="http://schemas.microsoft.com/office/drawing/2014/main" id="{E53A4F6A-02D2-6723-509E-7F71CB9FCB33}"/>
              </a:ext>
            </a:extLst>
          </p:cNvPr>
          <p:cNvSpPr txBox="1"/>
          <p:nvPr/>
        </p:nvSpPr>
        <p:spPr>
          <a:xfrm>
            <a:off x="876615" y="1898923"/>
            <a:ext cx="9384134" cy="655821"/>
          </a:xfrm>
          <a:prstGeom prst="rect">
            <a:avLst/>
          </a:prstGeom>
          <a:solidFill>
            <a:srgbClr val="0432FF">
              <a:alpha val="15000"/>
            </a:srgbClr>
          </a:solidFill>
        </p:spPr>
        <p:txBody>
          <a:bodyPr wrap="square">
            <a:spAutoFit/>
          </a:bodyPr>
          <a:lstStyle/>
          <a:p>
            <a:pPr defTabSz="837133" fontAlgn="auto">
              <a:spcBef>
                <a:spcPts val="0"/>
              </a:spcBef>
              <a:spcAft>
                <a:spcPts val="0"/>
              </a:spcAft>
              <a:defRPr/>
            </a:pPr>
            <a:r>
              <a:rPr lang="en-US" sz="1831" noProof="1">
                <a:solidFill>
                  <a:srgbClr val="000000"/>
                </a:solidFill>
                <a:cs typeface="Arial" panose="020B0604020202020204" pitchFamily="34" charset="0"/>
              </a:rPr>
              <a:t>Cause di mortalità CV nei pazienti senza neoplasia, con tutte I tipi di neoplasia e con neoplasia ematologica (CDC WONDER platform, USA; 1999-2020)</a:t>
            </a:r>
          </a:p>
        </p:txBody>
      </p:sp>
      <p:sp>
        <p:nvSpPr>
          <p:cNvPr id="35" name="Rettangolo 34">
            <a:extLst>
              <a:ext uri="{FF2B5EF4-FFF2-40B4-BE49-F238E27FC236}">
                <a16:creationId xmlns:a16="http://schemas.microsoft.com/office/drawing/2014/main" id="{B165D219-E174-646A-D058-12E6DE09B517}"/>
              </a:ext>
            </a:extLst>
          </p:cNvPr>
          <p:cNvSpPr/>
          <p:nvPr/>
        </p:nvSpPr>
        <p:spPr>
          <a:xfrm>
            <a:off x="9853692" y="6127975"/>
            <a:ext cx="1282981" cy="768928"/>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Doolub G,</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Expert Rev Cardiovasc Ther 2025</a:t>
            </a:r>
            <a:endParaRPr lang="en-GB" sz="1099" dirty="0">
              <a:solidFill>
                <a:prstClr val="black"/>
              </a:solidFill>
              <a:cs typeface="Arial" panose="020B0604020202020204" pitchFamily="34" charset="0"/>
            </a:endParaRPr>
          </a:p>
        </p:txBody>
      </p:sp>
      <p:pic>
        <p:nvPicPr>
          <p:cNvPr id="38" name="Immagine 37">
            <a:extLst>
              <a:ext uri="{FF2B5EF4-FFF2-40B4-BE49-F238E27FC236}">
                <a16:creationId xmlns:a16="http://schemas.microsoft.com/office/drawing/2014/main" id="{AAA8FB9A-C77A-123A-9350-6BCFCC0065F6}"/>
              </a:ext>
            </a:extLst>
          </p:cNvPr>
          <p:cNvPicPr>
            <a:picLocks noChangeAspect="1"/>
          </p:cNvPicPr>
          <p:nvPr/>
        </p:nvPicPr>
        <p:blipFill>
          <a:blip r:embed="rId3"/>
          <a:stretch>
            <a:fillRect/>
          </a:stretch>
        </p:blipFill>
        <p:spPr>
          <a:xfrm>
            <a:off x="2448430" y="808823"/>
            <a:ext cx="6048253" cy="865033"/>
          </a:xfrm>
          <a:prstGeom prst="rect">
            <a:avLst/>
          </a:prstGeom>
        </p:spPr>
      </p:pic>
      <p:sp>
        <p:nvSpPr>
          <p:cNvPr id="39" name="Rettangolo con angoli arrotondati 38">
            <a:extLst>
              <a:ext uri="{FF2B5EF4-FFF2-40B4-BE49-F238E27FC236}">
                <a16:creationId xmlns:a16="http://schemas.microsoft.com/office/drawing/2014/main" id="{B3131408-10F2-D01D-903C-E17032AB72FE}"/>
              </a:ext>
            </a:extLst>
          </p:cNvPr>
          <p:cNvSpPr/>
          <p:nvPr/>
        </p:nvSpPr>
        <p:spPr>
          <a:xfrm>
            <a:off x="4850759" y="2648215"/>
            <a:ext cx="4299362" cy="3820139"/>
          </a:xfrm>
          <a:prstGeom prst="roundRect">
            <a:avLst/>
          </a:prstGeom>
          <a:noFill/>
          <a:ln w="25400">
            <a:solidFill>
              <a:srgbClr val="0432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Aptos" panose="02110004020202020204"/>
            </a:endParaRPr>
          </a:p>
        </p:txBody>
      </p:sp>
    </p:spTree>
    <p:extLst>
      <p:ext uri="{BB962C8B-B14F-4D97-AF65-F5344CB8AC3E}">
        <p14:creationId xmlns:p14="http://schemas.microsoft.com/office/powerpoint/2010/main" val="7723234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EC566-90C4-A2B7-9297-36C6D99EB4A6}"/>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A3B45B54-0E8F-2055-F388-522473B57853}"/>
              </a:ext>
            </a:extLst>
          </p:cNvPr>
          <p:cNvPicPr>
            <a:picLocks noChangeAspect="1"/>
          </p:cNvPicPr>
          <p:nvPr/>
        </p:nvPicPr>
        <p:blipFill>
          <a:blip r:embed="rId2"/>
          <a:stretch>
            <a:fillRect/>
          </a:stretch>
        </p:blipFill>
        <p:spPr>
          <a:xfrm>
            <a:off x="2480865" y="2172845"/>
            <a:ext cx="6199982" cy="4403644"/>
          </a:xfrm>
          <a:prstGeom prst="rect">
            <a:avLst/>
          </a:prstGeom>
        </p:spPr>
      </p:pic>
      <p:sp>
        <p:nvSpPr>
          <p:cNvPr id="5" name="Rettangolo 4">
            <a:extLst>
              <a:ext uri="{FF2B5EF4-FFF2-40B4-BE49-F238E27FC236}">
                <a16:creationId xmlns:a16="http://schemas.microsoft.com/office/drawing/2014/main" id="{498C37F6-9333-0D57-AAAA-63BE3C9D6DD3}"/>
              </a:ext>
            </a:extLst>
          </p:cNvPr>
          <p:cNvSpPr/>
          <p:nvPr/>
        </p:nvSpPr>
        <p:spPr>
          <a:xfrm>
            <a:off x="9853692" y="6426736"/>
            <a:ext cx="1282981" cy="430631"/>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Powell-Wiley TM,</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Circulation 2021</a:t>
            </a:r>
            <a:endParaRPr lang="en-GB" sz="1099" dirty="0">
              <a:solidFill>
                <a:prstClr val="black"/>
              </a:solidFill>
              <a:cs typeface="Arial" panose="020B0604020202020204" pitchFamily="34" charset="0"/>
            </a:endParaRPr>
          </a:p>
        </p:txBody>
      </p:sp>
      <p:sp>
        <p:nvSpPr>
          <p:cNvPr id="6" name="CasellaDiTesto 5">
            <a:extLst>
              <a:ext uri="{FF2B5EF4-FFF2-40B4-BE49-F238E27FC236}">
                <a16:creationId xmlns:a16="http://schemas.microsoft.com/office/drawing/2014/main" id="{5AF026BE-DE9E-1578-C2DC-E0C90731B9CA}"/>
              </a:ext>
            </a:extLst>
          </p:cNvPr>
          <p:cNvSpPr txBox="1"/>
          <p:nvPr/>
        </p:nvSpPr>
        <p:spPr>
          <a:xfrm>
            <a:off x="1312895" y="1674162"/>
            <a:ext cx="6664448" cy="374077"/>
          </a:xfrm>
          <a:prstGeom prst="rect">
            <a:avLst/>
          </a:prstGeom>
          <a:solidFill>
            <a:srgbClr val="0432FF">
              <a:alpha val="15000"/>
            </a:srgbClr>
          </a:solidFill>
        </p:spPr>
        <p:txBody>
          <a:bodyPr wrap="square">
            <a:spAutoFit/>
          </a:bodyPr>
          <a:lstStyle/>
          <a:p>
            <a:pPr defTabSz="837133" fontAlgn="auto">
              <a:spcBef>
                <a:spcPts val="0"/>
              </a:spcBef>
              <a:spcAft>
                <a:spcPts val="0"/>
              </a:spcAft>
              <a:defRPr/>
            </a:pPr>
            <a:r>
              <a:rPr lang="en-US" sz="1831" noProof="1">
                <a:solidFill>
                  <a:srgbClr val="000000"/>
                </a:solidFill>
                <a:cs typeface="Arial" panose="020B0604020202020204" pitchFamily="34" charset="0"/>
              </a:rPr>
              <a:t>Relazione tra obesità e aritmie ventricolari e sopraventricolari</a:t>
            </a:r>
          </a:p>
        </p:txBody>
      </p:sp>
      <p:pic>
        <p:nvPicPr>
          <p:cNvPr id="7" name="Immagine 6">
            <a:extLst>
              <a:ext uri="{FF2B5EF4-FFF2-40B4-BE49-F238E27FC236}">
                <a16:creationId xmlns:a16="http://schemas.microsoft.com/office/drawing/2014/main" id="{12781A62-889B-D4E0-6437-79F01AEC197D}"/>
              </a:ext>
            </a:extLst>
          </p:cNvPr>
          <p:cNvPicPr>
            <a:picLocks noChangeAspect="1"/>
          </p:cNvPicPr>
          <p:nvPr/>
        </p:nvPicPr>
        <p:blipFill>
          <a:blip r:embed="rId3"/>
          <a:stretch>
            <a:fillRect/>
          </a:stretch>
        </p:blipFill>
        <p:spPr>
          <a:xfrm>
            <a:off x="1776209" y="772712"/>
            <a:ext cx="5737818" cy="740626"/>
          </a:xfrm>
          <a:prstGeom prst="rect">
            <a:avLst/>
          </a:prstGeom>
        </p:spPr>
      </p:pic>
    </p:spTree>
    <p:extLst>
      <p:ext uri="{BB962C8B-B14F-4D97-AF65-F5344CB8AC3E}">
        <p14:creationId xmlns:p14="http://schemas.microsoft.com/office/powerpoint/2010/main" val="13842681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A6AEC-3194-00D9-1960-5CD4A6EC35D4}"/>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3E59815E-E2B7-D334-3104-6719235C2CCE}"/>
              </a:ext>
            </a:extLst>
          </p:cNvPr>
          <p:cNvSpPr txBox="1"/>
          <p:nvPr/>
        </p:nvSpPr>
        <p:spPr>
          <a:xfrm>
            <a:off x="2124472" y="4356695"/>
            <a:ext cx="7167411"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Buona</a:t>
            </a:r>
            <a:r>
              <a:rPr lang="it-IT" sz="4400" b="1" i="1" dirty="0">
                <a:solidFill>
                  <a:srgbClr val="C00000"/>
                </a:solidFill>
                <a:latin typeface="Calibri" panose="020F0502020204030204" pitchFamily="34" charset="0"/>
                <a:cs typeface="Calibri" panose="020F0502020204030204" pitchFamily="34" charset="0"/>
              </a:rPr>
              <a:t> ’’Giornata’’ </a:t>
            </a:r>
            <a:r>
              <a:rPr lang="it-IT" sz="4400" b="1" dirty="0">
                <a:solidFill>
                  <a:srgbClr val="C00000"/>
                </a:solidFill>
                <a:latin typeface="Calibri" panose="020F0502020204030204" pitchFamily="34" charset="0"/>
                <a:cs typeface="Calibri" panose="020F0502020204030204" pitchFamily="34" charset="0"/>
              </a:rPr>
              <a:t>a tutti voi !</a:t>
            </a:r>
          </a:p>
        </p:txBody>
      </p:sp>
      <p:pic>
        <p:nvPicPr>
          <p:cNvPr id="3" name="Immagine 2">
            <a:extLst>
              <a:ext uri="{FF2B5EF4-FFF2-40B4-BE49-F238E27FC236}">
                <a16:creationId xmlns:a16="http://schemas.microsoft.com/office/drawing/2014/main" id="{F88EEF25-6A74-589B-5173-838F83F32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Tree>
    <p:extLst>
      <p:ext uri="{BB962C8B-B14F-4D97-AF65-F5344CB8AC3E}">
        <p14:creationId xmlns:p14="http://schemas.microsoft.com/office/powerpoint/2010/main" val="28429379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4025319" y="0"/>
            <a:ext cx="6001498" cy="2252021"/>
          </a:xfrm>
          <a:prstGeom prst="rect">
            <a:avLst/>
          </a:prstGeom>
          <a:noFill/>
          <a:ln w="9525">
            <a:noFill/>
            <a:miter lim="800000"/>
            <a:headEnd/>
            <a:tailEnd/>
          </a:ln>
        </p:spPr>
        <p:txBody>
          <a:bodyPr wrap="square" lIns="112581" tIns="56290" rIns="112581" bIns="56290">
            <a:spAutoFit/>
          </a:bodyPr>
          <a:lstStyle/>
          <a:p>
            <a:pPr algn="ctr" defTabSz="1125412">
              <a:lnSpc>
                <a:spcPct val="150000"/>
              </a:lnSpc>
            </a:pPr>
            <a:endParaRPr lang="it-IT" altLang="en-US" sz="3087" b="1" dirty="0">
              <a:solidFill>
                <a:srgbClr val="C00000"/>
              </a:solidFill>
              <a:latin typeface="Calibri" pitchFamily="34" charset="0"/>
              <a:ea typeface="ＭＳ Ｐゴシック" pitchFamily="34" charset="-128"/>
            </a:endParaRPr>
          </a:p>
          <a:p>
            <a:pPr algn="ctr" defTabSz="1125412"/>
            <a:r>
              <a:rPr lang="it-IT" altLang="en-US" sz="3087" b="1" dirty="0">
                <a:solidFill>
                  <a:srgbClr val="C00000"/>
                </a:solidFill>
                <a:latin typeface="Calibri" pitchFamily="34" charset="0"/>
                <a:ea typeface="ＭＳ Ｐゴシック" pitchFamily="34" charset="-128"/>
              </a:rPr>
              <a:t>“La qualità di vita: </a:t>
            </a:r>
          </a:p>
          <a:p>
            <a:pPr algn="ctr" defTabSz="1125412"/>
            <a:r>
              <a:rPr lang="it-IT" altLang="en-US" sz="3087" b="1" dirty="0">
                <a:solidFill>
                  <a:srgbClr val="C00000"/>
                </a:solidFill>
                <a:latin typeface="Calibri" pitchFamily="34" charset="0"/>
                <a:ea typeface="ＭＳ Ｐゴシック" pitchFamily="34" charset="-128"/>
              </a:rPr>
              <a:t>un obiettivo primario”</a:t>
            </a:r>
          </a:p>
        </p:txBody>
      </p:sp>
      <p:sp>
        <p:nvSpPr>
          <p:cNvPr id="14342" name="CasellaDiTesto 2"/>
          <p:cNvSpPr txBox="1">
            <a:spLocks noChangeArrowheads="1"/>
          </p:cNvSpPr>
          <p:nvPr/>
        </p:nvSpPr>
        <p:spPr bwMode="auto">
          <a:xfrm>
            <a:off x="5331540" y="1895263"/>
            <a:ext cx="4253965" cy="2479940"/>
          </a:xfrm>
          <a:prstGeom prst="rect">
            <a:avLst/>
          </a:prstGeom>
          <a:noFill/>
          <a:ln>
            <a:noFill/>
          </a:ln>
        </p:spPr>
        <p:txBody>
          <a:bodyPr wrap="none" lIns="86148" tIns="43073" rIns="86148" bIns="43073">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it-IT" altLang="en-US" sz="2647" b="1" i="1" dirty="0">
                <a:solidFill>
                  <a:schemeClr val="tx2">
                    <a:lumMod val="75000"/>
                  </a:schemeClr>
                </a:solidFill>
                <a:latin typeface="Calibri" pitchFamily="34" charset="0"/>
              </a:rPr>
              <a:t>Giovanni Caocci</a:t>
            </a:r>
          </a:p>
          <a:p>
            <a:pPr algn="ctr">
              <a:defRPr/>
            </a:pPr>
            <a:endParaRPr lang="it-IT" altLang="en-US" sz="2647" b="1" i="1" dirty="0">
              <a:solidFill>
                <a:schemeClr val="tx2">
                  <a:lumMod val="75000"/>
                </a:schemeClr>
              </a:solidFill>
              <a:latin typeface="Calibri" pitchFamily="34" charset="0"/>
            </a:endParaRPr>
          </a:p>
          <a:p>
            <a:pPr algn="ctr">
              <a:defRPr/>
            </a:pPr>
            <a:r>
              <a:rPr lang="it-IT" altLang="en-US" sz="1984" b="1" i="1" dirty="0">
                <a:solidFill>
                  <a:schemeClr val="tx2">
                    <a:lumMod val="75000"/>
                  </a:schemeClr>
                </a:solidFill>
                <a:latin typeface="Calibri" pitchFamily="34" charset="0"/>
              </a:rPr>
              <a:t>Ematologia e CTMO, Ospedale </a:t>
            </a:r>
            <a:r>
              <a:rPr lang="it-IT" altLang="en-US" sz="1984" b="1" i="1" dirty="0" err="1">
                <a:solidFill>
                  <a:schemeClr val="tx2">
                    <a:lumMod val="75000"/>
                  </a:schemeClr>
                </a:solidFill>
                <a:latin typeface="Calibri" pitchFamily="34" charset="0"/>
              </a:rPr>
              <a:t>Businco</a:t>
            </a:r>
            <a:endParaRPr lang="it-IT" altLang="en-US" sz="1984" b="1" i="1" dirty="0">
              <a:solidFill>
                <a:schemeClr val="tx2">
                  <a:lumMod val="75000"/>
                </a:schemeClr>
              </a:solidFill>
              <a:latin typeface="Calibri" pitchFamily="34" charset="0"/>
            </a:endParaRPr>
          </a:p>
          <a:p>
            <a:pPr algn="ctr">
              <a:defRPr/>
            </a:pPr>
            <a:r>
              <a:rPr lang="it-IT" altLang="en-US" sz="1984" b="1" i="1" dirty="0">
                <a:solidFill>
                  <a:schemeClr val="tx2">
                    <a:lumMod val="75000"/>
                  </a:schemeClr>
                </a:solidFill>
                <a:latin typeface="Calibri" pitchFamily="34" charset="0"/>
              </a:rPr>
              <a:t>ARNAS </a:t>
            </a:r>
            <a:r>
              <a:rPr lang="it-IT" altLang="en-US" sz="1984" b="1" i="1" dirty="0" err="1">
                <a:solidFill>
                  <a:schemeClr val="tx2">
                    <a:lumMod val="75000"/>
                  </a:schemeClr>
                </a:solidFill>
                <a:latin typeface="Calibri" pitchFamily="34" charset="0"/>
              </a:rPr>
              <a:t>Brotzu</a:t>
            </a:r>
            <a:r>
              <a:rPr lang="it-IT" altLang="en-US" sz="1984" b="1" i="1" dirty="0">
                <a:solidFill>
                  <a:schemeClr val="tx2">
                    <a:lumMod val="75000"/>
                  </a:schemeClr>
                </a:solidFill>
                <a:latin typeface="Calibri" pitchFamily="34" charset="0"/>
              </a:rPr>
              <a:t> Cagliari</a:t>
            </a:r>
          </a:p>
          <a:p>
            <a:pPr algn="ctr">
              <a:defRPr/>
            </a:pPr>
            <a:r>
              <a:rPr lang="it-IT" altLang="en-US" sz="1984" b="1" i="1" dirty="0">
                <a:solidFill>
                  <a:schemeClr val="tx2">
                    <a:lumMod val="75000"/>
                  </a:schemeClr>
                </a:solidFill>
                <a:latin typeface="Calibri" pitchFamily="34" charset="0"/>
              </a:rPr>
              <a:t>Università di Cagliari</a:t>
            </a:r>
            <a:endParaRPr lang="it-IT" altLang="en-US" sz="2977" b="1" i="1" dirty="0">
              <a:solidFill>
                <a:schemeClr val="tx2">
                  <a:lumMod val="75000"/>
                </a:schemeClr>
              </a:solidFill>
              <a:latin typeface="Calibri" pitchFamily="34" charset="0"/>
            </a:endParaRPr>
          </a:p>
        </p:txBody>
      </p:sp>
      <p:sp>
        <p:nvSpPr>
          <p:cNvPr id="14" name="Text Box 5"/>
          <p:cNvSpPr txBox="1">
            <a:spLocks noChangeArrowheads="1"/>
          </p:cNvSpPr>
          <p:nvPr/>
        </p:nvSpPr>
        <p:spPr bwMode="auto">
          <a:xfrm>
            <a:off x="1134896" y="966646"/>
            <a:ext cx="3810823" cy="2733279"/>
          </a:xfrm>
          <a:prstGeom prst="rect">
            <a:avLst/>
          </a:prstGeom>
          <a:noFill/>
          <a:ln w="9525">
            <a:noFill/>
            <a:miter lim="800000"/>
            <a:headEnd/>
            <a:tailEnd/>
          </a:ln>
        </p:spPr>
        <p:txBody>
          <a:bodyPr wrap="square" lIns="112581" tIns="56290" rIns="112581" bIns="56290">
            <a:spAutoFit/>
          </a:bodyPr>
          <a:lstStyle/>
          <a:p>
            <a:pPr algn="ctr" defTabSz="961777">
              <a:lnSpc>
                <a:spcPts val="2639"/>
              </a:lnSpc>
            </a:pPr>
            <a:r>
              <a:rPr lang="en-US" altLang="it-IT" sz="1874" b="1" dirty="0" err="1">
                <a:solidFill>
                  <a:srgbClr val="003366"/>
                </a:solidFill>
                <a:latin typeface="Cambria" pitchFamily="18" charset="0"/>
                <a:cs typeface="Arial" charset="0"/>
              </a:rPr>
              <a:t>Undicesima</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Giornata</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Fiorentina</a:t>
            </a:r>
            <a:endParaRPr lang="en-US" altLang="it-IT" sz="1874" b="1" dirty="0">
              <a:solidFill>
                <a:srgbClr val="003366"/>
              </a:solidFill>
              <a:latin typeface="Cambria" pitchFamily="18" charset="0"/>
              <a:cs typeface="Arial" charset="0"/>
            </a:endParaRPr>
          </a:p>
          <a:p>
            <a:pPr algn="ctr" defTabSz="961777">
              <a:lnSpc>
                <a:spcPts val="2639"/>
              </a:lnSpc>
            </a:pP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dedicata</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ai</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pazienti</a:t>
            </a:r>
            <a:r>
              <a:rPr lang="en-US" altLang="it-IT" sz="1874" b="1" dirty="0">
                <a:solidFill>
                  <a:srgbClr val="003366"/>
                </a:solidFill>
                <a:latin typeface="Cambria" pitchFamily="18" charset="0"/>
                <a:cs typeface="Arial" charset="0"/>
              </a:rPr>
              <a:t> con </a:t>
            </a:r>
          </a:p>
          <a:p>
            <a:pPr algn="ctr" defTabSz="961777">
              <a:lnSpc>
                <a:spcPts val="2639"/>
              </a:lnSpc>
            </a:pPr>
            <a:r>
              <a:rPr lang="en-US" altLang="it-IT" sz="1874" b="1" dirty="0" err="1">
                <a:solidFill>
                  <a:srgbClr val="003366"/>
                </a:solidFill>
                <a:latin typeface="Cambria" pitchFamily="18" charset="0"/>
                <a:cs typeface="Arial" charset="0"/>
              </a:rPr>
              <a:t>malattie</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mieloproliferative</a:t>
            </a:r>
            <a:r>
              <a:rPr lang="en-US" altLang="it-IT" sz="1874" b="1" dirty="0">
                <a:solidFill>
                  <a:srgbClr val="003366"/>
                </a:solidFill>
                <a:latin typeface="Cambria" pitchFamily="18" charset="0"/>
                <a:cs typeface="Arial" charset="0"/>
              </a:rPr>
              <a:t> </a:t>
            </a:r>
          </a:p>
          <a:p>
            <a:pPr algn="ctr" defTabSz="961777">
              <a:lnSpc>
                <a:spcPts val="2639"/>
              </a:lnSpc>
            </a:pPr>
            <a:r>
              <a:rPr lang="en-US" altLang="it-IT" sz="1874" b="1" dirty="0" err="1">
                <a:solidFill>
                  <a:srgbClr val="003366"/>
                </a:solidFill>
                <a:latin typeface="Cambria" pitchFamily="18" charset="0"/>
                <a:cs typeface="Arial" charset="0"/>
              </a:rPr>
              <a:t>croniche</a:t>
            </a:r>
            <a:endParaRPr lang="en-US" altLang="it-IT" sz="1874" b="1" dirty="0">
              <a:solidFill>
                <a:srgbClr val="003366"/>
              </a:solidFill>
              <a:latin typeface="Cambria" pitchFamily="18" charset="0"/>
              <a:cs typeface="Arial" charset="0"/>
            </a:endParaRPr>
          </a:p>
          <a:p>
            <a:pPr algn="ctr" defTabSz="961777">
              <a:lnSpc>
                <a:spcPct val="90000"/>
              </a:lnSpc>
            </a:pPr>
            <a:endParaRPr lang="it-IT" altLang="it-IT" sz="1874" b="1" dirty="0">
              <a:solidFill>
                <a:srgbClr val="003366"/>
              </a:solidFill>
              <a:latin typeface="Cambria" pitchFamily="18" charset="0"/>
              <a:cs typeface="Arial" charset="0"/>
            </a:endParaRPr>
          </a:p>
          <a:p>
            <a:pPr algn="ctr" defTabSz="961777">
              <a:lnSpc>
                <a:spcPts val="2639"/>
              </a:lnSpc>
            </a:pPr>
            <a:r>
              <a:rPr lang="en-US" altLang="it-IT" sz="1874" b="1" dirty="0" err="1">
                <a:solidFill>
                  <a:srgbClr val="003366"/>
                </a:solidFill>
                <a:latin typeface="Cambria" pitchFamily="18" charset="0"/>
                <a:cs typeface="Arial" charset="0"/>
              </a:rPr>
              <a:t>Sabato</a:t>
            </a:r>
            <a:r>
              <a:rPr lang="en-US" altLang="it-IT" sz="1874" b="1" dirty="0">
                <a:solidFill>
                  <a:srgbClr val="003366"/>
                </a:solidFill>
                <a:latin typeface="Cambria" pitchFamily="18" charset="0"/>
                <a:cs typeface="Arial" charset="0"/>
              </a:rPr>
              <a:t> 17 </a:t>
            </a:r>
            <a:r>
              <a:rPr lang="en-US" altLang="it-IT" sz="1874" b="1" dirty="0" err="1">
                <a:solidFill>
                  <a:srgbClr val="003366"/>
                </a:solidFill>
                <a:latin typeface="Cambria" pitchFamily="18" charset="0"/>
                <a:cs typeface="Arial" charset="0"/>
              </a:rPr>
              <a:t>maggio</a:t>
            </a:r>
            <a:r>
              <a:rPr lang="en-US" altLang="it-IT" sz="1874" b="1" dirty="0">
                <a:solidFill>
                  <a:srgbClr val="003366"/>
                </a:solidFill>
                <a:latin typeface="Cambria" pitchFamily="18" charset="0"/>
                <a:cs typeface="Arial" charset="0"/>
              </a:rPr>
              <a:t> 2025</a:t>
            </a:r>
          </a:p>
        </p:txBody>
      </p:sp>
      <p:pic>
        <p:nvPicPr>
          <p:cNvPr id="8" name="Immagin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0033" y="4177591"/>
            <a:ext cx="7882471" cy="2973514"/>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lgn="ctr"/>
            <a:r>
              <a:rPr lang="it-IT" sz="3201" dirty="0"/>
              <a:t>Qualità della vita legata allo stato di salute</a:t>
            </a:r>
          </a:p>
        </p:txBody>
      </p:sp>
      <p:sp>
        <p:nvSpPr>
          <p:cNvPr id="7171" name="Rectangle 3"/>
          <p:cNvSpPr>
            <a:spLocks noGrp="1" noChangeArrowheads="1"/>
          </p:cNvSpPr>
          <p:nvPr>
            <p:ph type="body" idx="1"/>
          </p:nvPr>
        </p:nvSpPr>
        <p:spPr>
          <a:xfrm>
            <a:off x="1083670" y="1812997"/>
            <a:ext cx="9105452" cy="5058584"/>
          </a:xfrm>
        </p:spPr>
        <p:txBody>
          <a:bodyPr>
            <a:normAutofit lnSpcReduction="10000"/>
          </a:bodyPr>
          <a:lstStyle/>
          <a:p>
            <a:pPr>
              <a:buFont typeface="Wingdings" charset="0"/>
              <a:buNone/>
            </a:pPr>
            <a:r>
              <a:rPr lang="it-IT" sz="2456" dirty="0"/>
              <a:t>La Qualità della Vita è la percezione che gli individui hanno della loro vita nel contesto della cultura e del sistema dei valori in cui si vive; essa è in relazione a scopi, attese e preoccupazioni. </a:t>
            </a:r>
          </a:p>
          <a:p>
            <a:pPr>
              <a:buFont typeface="Wingdings" charset="0"/>
              <a:buNone/>
            </a:pPr>
            <a:endParaRPr lang="it-IT" sz="2456" dirty="0"/>
          </a:p>
          <a:p>
            <a:pPr>
              <a:buFont typeface="Wingdings" charset="0"/>
              <a:buNone/>
            </a:pPr>
            <a:r>
              <a:rPr lang="it-IT" sz="2456" dirty="0"/>
              <a:t>La Qualità della Vita legata allo stato di Salute si riferisce a tale percezione rispetto a una condizione patologica.</a:t>
            </a:r>
          </a:p>
          <a:p>
            <a:pPr>
              <a:buFont typeface="Wingdings" charset="0"/>
              <a:buNone/>
            </a:pPr>
            <a:endParaRPr lang="it-IT" sz="2456" dirty="0"/>
          </a:p>
          <a:p>
            <a:pPr>
              <a:buFont typeface="Wingdings" charset="0"/>
              <a:buNone/>
            </a:pPr>
            <a:r>
              <a:rPr lang="it-IT" sz="2456" dirty="0"/>
              <a:t>E</a:t>
            </a:r>
            <a:r>
              <a:rPr lang="it-IT" sz="2456" dirty="0">
                <a:latin typeface="Arial"/>
              </a:rPr>
              <a:t>’ </a:t>
            </a:r>
            <a:r>
              <a:rPr lang="it-IT" sz="2456" dirty="0"/>
              <a:t>un concetto multidimensionale sul quale interferiscono salute fisica, stato psicologico, relazioni sociali e rapporti con l</a:t>
            </a:r>
            <a:r>
              <a:rPr lang="it-IT" sz="2456" dirty="0">
                <a:latin typeface="Arial"/>
              </a:rPr>
              <a:t>’</a:t>
            </a:r>
            <a:r>
              <a:rPr lang="it-IT" sz="2456" dirty="0"/>
              <a:t>ambiente</a:t>
            </a:r>
          </a:p>
          <a:p>
            <a:pPr>
              <a:buFont typeface="Wingdings" charset="0"/>
              <a:buNone/>
            </a:pPr>
            <a:r>
              <a:rPr lang="it-IT" sz="1579" dirty="0"/>
              <a:t>	</a:t>
            </a:r>
          </a:p>
          <a:p>
            <a:pPr>
              <a:buFont typeface="Wingdings" charset="0"/>
              <a:buNone/>
            </a:pPr>
            <a:r>
              <a:rPr lang="it-IT" sz="1579" dirty="0"/>
              <a:t>							Bowling, 1997</a:t>
            </a:r>
          </a:p>
        </p:txBody>
      </p:sp>
    </p:spTree>
    <p:extLst>
      <p:ext uri="{BB962C8B-B14F-4D97-AF65-F5344CB8AC3E}">
        <p14:creationId xmlns:p14="http://schemas.microsoft.com/office/powerpoint/2010/main" val="36296884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subTitle" idx="1"/>
          </p:nvPr>
        </p:nvSpPr>
        <p:spPr>
          <a:xfrm>
            <a:off x="2581786" y="7103505"/>
            <a:ext cx="6588713" cy="267351"/>
          </a:xfrm>
          <a:noFill/>
          <a:ln/>
        </p:spPr>
        <p:txBody>
          <a:bodyPr>
            <a:noAutofit/>
          </a:bodyPr>
          <a:lstStyle/>
          <a:p>
            <a:r>
              <a:rPr lang="it-IT" sz="1600" dirty="0">
                <a:latin typeface="Lucida Grande" charset="0"/>
              </a:rPr>
              <a:t>Sir Luke </a:t>
            </a:r>
            <a:r>
              <a:rPr lang="it-IT" sz="1600" dirty="0" err="1">
                <a:latin typeface="Lucida Grande" charset="0"/>
              </a:rPr>
              <a:t>Fildes</a:t>
            </a:r>
            <a:r>
              <a:rPr lang="it-IT" sz="1600" dirty="0">
                <a:latin typeface="Lucida Grande" charset="0"/>
              </a:rPr>
              <a:t>: The </a:t>
            </a:r>
            <a:r>
              <a:rPr lang="it-IT" sz="1600" dirty="0" err="1">
                <a:latin typeface="Lucida Grande" charset="0"/>
              </a:rPr>
              <a:t>doctor</a:t>
            </a:r>
            <a:r>
              <a:rPr lang="it-IT" sz="1600" dirty="0">
                <a:latin typeface="Lucida Grande" charset="0"/>
              </a:rPr>
              <a:t>, 1887. Tate Gallery, </a:t>
            </a:r>
            <a:r>
              <a:rPr lang="it-IT" sz="1600" dirty="0" err="1">
                <a:latin typeface="Lucida Grande" charset="0"/>
              </a:rPr>
              <a:t>London</a:t>
            </a:r>
            <a:endParaRPr lang="it-IT" sz="1600" dirty="0">
              <a:latin typeface="Lucida Grande" charset="0"/>
            </a:endParaRPr>
          </a:p>
        </p:txBody>
      </p:sp>
      <p:grpSp>
        <p:nvGrpSpPr>
          <p:cNvPr id="6" name="Gruppo 5">
            <a:extLst>
              <a:ext uri="{FF2B5EF4-FFF2-40B4-BE49-F238E27FC236}">
                <a16:creationId xmlns:a16="http://schemas.microsoft.com/office/drawing/2014/main" id="{232018DD-90EF-B60F-DEF8-891C2DC324FA}"/>
              </a:ext>
            </a:extLst>
          </p:cNvPr>
          <p:cNvGrpSpPr/>
          <p:nvPr/>
        </p:nvGrpSpPr>
        <p:grpSpPr>
          <a:xfrm>
            <a:off x="1049546" y="321343"/>
            <a:ext cx="8997607" cy="6587534"/>
            <a:chOff x="1213760" y="1040060"/>
            <a:chExt cx="7874280" cy="5359828"/>
          </a:xfrm>
        </p:grpSpPr>
        <p:pic>
          <p:nvPicPr>
            <p:cNvPr id="137218" name="Picture 2" descr="The Doct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3760" y="1040060"/>
              <a:ext cx="7874280" cy="535982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uppo 1"/>
            <p:cNvGrpSpPr/>
            <p:nvPr/>
          </p:nvGrpSpPr>
          <p:grpSpPr>
            <a:xfrm>
              <a:off x="5345906" y="2977951"/>
              <a:ext cx="2138363" cy="2138363"/>
              <a:chOff x="4572000" y="2514600"/>
              <a:chExt cx="2438400" cy="2438400"/>
            </a:xfrm>
          </p:grpSpPr>
          <p:sp>
            <p:nvSpPr>
              <p:cNvPr id="137220" name="Oval 4"/>
              <p:cNvSpPr>
                <a:spLocks noChangeArrowheads="1"/>
              </p:cNvSpPr>
              <p:nvPr/>
            </p:nvSpPr>
            <p:spPr bwMode="auto">
              <a:xfrm>
                <a:off x="4572000" y="2514600"/>
                <a:ext cx="2438400" cy="2438400"/>
              </a:xfrm>
              <a:prstGeom prst="ellipse">
                <a:avLst/>
              </a:prstGeom>
              <a:noFill/>
              <a:ln w="25400">
                <a:solidFill>
                  <a:srgbClr val="FFFFFF"/>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pPr defTabSz="401044">
                  <a:defRPr/>
                </a:pPr>
                <a:endParaRPr lang="it-IT" sz="1579">
                  <a:solidFill>
                    <a:prstClr val="black"/>
                  </a:solidFill>
                  <a:latin typeface="Gill Sans MT"/>
                </a:endParaRPr>
              </a:p>
            </p:txBody>
          </p:sp>
          <p:sp>
            <p:nvSpPr>
              <p:cNvPr id="137224" name="Text Box 8"/>
              <p:cNvSpPr txBox="1">
                <a:spLocks noChangeArrowheads="1"/>
              </p:cNvSpPr>
              <p:nvPr/>
            </p:nvSpPr>
            <p:spPr bwMode="auto">
              <a:xfrm>
                <a:off x="5029200" y="2971800"/>
                <a:ext cx="1297959" cy="2359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401044">
                  <a:defRPr/>
                </a:pPr>
                <a:r>
                  <a:rPr lang="en-GB" sz="1052" dirty="0">
                    <a:solidFill>
                      <a:srgbClr val="FFFFFF"/>
                    </a:solidFill>
                    <a:latin typeface="Gill Sans MT"/>
                  </a:rPr>
                  <a:t>SFERA BIOLOGICA</a:t>
                </a:r>
              </a:p>
            </p:txBody>
          </p:sp>
        </p:grpSp>
        <p:grpSp>
          <p:nvGrpSpPr>
            <p:cNvPr id="4" name="Gruppo 3"/>
            <p:cNvGrpSpPr/>
            <p:nvPr/>
          </p:nvGrpSpPr>
          <p:grpSpPr>
            <a:xfrm>
              <a:off x="4109665" y="3178422"/>
              <a:ext cx="2138363" cy="2138363"/>
              <a:chOff x="1981200" y="1066800"/>
              <a:chExt cx="2438400" cy="2438400"/>
            </a:xfrm>
          </p:grpSpPr>
          <p:sp>
            <p:nvSpPr>
              <p:cNvPr id="137221" name="Oval 5"/>
              <p:cNvSpPr>
                <a:spLocks noChangeArrowheads="1"/>
              </p:cNvSpPr>
              <p:nvPr/>
            </p:nvSpPr>
            <p:spPr bwMode="auto">
              <a:xfrm>
                <a:off x="1981200" y="1066800"/>
                <a:ext cx="2438400" cy="2438400"/>
              </a:xfrm>
              <a:prstGeom prst="ellipse">
                <a:avLst/>
              </a:prstGeom>
              <a:noFill/>
              <a:ln w="25400">
                <a:solidFill>
                  <a:schemeClr val="bg1"/>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pPr defTabSz="401044">
                  <a:defRPr/>
                </a:pPr>
                <a:endParaRPr lang="it-IT" sz="1579" dirty="0">
                  <a:solidFill>
                    <a:prstClr val="black"/>
                  </a:solidFill>
                  <a:latin typeface="Gill Sans MT"/>
                </a:endParaRPr>
              </a:p>
            </p:txBody>
          </p:sp>
          <p:sp>
            <p:nvSpPr>
              <p:cNvPr id="137225" name="Text Box 9"/>
              <p:cNvSpPr txBox="1">
                <a:spLocks noChangeArrowheads="1"/>
              </p:cNvSpPr>
              <p:nvPr/>
            </p:nvSpPr>
            <p:spPr bwMode="auto">
              <a:xfrm>
                <a:off x="2286000" y="1524000"/>
                <a:ext cx="1449964" cy="2359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401044">
                  <a:defRPr/>
                </a:pPr>
                <a:r>
                  <a:rPr lang="en-GB" sz="1052" dirty="0">
                    <a:solidFill>
                      <a:prstClr val="white"/>
                    </a:solidFill>
                    <a:latin typeface="Gill Sans MT"/>
                  </a:rPr>
                  <a:t>SFERA PSICOLOGICA</a:t>
                </a:r>
              </a:p>
            </p:txBody>
          </p:sp>
        </p:grpSp>
        <p:grpSp>
          <p:nvGrpSpPr>
            <p:cNvPr id="5" name="Gruppo 4"/>
            <p:cNvGrpSpPr/>
            <p:nvPr/>
          </p:nvGrpSpPr>
          <p:grpSpPr>
            <a:xfrm>
              <a:off x="1570359" y="1399576"/>
              <a:ext cx="2138363" cy="2138363"/>
              <a:chOff x="2538413" y="2133600"/>
              <a:chExt cx="2438400" cy="2438400"/>
            </a:xfrm>
          </p:grpSpPr>
          <p:sp>
            <p:nvSpPr>
              <p:cNvPr id="137223" name="Oval 7"/>
              <p:cNvSpPr>
                <a:spLocks noChangeArrowheads="1"/>
              </p:cNvSpPr>
              <p:nvPr/>
            </p:nvSpPr>
            <p:spPr bwMode="auto">
              <a:xfrm>
                <a:off x="2538413" y="2133600"/>
                <a:ext cx="2438400" cy="2438400"/>
              </a:xfrm>
              <a:prstGeom prst="ellipse">
                <a:avLst/>
              </a:prstGeom>
              <a:noFill/>
              <a:ln w="25400">
                <a:solidFill>
                  <a:srgbClr val="FFFFFF"/>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pPr defTabSz="401044">
                  <a:defRPr/>
                </a:pPr>
                <a:endParaRPr lang="it-IT" sz="1579" dirty="0">
                  <a:solidFill>
                    <a:prstClr val="black"/>
                  </a:solidFill>
                  <a:latin typeface="Gill Sans MT"/>
                </a:endParaRPr>
              </a:p>
            </p:txBody>
          </p:sp>
          <p:sp>
            <p:nvSpPr>
              <p:cNvPr id="137226" name="Text Box 10"/>
              <p:cNvSpPr txBox="1">
                <a:spLocks noChangeArrowheads="1"/>
              </p:cNvSpPr>
              <p:nvPr/>
            </p:nvSpPr>
            <p:spPr bwMode="auto">
              <a:xfrm>
                <a:off x="3005003" y="3214299"/>
                <a:ext cx="1365160" cy="2359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401044">
                  <a:defRPr/>
                </a:pPr>
                <a:r>
                  <a:rPr lang="en-GB" sz="1052" dirty="0">
                    <a:solidFill>
                      <a:srgbClr val="FFFFFF"/>
                    </a:solidFill>
                    <a:latin typeface="Gill Sans MT"/>
                  </a:rPr>
                  <a:t>SFERA AMBIENTALE</a:t>
                </a:r>
              </a:p>
            </p:txBody>
          </p:sp>
        </p:grpSp>
        <p:grpSp>
          <p:nvGrpSpPr>
            <p:cNvPr id="3" name="Gruppo 2"/>
            <p:cNvGrpSpPr/>
            <p:nvPr/>
          </p:nvGrpSpPr>
          <p:grpSpPr>
            <a:xfrm>
              <a:off x="5011787" y="1040060"/>
              <a:ext cx="2138363" cy="2138363"/>
              <a:chOff x="4191000" y="304800"/>
              <a:chExt cx="2438400" cy="2438400"/>
            </a:xfrm>
          </p:grpSpPr>
          <p:sp>
            <p:nvSpPr>
              <p:cNvPr id="137222" name="Oval 6"/>
              <p:cNvSpPr>
                <a:spLocks noChangeArrowheads="1"/>
              </p:cNvSpPr>
              <p:nvPr/>
            </p:nvSpPr>
            <p:spPr bwMode="auto">
              <a:xfrm>
                <a:off x="4191000" y="304800"/>
                <a:ext cx="2438400" cy="2438400"/>
              </a:xfrm>
              <a:prstGeom prst="ellipse">
                <a:avLst/>
              </a:prstGeom>
              <a:noFill/>
              <a:ln w="25400">
                <a:solidFill>
                  <a:srgbClr val="FFFFFF"/>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pPr defTabSz="401044">
                  <a:defRPr/>
                </a:pPr>
                <a:endParaRPr lang="it-IT" sz="1579">
                  <a:solidFill>
                    <a:prstClr val="black"/>
                  </a:solidFill>
                  <a:latin typeface="Gill Sans MT"/>
                </a:endParaRPr>
              </a:p>
            </p:txBody>
          </p:sp>
          <p:sp>
            <p:nvSpPr>
              <p:cNvPr id="137227" name="Text Box 11"/>
              <p:cNvSpPr txBox="1">
                <a:spLocks noChangeArrowheads="1"/>
              </p:cNvSpPr>
              <p:nvPr/>
            </p:nvSpPr>
            <p:spPr bwMode="auto">
              <a:xfrm>
                <a:off x="4724400" y="533401"/>
                <a:ext cx="1109153" cy="2359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401044">
                  <a:defRPr/>
                </a:pPr>
                <a:r>
                  <a:rPr lang="en-GB" sz="1052" dirty="0">
                    <a:solidFill>
                      <a:srgbClr val="FFFFFF"/>
                    </a:solidFill>
                    <a:latin typeface="Gill Sans MT"/>
                  </a:rPr>
                  <a:t>SFERA SOCIALE</a:t>
                </a:r>
              </a:p>
            </p:txBody>
          </p:sp>
        </p:grpSp>
      </p:grpSp>
    </p:spTree>
    <p:extLst>
      <p:ext uri="{BB962C8B-B14F-4D97-AF65-F5344CB8AC3E}">
        <p14:creationId xmlns:p14="http://schemas.microsoft.com/office/powerpoint/2010/main" val="24894774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5B9345-C391-C448-A520-E53A9E8A2483}"/>
              </a:ext>
            </a:extLst>
          </p:cNvPr>
          <p:cNvSpPr>
            <a:spLocks noGrp="1"/>
          </p:cNvSpPr>
          <p:nvPr>
            <p:ph type="title"/>
          </p:nvPr>
        </p:nvSpPr>
        <p:spPr/>
        <p:txBody>
          <a:bodyPr/>
          <a:lstStyle/>
          <a:p>
            <a:r>
              <a:rPr lang="it-IT" dirty="0"/>
              <a:t>Le 3 «sorelle»….</a:t>
            </a:r>
          </a:p>
        </p:txBody>
      </p:sp>
      <p:pic>
        <p:nvPicPr>
          <p:cNvPr id="5" name="Immagine 4">
            <a:extLst>
              <a:ext uri="{FF2B5EF4-FFF2-40B4-BE49-F238E27FC236}">
                <a16:creationId xmlns:a16="http://schemas.microsoft.com/office/drawing/2014/main" id="{32BDDDF4-5EF2-EE4D-A39D-8451694A0ADD}"/>
              </a:ext>
            </a:extLst>
          </p:cNvPr>
          <p:cNvPicPr>
            <a:picLocks noChangeAspect="1"/>
          </p:cNvPicPr>
          <p:nvPr/>
        </p:nvPicPr>
        <p:blipFill>
          <a:blip r:embed="rId2"/>
          <a:stretch>
            <a:fillRect/>
          </a:stretch>
        </p:blipFill>
        <p:spPr>
          <a:xfrm>
            <a:off x="1640996" y="1626841"/>
            <a:ext cx="8217115" cy="4492023"/>
          </a:xfrm>
          <a:prstGeom prst="rect">
            <a:avLst/>
          </a:prstGeom>
        </p:spPr>
      </p:pic>
      <p:sp>
        <p:nvSpPr>
          <p:cNvPr id="6" name="CasellaDiTesto 5">
            <a:extLst>
              <a:ext uri="{FF2B5EF4-FFF2-40B4-BE49-F238E27FC236}">
                <a16:creationId xmlns:a16="http://schemas.microsoft.com/office/drawing/2014/main" id="{C6458A3C-8DAA-4B41-BA70-734600C86E35}"/>
              </a:ext>
            </a:extLst>
          </p:cNvPr>
          <p:cNvSpPr txBox="1"/>
          <p:nvPr/>
        </p:nvSpPr>
        <p:spPr>
          <a:xfrm>
            <a:off x="2119667" y="6118864"/>
            <a:ext cx="1525096" cy="230880"/>
          </a:xfrm>
          <a:prstGeom prst="rect">
            <a:avLst/>
          </a:prstGeom>
          <a:noFill/>
        </p:spPr>
        <p:txBody>
          <a:bodyPr wrap="none" rtlCol="0">
            <a:spAutoFit/>
          </a:bodyPr>
          <a:lstStyle/>
          <a:p>
            <a:r>
              <a:rPr lang="it-IT" dirty="0" err="1"/>
              <a:t>Trombocitemia</a:t>
            </a:r>
            <a:r>
              <a:rPr lang="it-IT" dirty="0"/>
              <a:t> essenziale</a:t>
            </a:r>
          </a:p>
        </p:txBody>
      </p:sp>
      <p:sp>
        <p:nvSpPr>
          <p:cNvPr id="7" name="CasellaDiTesto 6">
            <a:extLst>
              <a:ext uri="{FF2B5EF4-FFF2-40B4-BE49-F238E27FC236}">
                <a16:creationId xmlns:a16="http://schemas.microsoft.com/office/drawing/2014/main" id="{CD9B16EF-2076-024D-B364-F88645EC1D4D}"/>
              </a:ext>
            </a:extLst>
          </p:cNvPr>
          <p:cNvSpPr txBox="1"/>
          <p:nvPr/>
        </p:nvSpPr>
        <p:spPr>
          <a:xfrm>
            <a:off x="5089953" y="6115963"/>
            <a:ext cx="1018441" cy="230880"/>
          </a:xfrm>
          <a:prstGeom prst="rect">
            <a:avLst/>
          </a:prstGeom>
          <a:noFill/>
        </p:spPr>
        <p:txBody>
          <a:bodyPr wrap="none" rtlCol="0">
            <a:spAutoFit/>
          </a:bodyPr>
          <a:lstStyle/>
          <a:p>
            <a:r>
              <a:rPr lang="it-IT" dirty="0"/>
              <a:t>Policitemia Vera</a:t>
            </a:r>
          </a:p>
        </p:txBody>
      </p:sp>
      <p:sp>
        <p:nvSpPr>
          <p:cNvPr id="8" name="CasellaDiTesto 7">
            <a:extLst>
              <a:ext uri="{FF2B5EF4-FFF2-40B4-BE49-F238E27FC236}">
                <a16:creationId xmlns:a16="http://schemas.microsoft.com/office/drawing/2014/main" id="{2A3160BB-6EF7-C740-82ED-5212A012E3DB}"/>
              </a:ext>
            </a:extLst>
          </p:cNvPr>
          <p:cNvSpPr txBox="1"/>
          <p:nvPr/>
        </p:nvSpPr>
        <p:spPr>
          <a:xfrm>
            <a:off x="7331804" y="6118864"/>
            <a:ext cx="768320" cy="230880"/>
          </a:xfrm>
          <a:prstGeom prst="rect">
            <a:avLst/>
          </a:prstGeom>
          <a:noFill/>
        </p:spPr>
        <p:txBody>
          <a:bodyPr wrap="none" rtlCol="0">
            <a:spAutoFit/>
          </a:bodyPr>
          <a:lstStyle/>
          <a:p>
            <a:r>
              <a:rPr lang="it-IT" dirty="0" err="1"/>
              <a:t>Mielofibrosi</a:t>
            </a:r>
            <a:endParaRPr lang="it-IT" dirty="0"/>
          </a:p>
        </p:txBody>
      </p:sp>
      <p:cxnSp>
        <p:nvCxnSpPr>
          <p:cNvPr id="10" name="Connettore 2 9">
            <a:extLst>
              <a:ext uri="{FF2B5EF4-FFF2-40B4-BE49-F238E27FC236}">
                <a16:creationId xmlns:a16="http://schemas.microsoft.com/office/drawing/2014/main" id="{31F68F78-D85F-FA41-9D18-6E25B0E94362}"/>
              </a:ext>
            </a:extLst>
          </p:cNvPr>
          <p:cNvCxnSpPr/>
          <p:nvPr/>
        </p:nvCxnSpPr>
        <p:spPr>
          <a:xfrm>
            <a:off x="3293259" y="6863487"/>
            <a:ext cx="4589147"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0396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4EBFABB1-3637-5749-B0A5-191227916270}"/>
              </a:ext>
            </a:extLst>
          </p:cNvPr>
          <p:cNvSpPr>
            <a:spLocks noGrp="1"/>
          </p:cNvSpPr>
          <p:nvPr>
            <p:ph idx="1"/>
          </p:nvPr>
        </p:nvSpPr>
        <p:spPr>
          <a:xfrm>
            <a:off x="1698348" y="5178117"/>
            <a:ext cx="7895113" cy="1362974"/>
          </a:xfrm>
        </p:spPr>
        <p:txBody>
          <a:bodyPr>
            <a:normAutofit fontScale="92500" lnSpcReduction="20000"/>
          </a:bodyPr>
          <a:lstStyle/>
          <a:p>
            <a:r>
              <a:rPr lang="it-IT" sz="2456" dirty="0"/>
              <a:t>Le SMC sono state descritte come un “Modello di infiammazione dell’organismo umano»</a:t>
            </a:r>
          </a:p>
          <a:p>
            <a:r>
              <a:rPr lang="it-IT" sz="2456" dirty="0"/>
              <a:t>L’infiammazione cronica ha un impatto sui sintomi, fatica e qualità della vita</a:t>
            </a:r>
          </a:p>
          <a:p>
            <a:endParaRPr lang="it-IT" dirty="0"/>
          </a:p>
          <a:p>
            <a:endParaRPr lang="it-IT" dirty="0"/>
          </a:p>
        </p:txBody>
      </p:sp>
      <p:pic>
        <p:nvPicPr>
          <p:cNvPr id="5" name="Immagine 4">
            <a:extLst>
              <a:ext uri="{FF2B5EF4-FFF2-40B4-BE49-F238E27FC236}">
                <a16:creationId xmlns:a16="http://schemas.microsoft.com/office/drawing/2014/main" id="{9CC49C37-EFF8-EA44-A941-9BBE23BC3A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36691" y="741561"/>
            <a:ext cx="6264166" cy="3972760"/>
          </a:xfrm>
          <a:prstGeom prst="rect">
            <a:avLst/>
          </a:prstGeom>
        </p:spPr>
      </p:pic>
    </p:spTree>
    <p:extLst>
      <p:ext uri="{BB962C8B-B14F-4D97-AF65-F5344CB8AC3E}">
        <p14:creationId xmlns:p14="http://schemas.microsoft.com/office/powerpoint/2010/main" val="18908476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7F6D175-145F-3E42-9341-0622C146C0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054" y="2340579"/>
            <a:ext cx="10230012" cy="3033224"/>
          </a:xfrm>
          <a:prstGeom prst="rect">
            <a:avLst/>
          </a:prstGeom>
        </p:spPr>
      </p:pic>
      <p:sp>
        <p:nvSpPr>
          <p:cNvPr id="2" name="CasellaDiTesto 1">
            <a:extLst>
              <a:ext uri="{FF2B5EF4-FFF2-40B4-BE49-F238E27FC236}">
                <a16:creationId xmlns:a16="http://schemas.microsoft.com/office/drawing/2014/main" id="{6077B923-D187-E297-0667-8A6367EA10B3}"/>
              </a:ext>
            </a:extLst>
          </p:cNvPr>
          <p:cNvSpPr txBox="1"/>
          <p:nvPr/>
        </p:nvSpPr>
        <p:spPr>
          <a:xfrm>
            <a:off x="286716" y="612279"/>
            <a:ext cx="10672150" cy="400194"/>
          </a:xfrm>
          <a:prstGeom prst="rect">
            <a:avLst/>
          </a:prstGeom>
          <a:noFill/>
        </p:spPr>
        <p:txBody>
          <a:bodyPr wrap="none" rtlCol="0">
            <a:spAutoFit/>
          </a:bodyPr>
          <a:lstStyle/>
          <a:p>
            <a:r>
              <a:rPr lang="it-IT" sz="2000" b="1" dirty="0">
                <a:solidFill>
                  <a:srgbClr val="002060"/>
                </a:solidFill>
              </a:rPr>
              <a:t>Qualità della vita nelle patologie mieloproliferative: un nuovo obiettivo di trattamento?</a:t>
            </a:r>
          </a:p>
        </p:txBody>
      </p:sp>
    </p:spTree>
    <p:extLst>
      <p:ext uri="{BB962C8B-B14F-4D97-AF65-F5344CB8AC3E}">
        <p14:creationId xmlns:p14="http://schemas.microsoft.com/office/powerpoint/2010/main" val="86922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AEC3B51-AD9D-6103-0D1A-70B20DBCACD9}"/>
              </a:ext>
            </a:extLst>
          </p:cNvPr>
          <p:cNvSpPr txBox="1"/>
          <p:nvPr/>
        </p:nvSpPr>
        <p:spPr>
          <a:xfrm>
            <a:off x="468288" y="252239"/>
            <a:ext cx="9905811" cy="1478418"/>
          </a:xfrm>
          <a:prstGeom prst="rect">
            <a:avLst/>
          </a:prstGeom>
          <a:noFill/>
        </p:spPr>
        <p:txBody>
          <a:bodyPr wrap="square" rtlCol="0">
            <a:spAutoFit/>
          </a:bodyPr>
          <a:lstStyle/>
          <a:p>
            <a:pPr>
              <a:lnSpc>
                <a:spcPts val="3700"/>
              </a:lnSpc>
            </a:pPr>
            <a:r>
              <a:rPr lang="it-IT" sz="4000" b="1" i="1" dirty="0">
                <a:solidFill>
                  <a:srgbClr val="C00000"/>
                </a:solidFill>
                <a:latin typeface="Calibri" panose="020F0502020204030204" pitchFamily="34" charset="0"/>
                <a:cs typeface="Calibri" panose="020F0502020204030204" pitchFamily="34" charset="0"/>
              </a:rPr>
              <a:t>Grazie!</a:t>
            </a:r>
            <a:r>
              <a:rPr lang="it-IT" sz="4000" i="1" dirty="0">
                <a:solidFill>
                  <a:srgbClr val="C00000"/>
                </a:solidFill>
                <a:latin typeface="Calibri" panose="020F0502020204030204" pitchFamily="34" charset="0"/>
                <a:cs typeface="Calibri" panose="020F0502020204030204" pitchFamily="34" charset="0"/>
              </a:rPr>
              <a:t> </a:t>
            </a:r>
            <a:r>
              <a:rPr lang="it-IT" sz="2400" dirty="0">
                <a:solidFill>
                  <a:srgbClr val="002060"/>
                </a:solidFill>
                <a:latin typeface="Calibri" panose="020F0502020204030204" pitchFamily="34" charset="0"/>
                <a:cs typeface="Calibri" panose="020F0502020204030204" pitchFamily="34" charset="0"/>
              </a:rPr>
              <a:t>a TUTTA la squadra del CRIMM: ematologi, medici in formazione, biologi, biotecnologi, infermieri, study coordinator, data-manager, che con passione ed entusiasmo continuano a rendere possibile questa giornata</a:t>
            </a:r>
          </a:p>
        </p:txBody>
      </p:sp>
      <p:sp>
        <p:nvSpPr>
          <p:cNvPr id="2" name="CasellaDiTesto 1">
            <a:extLst>
              <a:ext uri="{FF2B5EF4-FFF2-40B4-BE49-F238E27FC236}">
                <a16:creationId xmlns:a16="http://schemas.microsoft.com/office/drawing/2014/main" id="{26588F4D-7887-53D1-B3DF-1FFB716D573F}"/>
              </a:ext>
            </a:extLst>
          </p:cNvPr>
          <p:cNvSpPr txBox="1"/>
          <p:nvPr/>
        </p:nvSpPr>
        <p:spPr>
          <a:xfrm>
            <a:off x="10189368" y="2628503"/>
            <a:ext cx="184731" cy="230832"/>
          </a:xfrm>
          <a:prstGeom prst="rect">
            <a:avLst/>
          </a:prstGeom>
          <a:noFill/>
        </p:spPr>
        <p:txBody>
          <a:bodyPr wrap="none" rtlCol="0">
            <a:spAutoFit/>
          </a:bodyPr>
          <a:lstStyle/>
          <a:p>
            <a:endParaRPr lang="it-IT" dirty="0"/>
          </a:p>
        </p:txBody>
      </p:sp>
      <p:pic>
        <p:nvPicPr>
          <p:cNvPr id="4" name="Immagine 3">
            <a:extLst>
              <a:ext uri="{FF2B5EF4-FFF2-40B4-BE49-F238E27FC236}">
                <a16:creationId xmlns:a16="http://schemas.microsoft.com/office/drawing/2014/main" id="{AD2A7F58-C43B-F6C0-60C4-FE886156A0B3}"/>
              </a:ext>
            </a:extLst>
          </p:cNvPr>
          <p:cNvPicPr>
            <a:picLocks noChangeAspect="1"/>
          </p:cNvPicPr>
          <p:nvPr/>
        </p:nvPicPr>
        <p:blipFill>
          <a:blip r:embed="rId2"/>
          <a:stretch>
            <a:fillRect/>
          </a:stretch>
        </p:blipFill>
        <p:spPr>
          <a:xfrm>
            <a:off x="864096" y="1908423"/>
            <a:ext cx="9325272" cy="5245466"/>
          </a:xfrm>
          <a:prstGeom prst="rect">
            <a:avLst/>
          </a:prstGeom>
        </p:spPr>
      </p:pic>
    </p:spTree>
    <p:extLst>
      <p:ext uri="{BB962C8B-B14F-4D97-AF65-F5344CB8AC3E}">
        <p14:creationId xmlns:p14="http://schemas.microsoft.com/office/powerpoint/2010/main" val="31793760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0F4B24-6357-674A-A3BF-D32FC9F9FDFE}"/>
              </a:ext>
            </a:extLst>
          </p:cNvPr>
          <p:cNvSpPr>
            <a:spLocks noGrp="1"/>
          </p:cNvSpPr>
          <p:nvPr>
            <p:ph type="title"/>
          </p:nvPr>
        </p:nvSpPr>
        <p:spPr>
          <a:xfrm>
            <a:off x="1971613" y="905245"/>
            <a:ext cx="7218489" cy="1002567"/>
          </a:xfrm>
        </p:spPr>
        <p:txBody>
          <a:bodyPr>
            <a:noAutofit/>
          </a:bodyPr>
          <a:lstStyle/>
          <a:p>
            <a:r>
              <a:rPr lang="it-IT" sz="2105" dirty="0"/>
              <a:t>La vita per i pazienti con </a:t>
            </a:r>
            <a:r>
              <a:rPr lang="it-IT" sz="2105" dirty="0" err="1"/>
              <a:t>mielofibrosi</a:t>
            </a:r>
            <a:r>
              <a:rPr lang="it-IT" sz="2105" dirty="0"/>
              <a:t>: impatto fisico, emotivo e finanziario della malattia, analizzato con la medicina narrativa—Risultati dello studio italiano «Ritorno alla vita»</a:t>
            </a:r>
          </a:p>
        </p:txBody>
      </p:sp>
      <p:sp>
        <p:nvSpPr>
          <p:cNvPr id="5" name="CasellaDiTesto 4">
            <a:extLst>
              <a:ext uri="{FF2B5EF4-FFF2-40B4-BE49-F238E27FC236}">
                <a16:creationId xmlns:a16="http://schemas.microsoft.com/office/drawing/2014/main" id="{43EBE2AC-9D74-5E45-9F0A-ABA5C8BA816A}"/>
              </a:ext>
            </a:extLst>
          </p:cNvPr>
          <p:cNvSpPr txBox="1">
            <a:spLocks/>
          </p:cNvSpPr>
          <p:nvPr/>
        </p:nvSpPr>
        <p:spPr>
          <a:xfrm>
            <a:off x="6858349" y="6387404"/>
            <a:ext cx="2829766" cy="335418"/>
          </a:xfrm>
          <a:prstGeom prst="rect">
            <a:avLst/>
          </a:prstGeom>
          <a:noFill/>
        </p:spPr>
        <p:txBody>
          <a:bodyPr wrap="none" rtlCol="0">
            <a:spAutoFit/>
          </a:bodyPr>
          <a:lstStyle/>
          <a:p>
            <a:r>
              <a:rPr lang="it-IT" sz="1579" i="1" dirty="0" err="1"/>
              <a:t>Palandri</a:t>
            </a:r>
            <a:r>
              <a:rPr lang="it-IT" sz="1579" i="1" dirty="0"/>
              <a:t> et al. </a:t>
            </a:r>
            <a:r>
              <a:rPr lang="it-IT" sz="1579" i="1" dirty="0" err="1"/>
              <a:t>QoL</a:t>
            </a:r>
            <a:r>
              <a:rPr lang="it-IT" sz="1579" i="1" dirty="0"/>
              <a:t> Res, 2018</a:t>
            </a:r>
          </a:p>
        </p:txBody>
      </p:sp>
      <p:sp>
        <p:nvSpPr>
          <p:cNvPr id="13" name="Ovale 12"/>
          <p:cNvSpPr/>
          <p:nvPr/>
        </p:nvSpPr>
        <p:spPr>
          <a:xfrm>
            <a:off x="6350148" y="3783253"/>
            <a:ext cx="2284283" cy="228428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it-IT" sz="1579" dirty="0"/>
              <a:t>STRESS</a:t>
            </a:r>
          </a:p>
          <a:p>
            <a:pPr algn="ctr"/>
            <a:r>
              <a:rPr lang="it-IT" sz="1579" dirty="0"/>
              <a:t>23%</a:t>
            </a:r>
          </a:p>
        </p:txBody>
      </p:sp>
      <p:sp>
        <p:nvSpPr>
          <p:cNvPr id="14" name="Ovale 13"/>
          <p:cNvSpPr/>
          <p:nvPr/>
        </p:nvSpPr>
        <p:spPr>
          <a:xfrm>
            <a:off x="7677731" y="2226681"/>
            <a:ext cx="2122891" cy="1992983"/>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1579" dirty="0"/>
              <a:t>SOLLIEVO</a:t>
            </a:r>
          </a:p>
          <a:p>
            <a:pPr algn="ctr"/>
            <a:r>
              <a:rPr lang="it-IT" sz="1579" dirty="0"/>
              <a:t>11%</a:t>
            </a:r>
          </a:p>
        </p:txBody>
      </p:sp>
      <p:sp>
        <p:nvSpPr>
          <p:cNvPr id="16" name="Ovale 15"/>
          <p:cNvSpPr/>
          <p:nvPr/>
        </p:nvSpPr>
        <p:spPr>
          <a:xfrm>
            <a:off x="8264856" y="4102122"/>
            <a:ext cx="1819047" cy="178202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sz="1579" dirty="0"/>
              <a:t>RABBIA</a:t>
            </a:r>
          </a:p>
          <a:p>
            <a:pPr algn="ctr"/>
            <a:r>
              <a:rPr lang="it-IT" sz="1579" dirty="0"/>
              <a:t>6%</a:t>
            </a:r>
          </a:p>
        </p:txBody>
      </p:sp>
      <p:sp>
        <p:nvSpPr>
          <p:cNvPr id="4" name="Ovale 3"/>
          <p:cNvSpPr/>
          <p:nvPr/>
        </p:nvSpPr>
        <p:spPr>
          <a:xfrm>
            <a:off x="5476014" y="2017948"/>
            <a:ext cx="2706759" cy="269813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it-IT" sz="1579" dirty="0"/>
              <a:t>PAURA</a:t>
            </a:r>
          </a:p>
          <a:p>
            <a:pPr algn="ctr"/>
            <a:r>
              <a:rPr lang="it-IT" sz="1579" dirty="0"/>
              <a:t>53%</a:t>
            </a:r>
          </a:p>
        </p:txBody>
      </p:sp>
      <p:graphicFrame>
        <p:nvGraphicFramePr>
          <p:cNvPr id="6" name="Tabella 5">
            <a:extLst>
              <a:ext uri="{FF2B5EF4-FFF2-40B4-BE49-F238E27FC236}">
                <a16:creationId xmlns:a16="http://schemas.microsoft.com/office/drawing/2014/main" id="{229AE72C-A1C6-8741-BA45-941F04CED329}"/>
              </a:ext>
            </a:extLst>
          </p:cNvPr>
          <p:cNvGraphicFramePr>
            <a:graphicFrameLocks noGrp="1"/>
          </p:cNvGraphicFramePr>
          <p:nvPr/>
        </p:nvGraphicFramePr>
        <p:xfrm>
          <a:off x="1613478" y="2670708"/>
          <a:ext cx="3480751" cy="2351999"/>
        </p:xfrm>
        <a:graphic>
          <a:graphicData uri="http://schemas.openxmlformats.org/drawingml/2006/table">
            <a:tbl>
              <a:tblPr firstRow="1" bandRow="1">
                <a:tableStyleId>{5C22544A-7EE6-4342-B048-85BDC9FD1C3A}</a:tableStyleId>
              </a:tblPr>
              <a:tblGrid>
                <a:gridCol w="2285551">
                  <a:extLst>
                    <a:ext uri="{9D8B030D-6E8A-4147-A177-3AD203B41FA5}">
                      <a16:colId xmlns:a16="http://schemas.microsoft.com/office/drawing/2014/main" val="3703699414"/>
                    </a:ext>
                  </a:extLst>
                </a:gridCol>
                <a:gridCol w="1195200">
                  <a:extLst>
                    <a:ext uri="{9D8B030D-6E8A-4147-A177-3AD203B41FA5}">
                      <a16:colId xmlns:a16="http://schemas.microsoft.com/office/drawing/2014/main" val="1666544099"/>
                    </a:ext>
                  </a:extLst>
                </a:gridCol>
              </a:tblGrid>
              <a:tr h="937899">
                <a:tc>
                  <a:txBody>
                    <a:bodyPr/>
                    <a:lstStyle/>
                    <a:p>
                      <a:r>
                        <a:rPr lang="it-IT" sz="1400" dirty="0"/>
                        <a:t>Ho pensato…</a:t>
                      </a:r>
                    </a:p>
                  </a:txBody>
                  <a:tcPr marL="80206" marR="80206" marT="40102" marB="40102"/>
                </a:tc>
                <a:tc>
                  <a:txBody>
                    <a:bodyPr/>
                    <a:lstStyle/>
                    <a:p>
                      <a:r>
                        <a:rPr lang="it-IT" sz="1400" dirty="0"/>
                        <a:t>Pazienti</a:t>
                      </a:r>
                    </a:p>
                    <a:p>
                      <a:r>
                        <a:rPr lang="it-IT" sz="1400" dirty="0"/>
                        <a:t>n. 152 (%)</a:t>
                      </a:r>
                    </a:p>
                  </a:txBody>
                  <a:tcPr marL="80206" marR="80206" marT="40102" marB="40102"/>
                </a:tc>
                <a:extLst>
                  <a:ext uri="{0D108BD9-81ED-4DB2-BD59-A6C34878D82A}">
                    <a16:rowId xmlns:a16="http://schemas.microsoft.com/office/drawing/2014/main" val="2601554501"/>
                  </a:ext>
                </a:extLst>
              </a:tr>
              <a:tr h="302362">
                <a:tc>
                  <a:txBody>
                    <a:bodyPr/>
                    <a:lstStyle/>
                    <a:p>
                      <a:r>
                        <a:rPr lang="it-IT" sz="1400" dirty="0"/>
                        <a:t>Alla fine…</a:t>
                      </a:r>
                    </a:p>
                  </a:txBody>
                  <a:tcPr marL="80206" marR="80206" marT="40102" marB="40102"/>
                </a:tc>
                <a:tc>
                  <a:txBody>
                    <a:bodyPr/>
                    <a:lstStyle/>
                    <a:p>
                      <a:r>
                        <a:rPr lang="it-IT" sz="1400" dirty="0"/>
                        <a:t>47</a:t>
                      </a:r>
                    </a:p>
                  </a:txBody>
                  <a:tcPr marL="80206" marR="80206" marT="40102" marB="40102"/>
                </a:tc>
                <a:extLst>
                  <a:ext uri="{0D108BD9-81ED-4DB2-BD59-A6C34878D82A}">
                    <a16:rowId xmlns:a16="http://schemas.microsoft.com/office/drawing/2014/main" val="3359175882"/>
                  </a:ext>
                </a:extLst>
              </a:tr>
              <a:tr h="302362">
                <a:tc>
                  <a:txBody>
                    <a:bodyPr/>
                    <a:lstStyle/>
                    <a:p>
                      <a:r>
                        <a:rPr lang="it-IT" sz="1400" dirty="0"/>
                        <a:t>Ad affrontare la malattia</a:t>
                      </a:r>
                    </a:p>
                  </a:txBody>
                  <a:tcPr marL="80206" marR="80206" marT="40102" marB="40102"/>
                </a:tc>
                <a:tc>
                  <a:txBody>
                    <a:bodyPr/>
                    <a:lstStyle/>
                    <a:p>
                      <a:r>
                        <a:rPr lang="it-IT" sz="1400" dirty="0"/>
                        <a:t>27</a:t>
                      </a:r>
                    </a:p>
                  </a:txBody>
                  <a:tcPr marL="80206" marR="80206" marT="40102" marB="40102"/>
                </a:tc>
                <a:extLst>
                  <a:ext uri="{0D108BD9-81ED-4DB2-BD59-A6C34878D82A}">
                    <a16:rowId xmlns:a16="http://schemas.microsoft.com/office/drawing/2014/main" val="415102145"/>
                  </a:ext>
                </a:extLst>
              </a:tr>
              <a:tr h="302362">
                <a:tc>
                  <a:txBody>
                    <a:bodyPr/>
                    <a:lstStyle/>
                    <a:p>
                      <a:r>
                        <a:rPr lang="it-IT" sz="1400" dirty="0"/>
                        <a:t>Alla mia famiglia</a:t>
                      </a:r>
                    </a:p>
                  </a:txBody>
                  <a:tcPr marL="80206" marR="80206" marT="40102" marB="40102"/>
                </a:tc>
                <a:tc>
                  <a:txBody>
                    <a:bodyPr/>
                    <a:lstStyle/>
                    <a:p>
                      <a:r>
                        <a:rPr lang="it-IT" sz="1400" dirty="0"/>
                        <a:t>6</a:t>
                      </a:r>
                    </a:p>
                  </a:txBody>
                  <a:tcPr marL="80206" marR="80206" marT="40102" marB="40102"/>
                </a:tc>
                <a:extLst>
                  <a:ext uri="{0D108BD9-81ED-4DB2-BD59-A6C34878D82A}">
                    <a16:rowId xmlns:a16="http://schemas.microsoft.com/office/drawing/2014/main" val="2262376274"/>
                  </a:ext>
                </a:extLst>
              </a:tr>
              <a:tr h="507014">
                <a:tc>
                  <a:txBody>
                    <a:bodyPr/>
                    <a:lstStyle/>
                    <a:p>
                      <a:r>
                        <a:rPr lang="it-IT" sz="1400" dirty="0"/>
                        <a:t>A come la mia vita sarebbe cambiata…</a:t>
                      </a:r>
                    </a:p>
                  </a:txBody>
                  <a:tcPr marL="80206" marR="80206" marT="40102" marB="40102"/>
                </a:tc>
                <a:tc>
                  <a:txBody>
                    <a:bodyPr/>
                    <a:lstStyle/>
                    <a:p>
                      <a:r>
                        <a:rPr lang="it-IT" sz="1400" dirty="0"/>
                        <a:t>18</a:t>
                      </a:r>
                    </a:p>
                  </a:txBody>
                  <a:tcPr marL="80206" marR="80206" marT="40102" marB="40102"/>
                </a:tc>
                <a:extLst>
                  <a:ext uri="{0D108BD9-81ED-4DB2-BD59-A6C34878D82A}">
                    <a16:rowId xmlns:a16="http://schemas.microsoft.com/office/drawing/2014/main" val="2497660837"/>
                  </a:ext>
                </a:extLst>
              </a:tr>
            </a:tbl>
          </a:graphicData>
        </a:graphic>
      </p:graphicFrame>
      <p:sp>
        <p:nvSpPr>
          <p:cNvPr id="15" name="Ovale 14"/>
          <p:cNvSpPr/>
          <p:nvPr/>
        </p:nvSpPr>
        <p:spPr>
          <a:xfrm>
            <a:off x="5568421" y="4826220"/>
            <a:ext cx="1774239" cy="165517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it-IT" sz="1200" dirty="0"/>
              <a:t>RASSEGNAZIONE</a:t>
            </a:r>
          </a:p>
          <a:p>
            <a:pPr algn="ctr"/>
            <a:r>
              <a:rPr lang="it-IT" sz="1579" dirty="0"/>
              <a:t>7%</a:t>
            </a:r>
          </a:p>
        </p:txBody>
      </p:sp>
    </p:spTree>
    <p:extLst>
      <p:ext uri="{BB962C8B-B14F-4D97-AF65-F5344CB8AC3E}">
        <p14:creationId xmlns:p14="http://schemas.microsoft.com/office/powerpoint/2010/main" val="26460130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81015" y="2681980"/>
            <a:ext cx="5889462" cy="2688772"/>
          </a:xfrm>
        </p:spPr>
        <p:txBody>
          <a:bodyPr>
            <a:normAutofit/>
          </a:bodyPr>
          <a:lstStyle/>
          <a:p>
            <a:pPr>
              <a:lnSpc>
                <a:spcPct val="80000"/>
              </a:lnSpc>
            </a:pPr>
            <a:r>
              <a:rPr lang="it-IT" sz="2400" dirty="0"/>
              <a:t>Nel rispetto della sua autonomia è ampiamente accettato che debba essere il paziente stesso a valutare la propria </a:t>
            </a:r>
            <a:r>
              <a:rPr lang="it-IT" sz="2400" dirty="0" err="1"/>
              <a:t>QoL</a:t>
            </a:r>
            <a:endParaRPr lang="it-IT" sz="2400" dirty="0"/>
          </a:p>
          <a:p>
            <a:pPr>
              <a:lnSpc>
                <a:spcPct val="80000"/>
              </a:lnSpc>
            </a:pPr>
            <a:endParaRPr lang="it-IT" sz="2400" dirty="0"/>
          </a:p>
          <a:p>
            <a:pPr>
              <a:lnSpc>
                <a:spcPct val="80000"/>
              </a:lnSpc>
            </a:pPr>
            <a:r>
              <a:rPr lang="it-IT" sz="2400" dirty="0"/>
              <a:t>Esistono casi in cui è necessaria una compilazione assistita</a:t>
            </a:r>
          </a:p>
          <a:p>
            <a:pPr>
              <a:lnSpc>
                <a:spcPct val="80000"/>
              </a:lnSpc>
            </a:pPr>
            <a:endParaRPr lang="it-IT" sz="2400" dirty="0"/>
          </a:p>
        </p:txBody>
      </p:sp>
      <p:sp>
        <p:nvSpPr>
          <p:cNvPr id="11268" name="Rectangle 4"/>
          <p:cNvSpPr>
            <a:spLocks noGrp="1" noChangeArrowheads="1"/>
          </p:cNvSpPr>
          <p:nvPr>
            <p:ph type="title"/>
          </p:nvPr>
        </p:nvSpPr>
        <p:spPr>
          <a:xfrm>
            <a:off x="3425745" y="344519"/>
            <a:ext cx="4103285" cy="1002567"/>
          </a:xfrm>
          <a:noFill/>
          <a:ln/>
        </p:spPr>
        <p:txBody>
          <a:bodyPr>
            <a:normAutofit/>
          </a:bodyPr>
          <a:lstStyle/>
          <a:p>
            <a:pPr algn="ctr"/>
            <a:r>
              <a:rPr lang="it-IT" sz="3201" dirty="0"/>
              <a:t>Chi giudica la </a:t>
            </a:r>
            <a:r>
              <a:rPr lang="it-IT" sz="3201" dirty="0" err="1"/>
              <a:t>QoL</a:t>
            </a:r>
            <a:endParaRPr lang="it-IT" sz="3201" dirty="0"/>
          </a:p>
        </p:txBody>
      </p:sp>
      <p:pic>
        <p:nvPicPr>
          <p:cNvPr id="2" name="Immagine 1">
            <a:extLst>
              <a:ext uri="{FF2B5EF4-FFF2-40B4-BE49-F238E27FC236}">
                <a16:creationId xmlns:a16="http://schemas.microsoft.com/office/drawing/2014/main" id="{0E038E7B-FF28-504B-8270-63D61C79C597}"/>
              </a:ext>
            </a:extLst>
          </p:cNvPr>
          <p:cNvPicPr>
            <a:picLocks noChangeAspect="1"/>
          </p:cNvPicPr>
          <p:nvPr/>
        </p:nvPicPr>
        <p:blipFill>
          <a:blip r:embed="rId3"/>
          <a:stretch>
            <a:fillRect/>
          </a:stretch>
        </p:blipFill>
        <p:spPr>
          <a:xfrm>
            <a:off x="6680183" y="2212242"/>
            <a:ext cx="3756521" cy="3005217"/>
          </a:xfrm>
          <a:prstGeom prst="rect">
            <a:avLst/>
          </a:prstGeom>
        </p:spPr>
      </p:pic>
    </p:spTree>
    <p:extLst>
      <p:ext uri="{BB962C8B-B14F-4D97-AF65-F5344CB8AC3E}">
        <p14:creationId xmlns:p14="http://schemas.microsoft.com/office/powerpoint/2010/main" val="18337612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412705" y="2042847"/>
            <a:ext cx="6772373" cy="3475569"/>
          </a:xfrm>
        </p:spPr>
        <p:txBody>
          <a:bodyPr>
            <a:normAutofit/>
          </a:bodyPr>
          <a:lstStyle/>
          <a:p>
            <a:r>
              <a:rPr lang="it-IT" sz="2400" dirty="0"/>
              <a:t>Per una valutazione della </a:t>
            </a:r>
            <a:r>
              <a:rPr lang="it-IT" sz="2400" dirty="0" err="1"/>
              <a:t>QoL</a:t>
            </a:r>
            <a:r>
              <a:rPr lang="it-IT" sz="2400" dirty="0"/>
              <a:t> il periodo di riferimento di </a:t>
            </a:r>
            <a:r>
              <a:rPr lang="it-IT" sz="2400" u="sng" dirty="0"/>
              <a:t>una settimana</a:t>
            </a:r>
            <a:r>
              <a:rPr lang="it-IT" sz="2400" dirty="0"/>
              <a:t> appare appropriato;</a:t>
            </a:r>
          </a:p>
          <a:p>
            <a:endParaRPr lang="it-IT" sz="2400" dirty="0"/>
          </a:p>
          <a:p>
            <a:r>
              <a:rPr lang="it-IT" sz="2400" dirty="0"/>
              <a:t>E</a:t>
            </a:r>
            <a:r>
              <a:rPr lang="it-IT" sz="2400" dirty="0">
                <a:latin typeface="Arial"/>
              </a:rPr>
              <a:t>’ </a:t>
            </a:r>
            <a:r>
              <a:rPr lang="it-IT" sz="2400" dirty="0"/>
              <a:t>sempre necessario effettuare una rilevazione basale </a:t>
            </a:r>
            <a:r>
              <a:rPr lang="it-IT" sz="2400" dirty="0" err="1"/>
              <a:t>pre</a:t>
            </a:r>
            <a:r>
              <a:rPr lang="it-IT" sz="2400" dirty="0"/>
              <a:t>-trattamento (consente di annullare una grossa parte della variabilità dovuta alla terapia)</a:t>
            </a:r>
          </a:p>
        </p:txBody>
      </p:sp>
      <p:sp>
        <p:nvSpPr>
          <p:cNvPr id="13316" name="Rectangle 4"/>
          <p:cNvSpPr>
            <a:spLocks noGrp="1" noChangeArrowheads="1"/>
          </p:cNvSpPr>
          <p:nvPr>
            <p:ph type="title"/>
          </p:nvPr>
        </p:nvSpPr>
        <p:spPr>
          <a:xfrm>
            <a:off x="2968129" y="581873"/>
            <a:ext cx="5446259" cy="1002567"/>
          </a:xfrm>
          <a:noFill/>
          <a:ln/>
        </p:spPr>
        <p:txBody>
          <a:bodyPr>
            <a:normAutofit/>
          </a:bodyPr>
          <a:lstStyle/>
          <a:p>
            <a:pPr algn="ctr"/>
            <a:r>
              <a:rPr lang="it-IT" sz="3201" dirty="0"/>
              <a:t>Quando valutare la </a:t>
            </a:r>
            <a:r>
              <a:rPr lang="it-IT" sz="3201" dirty="0" err="1"/>
              <a:t>QoL</a:t>
            </a:r>
            <a:endParaRPr lang="it-IT" sz="3201" dirty="0"/>
          </a:p>
        </p:txBody>
      </p:sp>
      <p:pic>
        <p:nvPicPr>
          <p:cNvPr id="2" name="Immagine 1">
            <a:extLst>
              <a:ext uri="{FF2B5EF4-FFF2-40B4-BE49-F238E27FC236}">
                <a16:creationId xmlns:a16="http://schemas.microsoft.com/office/drawing/2014/main" id="{5B80A3EA-3E4D-F24B-9A0C-DBD3E2BCB306}"/>
              </a:ext>
            </a:extLst>
          </p:cNvPr>
          <p:cNvPicPr>
            <a:picLocks noChangeAspect="1"/>
          </p:cNvPicPr>
          <p:nvPr/>
        </p:nvPicPr>
        <p:blipFill>
          <a:blip r:embed="rId3"/>
          <a:stretch>
            <a:fillRect/>
          </a:stretch>
        </p:blipFill>
        <p:spPr>
          <a:xfrm>
            <a:off x="3487163" y="5093239"/>
            <a:ext cx="4408191" cy="2190233"/>
          </a:xfrm>
          <a:prstGeom prst="rect">
            <a:avLst/>
          </a:prstGeom>
        </p:spPr>
      </p:pic>
    </p:spTree>
    <p:extLst>
      <p:ext uri="{BB962C8B-B14F-4D97-AF65-F5344CB8AC3E}">
        <p14:creationId xmlns:p14="http://schemas.microsoft.com/office/powerpoint/2010/main" val="3860380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1444713" y="1842333"/>
            <a:ext cx="6843778" cy="3876596"/>
          </a:xfrm>
        </p:spPr>
        <p:txBody>
          <a:bodyPr>
            <a:normAutofit/>
          </a:bodyPr>
          <a:lstStyle/>
          <a:p>
            <a:r>
              <a:rPr lang="it-IT" sz="2400" dirty="0"/>
              <a:t>Il modello di raccolta più diffuso è il questionario di </a:t>
            </a:r>
            <a:r>
              <a:rPr lang="it-IT" sz="2400" dirty="0" err="1"/>
              <a:t>autosomministrazione</a:t>
            </a:r>
            <a:r>
              <a:rPr lang="it-IT" sz="2400" dirty="0"/>
              <a:t> (standardizzazione dei punteggi, validazione del contenuto, attendibilità, ridotto impiego di tempo)</a:t>
            </a:r>
          </a:p>
          <a:p>
            <a:endParaRPr lang="it-IT" sz="2400" dirty="0"/>
          </a:p>
          <a:p>
            <a:r>
              <a:rPr lang="it-IT" sz="2400" dirty="0"/>
              <a:t>Possibile anche l</a:t>
            </a:r>
            <a:r>
              <a:rPr lang="it-IT" sz="2400" dirty="0">
                <a:latin typeface="Arial"/>
              </a:rPr>
              <a:t>’</a:t>
            </a:r>
            <a:r>
              <a:rPr lang="it-IT" sz="2400" dirty="0"/>
              <a:t>intervista semi-strutturata (diretta, telefonica, postale, web) e il diario</a:t>
            </a:r>
          </a:p>
        </p:txBody>
      </p:sp>
      <p:sp>
        <p:nvSpPr>
          <p:cNvPr id="31747" name="Rectangle 3"/>
          <p:cNvSpPr>
            <a:spLocks noGrp="1" noChangeArrowheads="1"/>
          </p:cNvSpPr>
          <p:nvPr>
            <p:ph type="title"/>
          </p:nvPr>
        </p:nvSpPr>
        <p:spPr>
          <a:xfrm>
            <a:off x="3089308" y="334498"/>
            <a:ext cx="4709489" cy="1002567"/>
          </a:xfrm>
          <a:noFill/>
          <a:ln/>
        </p:spPr>
        <p:txBody>
          <a:bodyPr>
            <a:normAutofit/>
          </a:bodyPr>
          <a:lstStyle/>
          <a:p>
            <a:pPr algn="ctr"/>
            <a:r>
              <a:rPr lang="it-IT" sz="3201" dirty="0"/>
              <a:t>Come valutare la </a:t>
            </a:r>
            <a:r>
              <a:rPr lang="it-IT" sz="3201" dirty="0" err="1"/>
              <a:t>QoL</a:t>
            </a:r>
            <a:endParaRPr lang="it-IT" sz="3201" dirty="0"/>
          </a:p>
        </p:txBody>
      </p:sp>
      <p:pic>
        <p:nvPicPr>
          <p:cNvPr id="2" name="Immagine 1">
            <a:extLst>
              <a:ext uri="{FF2B5EF4-FFF2-40B4-BE49-F238E27FC236}">
                <a16:creationId xmlns:a16="http://schemas.microsoft.com/office/drawing/2014/main" id="{6FB5E33D-4DAA-8B4F-84EC-BAB7044B3E4B}"/>
              </a:ext>
            </a:extLst>
          </p:cNvPr>
          <p:cNvPicPr>
            <a:picLocks noChangeAspect="1"/>
          </p:cNvPicPr>
          <p:nvPr/>
        </p:nvPicPr>
        <p:blipFill>
          <a:blip r:embed="rId3"/>
          <a:stretch>
            <a:fillRect/>
          </a:stretch>
        </p:blipFill>
        <p:spPr>
          <a:xfrm>
            <a:off x="916818" y="4926946"/>
            <a:ext cx="3657445" cy="2114849"/>
          </a:xfrm>
          <a:prstGeom prst="rect">
            <a:avLst/>
          </a:prstGeom>
        </p:spPr>
      </p:pic>
      <p:pic>
        <p:nvPicPr>
          <p:cNvPr id="3" name="Immagine 2">
            <a:extLst>
              <a:ext uri="{FF2B5EF4-FFF2-40B4-BE49-F238E27FC236}">
                <a16:creationId xmlns:a16="http://schemas.microsoft.com/office/drawing/2014/main" id="{783731D7-374D-4A49-8AAC-AF7D8CC0EF47}"/>
              </a:ext>
            </a:extLst>
          </p:cNvPr>
          <p:cNvPicPr>
            <a:picLocks noChangeAspect="1"/>
          </p:cNvPicPr>
          <p:nvPr/>
        </p:nvPicPr>
        <p:blipFill>
          <a:blip r:embed="rId4"/>
          <a:stretch>
            <a:fillRect/>
          </a:stretch>
        </p:blipFill>
        <p:spPr>
          <a:xfrm>
            <a:off x="5441684" y="4772220"/>
            <a:ext cx="2357113" cy="2155650"/>
          </a:xfrm>
          <a:prstGeom prst="rect">
            <a:avLst/>
          </a:prstGeom>
        </p:spPr>
      </p:pic>
      <p:pic>
        <p:nvPicPr>
          <p:cNvPr id="4" name="Immagine 3">
            <a:extLst>
              <a:ext uri="{FF2B5EF4-FFF2-40B4-BE49-F238E27FC236}">
                <a16:creationId xmlns:a16="http://schemas.microsoft.com/office/drawing/2014/main" id="{55853255-688C-3344-BDF2-2EDA5D66B9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21293" y="2416004"/>
            <a:ext cx="1843481" cy="1632994"/>
          </a:xfrm>
          <a:prstGeom prst="rect">
            <a:avLst/>
          </a:prstGeom>
        </p:spPr>
      </p:pic>
    </p:spTree>
    <p:extLst>
      <p:ext uri="{BB962C8B-B14F-4D97-AF65-F5344CB8AC3E}">
        <p14:creationId xmlns:p14="http://schemas.microsoft.com/office/powerpoint/2010/main" val="39861080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1439197" y="2351541"/>
            <a:ext cx="8734333" cy="4634545"/>
          </a:xfrm>
        </p:spPr>
        <p:txBody>
          <a:bodyPr>
            <a:normAutofit/>
          </a:bodyPr>
          <a:lstStyle/>
          <a:p>
            <a:r>
              <a:rPr lang="it-IT" sz="2400" dirty="0"/>
              <a:t>Possono essere usate per capire meglio la situazione del paziente (spesso scarsità di tempo lo impedisce)</a:t>
            </a:r>
          </a:p>
          <a:p>
            <a:endParaRPr lang="it-IT" sz="2400" dirty="0"/>
          </a:p>
          <a:p>
            <a:r>
              <a:rPr lang="it-IT" sz="2400" dirty="0"/>
              <a:t>Possono essere integrate alle scale dei sintomi utilizzate dai medici (indicazione della Organizzazione Mondiale della Sanità)</a:t>
            </a:r>
          </a:p>
          <a:p>
            <a:endParaRPr lang="it-IT" sz="2400" dirty="0"/>
          </a:p>
          <a:p>
            <a:r>
              <a:rPr lang="it-IT" sz="2400" dirty="0"/>
              <a:t>Possono essere usate per misurare la tossicità di un farmaco o per favorirne l’approvazione da parte degli enti regolatori</a:t>
            </a:r>
          </a:p>
        </p:txBody>
      </p:sp>
      <p:sp>
        <p:nvSpPr>
          <p:cNvPr id="31747" name="Rectangle 3"/>
          <p:cNvSpPr>
            <a:spLocks noGrp="1" noChangeArrowheads="1"/>
          </p:cNvSpPr>
          <p:nvPr>
            <p:ph type="title"/>
          </p:nvPr>
        </p:nvSpPr>
        <p:spPr>
          <a:xfrm>
            <a:off x="3451619" y="875517"/>
            <a:ext cx="4709489" cy="1002567"/>
          </a:xfrm>
          <a:noFill/>
          <a:ln/>
        </p:spPr>
        <p:txBody>
          <a:bodyPr>
            <a:normAutofit fontScale="90000"/>
          </a:bodyPr>
          <a:lstStyle/>
          <a:p>
            <a:pPr algn="ctr"/>
            <a:r>
              <a:rPr lang="it-IT" sz="3201" dirty="0"/>
              <a:t>Le informazioni sulla </a:t>
            </a:r>
            <a:r>
              <a:rPr lang="it-IT" sz="3201" dirty="0" err="1"/>
              <a:t>QoL</a:t>
            </a:r>
            <a:endParaRPr lang="it-IT" sz="3201" dirty="0"/>
          </a:p>
        </p:txBody>
      </p:sp>
    </p:spTree>
    <p:extLst>
      <p:ext uri="{BB962C8B-B14F-4D97-AF65-F5344CB8AC3E}">
        <p14:creationId xmlns:p14="http://schemas.microsoft.com/office/powerpoint/2010/main" val="1444243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a:spLocks/>
          </p:cNvSpPr>
          <p:nvPr/>
        </p:nvSpPr>
        <p:spPr>
          <a:xfrm>
            <a:off x="7792304" y="7070992"/>
            <a:ext cx="2934496" cy="335418"/>
          </a:xfrm>
          <a:prstGeom prst="rect">
            <a:avLst/>
          </a:prstGeom>
          <a:noFill/>
        </p:spPr>
        <p:txBody>
          <a:bodyPr wrap="none" rtlCol="0">
            <a:spAutoFit/>
          </a:bodyPr>
          <a:lstStyle/>
          <a:p>
            <a:r>
              <a:rPr lang="it-IT" sz="1579" i="1" dirty="0"/>
              <a:t>Mesa et al. BMC </a:t>
            </a:r>
            <a:r>
              <a:rPr lang="it-IT" sz="1579" i="1" dirty="0" err="1"/>
              <a:t>Cancer</a:t>
            </a:r>
            <a:r>
              <a:rPr lang="it-IT" sz="1579" i="1" dirty="0"/>
              <a:t>, 2016</a:t>
            </a:r>
          </a:p>
        </p:txBody>
      </p:sp>
      <p:sp>
        <p:nvSpPr>
          <p:cNvPr id="4" name="Rettangolo 3"/>
          <p:cNvSpPr>
            <a:spLocks/>
          </p:cNvSpPr>
          <p:nvPr/>
        </p:nvSpPr>
        <p:spPr>
          <a:xfrm>
            <a:off x="8215647" y="3618654"/>
            <a:ext cx="1786386" cy="70803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sz="2000" dirty="0"/>
              <a:t>813 PAZIENTI</a:t>
            </a:r>
          </a:p>
        </p:txBody>
      </p:sp>
      <p:sp>
        <p:nvSpPr>
          <p:cNvPr id="10" name="Rettangolo 9">
            <a:extLst>
              <a:ext uri="{FF2B5EF4-FFF2-40B4-BE49-F238E27FC236}">
                <a16:creationId xmlns:a16="http://schemas.microsoft.com/office/drawing/2014/main" id="{F1655993-FE8F-944E-941E-74CD7FD5C73C}"/>
              </a:ext>
            </a:extLst>
          </p:cNvPr>
          <p:cNvSpPr>
            <a:spLocks/>
          </p:cNvSpPr>
          <p:nvPr/>
        </p:nvSpPr>
        <p:spPr>
          <a:xfrm>
            <a:off x="-2594538" y="1824895"/>
            <a:ext cx="1763440" cy="189002"/>
          </a:xfrm>
          <a:prstGeom prst="rect">
            <a:avLst/>
          </a:prstGeom>
        </p:spPr>
        <p:style>
          <a:lnRef idx="1">
            <a:schemeClr val="accent6"/>
          </a:lnRef>
          <a:fillRef idx="3">
            <a:schemeClr val="accent6"/>
          </a:fillRef>
          <a:effectRef idx="2">
            <a:schemeClr val="accent6"/>
          </a:effectRef>
          <a:fontRef idx="minor">
            <a:schemeClr val="lt1"/>
          </a:fontRef>
        </p:style>
        <p:txBody>
          <a:bodyPr wrap="square" lIns="0" tIns="0" rIns="0" bIns="0">
            <a:spAutoFit/>
          </a:bodyPr>
          <a:lstStyle/>
          <a:p>
            <a:pPr algn="ctr"/>
            <a:r>
              <a:rPr lang="it-IT" sz="1228" dirty="0" err="1"/>
              <a:t>Qualita</a:t>
            </a:r>
            <a:r>
              <a:rPr lang="it-IT" sz="1228" dirty="0"/>
              <a:t> della vita ridotta</a:t>
            </a:r>
          </a:p>
        </p:txBody>
      </p:sp>
      <p:grpSp>
        <p:nvGrpSpPr>
          <p:cNvPr id="6" name="Gruppo 5">
            <a:extLst>
              <a:ext uri="{FF2B5EF4-FFF2-40B4-BE49-F238E27FC236}">
                <a16:creationId xmlns:a16="http://schemas.microsoft.com/office/drawing/2014/main" id="{9153EBB1-37DB-92D9-F709-720373F4F05C}"/>
              </a:ext>
            </a:extLst>
          </p:cNvPr>
          <p:cNvGrpSpPr/>
          <p:nvPr/>
        </p:nvGrpSpPr>
        <p:grpSpPr>
          <a:xfrm>
            <a:off x="518093" y="197751"/>
            <a:ext cx="7274211" cy="7208659"/>
            <a:chOff x="972357" y="723337"/>
            <a:chExt cx="6169220" cy="6063573"/>
          </a:xfrm>
        </p:grpSpPr>
        <p:pic>
          <p:nvPicPr>
            <p:cNvPr id="2" name="Immagine 1" descr="Senza titolo.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6540" y="772765"/>
              <a:ext cx="5075037" cy="6014145"/>
            </a:xfrm>
            <a:prstGeom prst="rect">
              <a:avLst/>
            </a:prstGeom>
          </p:spPr>
        </p:pic>
        <p:sp>
          <p:nvSpPr>
            <p:cNvPr id="5" name="Rettangolo 4">
              <a:extLst>
                <a:ext uri="{FF2B5EF4-FFF2-40B4-BE49-F238E27FC236}">
                  <a16:creationId xmlns:a16="http://schemas.microsoft.com/office/drawing/2014/main" id="{D48ADEBE-859E-FE40-87B3-94B53711E171}"/>
                </a:ext>
              </a:extLst>
            </p:cNvPr>
            <p:cNvSpPr>
              <a:spLocks/>
            </p:cNvSpPr>
            <p:nvPr/>
          </p:nvSpPr>
          <p:spPr>
            <a:xfrm>
              <a:off x="4538708" y="723337"/>
              <a:ext cx="1763070" cy="158979"/>
            </a:xfrm>
            <a:prstGeom prst="rect">
              <a:avLst/>
            </a:prstGeom>
          </p:spPr>
          <p:style>
            <a:lnRef idx="1">
              <a:schemeClr val="accent6"/>
            </a:lnRef>
            <a:fillRef idx="3">
              <a:schemeClr val="accent6"/>
            </a:fillRef>
            <a:effectRef idx="2">
              <a:schemeClr val="accent6"/>
            </a:effectRef>
            <a:fontRef idx="minor">
              <a:schemeClr val="lt1"/>
            </a:fontRef>
          </p:style>
          <p:txBody>
            <a:bodyPr wrap="square" lIns="0" tIns="0" rIns="0" bIns="0">
              <a:spAutoFit/>
            </a:bodyPr>
            <a:lstStyle/>
            <a:p>
              <a:pPr algn="ctr"/>
              <a:r>
                <a:rPr lang="it-IT" sz="1228" dirty="0" err="1"/>
                <a:t>Mielofibrosi</a:t>
              </a:r>
              <a:endParaRPr lang="it-IT" sz="1228" dirty="0"/>
            </a:p>
          </p:txBody>
        </p:sp>
        <p:sp>
          <p:nvSpPr>
            <p:cNvPr id="7" name="Rettangolo 6">
              <a:extLst>
                <a:ext uri="{FF2B5EF4-FFF2-40B4-BE49-F238E27FC236}">
                  <a16:creationId xmlns:a16="http://schemas.microsoft.com/office/drawing/2014/main" id="{2D0F0853-7FDD-C840-9C28-79253512B2DE}"/>
                </a:ext>
              </a:extLst>
            </p:cNvPr>
            <p:cNvSpPr>
              <a:spLocks/>
            </p:cNvSpPr>
            <p:nvPr/>
          </p:nvSpPr>
          <p:spPr>
            <a:xfrm>
              <a:off x="4538708" y="2745520"/>
              <a:ext cx="1763070" cy="158979"/>
            </a:xfrm>
            <a:prstGeom prst="rect">
              <a:avLst/>
            </a:prstGeom>
          </p:spPr>
          <p:style>
            <a:lnRef idx="1">
              <a:schemeClr val="accent3"/>
            </a:lnRef>
            <a:fillRef idx="3">
              <a:schemeClr val="accent3"/>
            </a:fillRef>
            <a:effectRef idx="2">
              <a:schemeClr val="accent3"/>
            </a:effectRef>
            <a:fontRef idx="minor">
              <a:schemeClr val="lt1"/>
            </a:fontRef>
          </p:style>
          <p:txBody>
            <a:bodyPr wrap="square" lIns="0" tIns="0" rIns="0" bIns="0">
              <a:spAutoFit/>
            </a:bodyPr>
            <a:lstStyle/>
            <a:p>
              <a:pPr algn="ctr"/>
              <a:r>
                <a:rPr lang="it-IT" sz="1228" dirty="0"/>
                <a:t>Policitemia</a:t>
              </a:r>
            </a:p>
          </p:txBody>
        </p:sp>
        <p:sp>
          <p:nvSpPr>
            <p:cNvPr id="8" name="Rettangolo 7">
              <a:extLst>
                <a:ext uri="{FF2B5EF4-FFF2-40B4-BE49-F238E27FC236}">
                  <a16:creationId xmlns:a16="http://schemas.microsoft.com/office/drawing/2014/main" id="{EFB73E2D-C57A-1B4A-AA44-11FCC62D84BA}"/>
                </a:ext>
              </a:extLst>
            </p:cNvPr>
            <p:cNvSpPr>
              <a:spLocks/>
            </p:cNvSpPr>
            <p:nvPr/>
          </p:nvSpPr>
          <p:spPr>
            <a:xfrm>
              <a:off x="4538708" y="4766214"/>
              <a:ext cx="1763070" cy="158979"/>
            </a:xfrm>
            <a:prstGeom prst="rect">
              <a:avLst/>
            </a:prstGeom>
          </p:spPr>
          <p:style>
            <a:lnRef idx="1">
              <a:schemeClr val="accent4"/>
            </a:lnRef>
            <a:fillRef idx="3">
              <a:schemeClr val="accent4"/>
            </a:fillRef>
            <a:effectRef idx="2">
              <a:schemeClr val="accent4"/>
            </a:effectRef>
            <a:fontRef idx="minor">
              <a:schemeClr val="lt1"/>
            </a:fontRef>
          </p:style>
          <p:txBody>
            <a:bodyPr wrap="square" lIns="0" tIns="0" rIns="0" bIns="0">
              <a:spAutoFit/>
            </a:bodyPr>
            <a:lstStyle/>
            <a:p>
              <a:pPr algn="ctr"/>
              <a:r>
                <a:rPr lang="it-IT" sz="1228" dirty="0" err="1"/>
                <a:t>Trombocitemia</a:t>
              </a:r>
              <a:endParaRPr lang="it-IT" sz="1228" dirty="0"/>
            </a:p>
          </p:txBody>
        </p:sp>
        <p:sp>
          <p:nvSpPr>
            <p:cNvPr id="9" name="Rettangolo 8">
              <a:extLst>
                <a:ext uri="{FF2B5EF4-FFF2-40B4-BE49-F238E27FC236}">
                  <a16:creationId xmlns:a16="http://schemas.microsoft.com/office/drawing/2014/main" id="{D3A08F9F-AAE9-1242-AA11-C9A2AE7DDA4A}"/>
                </a:ext>
              </a:extLst>
            </p:cNvPr>
            <p:cNvSpPr>
              <a:spLocks/>
            </p:cNvSpPr>
            <p:nvPr/>
          </p:nvSpPr>
          <p:spPr>
            <a:xfrm>
              <a:off x="972357" y="1298638"/>
              <a:ext cx="1763070" cy="158979"/>
            </a:xfrm>
            <a:prstGeom prst="rect">
              <a:avLst/>
            </a:prstGeom>
          </p:spPr>
          <p:style>
            <a:lnRef idx="1">
              <a:schemeClr val="accent6"/>
            </a:lnRef>
            <a:fillRef idx="3">
              <a:schemeClr val="accent6"/>
            </a:fillRef>
            <a:effectRef idx="2">
              <a:schemeClr val="accent6"/>
            </a:effectRef>
            <a:fontRef idx="minor">
              <a:schemeClr val="lt1"/>
            </a:fontRef>
          </p:style>
          <p:txBody>
            <a:bodyPr wrap="square" lIns="0" tIns="0" rIns="0" bIns="0">
              <a:spAutoFit/>
            </a:bodyPr>
            <a:lstStyle/>
            <a:p>
              <a:pPr algn="ctr"/>
              <a:r>
                <a:rPr lang="it-IT" sz="1228" dirty="0" err="1"/>
                <a:t>Qualita</a:t>
              </a:r>
              <a:r>
                <a:rPr lang="it-IT" sz="1228" dirty="0"/>
                <a:t> della vita ridotta</a:t>
              </a:r>
            </a:p>
          </p:txBody>
        </p:sp>
        <p:sp>
          <p:nvSpPr>
            <p:cNvPr id="11" name="Rettangolo 10">
              <a:extLst>
                <a:ext uri="{FF2B5EF4-FFF2-40B4-BE49-F238E27FC236}">
                  <a16:creationId xmlns:a16="http://schemas.microsoft.com/office/drawing/2014/main" id="{B5057E11-BB78-5041-BD60-3F29316B3E93}"/>
                </a:ext>
              </a:extLst>
            </p:cNvPr>
            <p:cNvSpPr>
              <a:spLocks/>
            </p:cNvSpPr>
            <p:nvPr/>
          </p:nvSpPr>
          <p:spPr>
            <a:xfrm>
              <a:off x="972357" y="1805607"/>
              <a:ext cx="1763070" cy="317958"/>
            </a:xfrm>
            <a:prstGeom prst="rect">
              <a:avLst/>
            </a:prstGeom>
          </p:spPr>
          <p:style>
            <a:lnRef idx="1">
              <a:schemeClr val="accent6"/>
            </a:lnRef>
            <a:fillRef idx="3">
              <a:schemeClr val="accent6"/>
            </a:fillRef>
            <a:effectRef idx="2">
              <a:schemeClr val="accent6"/>
            </a:effectRef>
            <a:fontRef idx="minor">
              <a:schemeClr val="lt1"/>
            </a:fontRef>
          </p:style>
          <p:txBody>
            <a:bodyPr wrap="square" lIns="0" tIns="0" rIns="0" bIns="0">
              <a:spAutoFit/>
            </a:bodyPr>
            <a:lstStyle/>
            <a:p>
              <a:pPr algn="ctr"/>
              <a:r>
                <a:rPr lang="it-IT" sz="1228" dirty="0"/>
                <a:t>Rinuncia ad attività programmate</a:t>
              </a:r>
            </a:p>
          </p:txBody>
        </p:sp>
        <p:sp>
          <p:nvSpPr>
            <p:cNvPr id="12" name="Rettangolo 11">
              <a:extLst>
                <a:ext uri="{FF2B5EF4-FFF2-40B4-BE49-F238E27FC236}">
                  <a16:creationId xmlns:a16="http://schemas.microsoft.com/office/drawing/2014/main" id="{591F2E9C-6156-DB40-ADED-3ABA8610AA18}"/>
                </a:ext>
              </a:extLst>
            </p:cNvPr>
            <p:cNvSpPr>
              <a:spLocks/>
            </p:cNvSpPr>
            <p:nvPr/>
          </p:nvSpPr>
          <p:spPr>
            <a:xfrm>
              <a:off x="972357" y="2374360"/>
              <a:ext cx="1763070" cy="158979"/>
            </a:xfrm>
            <a:prstGeom prst="rect">
              <a:avLst/>
            </a:prstGeom>
          </p:spPr>
          <p:style>
            <a:lnRef idx="1">
              <a:schemeClr val="accent6"/>
            </a:lnRef>
            <a:fillRef idx="3">
              <a:schemeClr val="accent6"/>
            </a:fillRef>
            <a:effectRef idx="2">
              <a:schemeClr val="accent6"/>
            </a:effectRef>
            <a:fontRef idx="minor">
              <a:schemeClr val="lt1"/>
            </a:fontRef>
          </p:style>
          <p:txBody>
            <a:bodyPr wrap="square" lIns="0" tIns="0" rIns="0" bIns="0">
              <a:spAutoFit/>
            </a:bodyPr>
            <a:lstStyle/>
            <a:p>
              <a:pPr algn="ctr"/>
              <a:r>
                <a:rPr lang="it-IT" sz="1228" dirty="0"/>
                <a:t>Prendere malattia</a:t>
              </a:r>
            </a:p>
          </p:txBody>
        </p:sp>
        <p:sp>
          <p:nvSpPr>
            <p:cNvPr id="13" name="Rettangolo 12">
              <a:extLst>
                <a:ext uri="{FF2B5EF4-FFF2-40B4-BE49-F238E27FC236}">
                  <a16:creationId xmlns:a16="http://schemas.microsoft.com/office/drawing/2014/main" id="{772DDB3D-8B20-124D-B405-1725A62B8079}"/>
                </a:ext>
              </a:extLst>
            </p:cNvPr>
            <p:cNvSpPr>
              <a:spLocks/>
            </p:cNvSpPr>
            <p:nvPr/>
          </p:nvSpPr>
          <p:spPr>
            <a:xfrm>
              <a:off x="972357" y="3332407"/>
              <a:ext cx="1763070" cy="158979"/>
            </a:xfrm>
            <a:prstGeom prst="rect">
              <a:avLst/>
            </a:prstGeom>
          </p:spPr>
          <p:style>
            <a:lnRef idx="1">
              <a:schemeClr val="accent3"/>
            </a:lnRef>
            <a:fillRef idx="3">
              <a:schemeClr val="accent3"/>
            </a:fillRef>
            <a:effectRef idx="2">
              <a:schemeClr val="accent3"/>
            </a:effectRef>
            <a:fontRef idx="minor">
              <a:schemeClr val="lt1"/>
            </a:fontRef>
          </p:style>
          <p:txBody>
            <a:bodyPr wrap="square" lIns="0" tIns="0" rIns="0" bIns="0">
              <a:spAutoFit/>
            </a:bodyPr>
            <a:lstStyle/>
            <a:p>
              <a:pPr algn="ctr"/>
              <a:r>
                <a:rPr lang="it-IT" sz="1228" dirty="0" err="1"/>
                <a:t>Qualita</a:t>
              </a:r>
              <a:r>
                <a:rPr lang="it-IT" sz="1228" dirty="0"/>
                <a:t> della vita ridotta</a:t>
              </a:r>
            </a:p>
          </p:txBody>
        </p:sp>
        <p:sp>
          <p:nvSpPr>
            <p:cNvPr id="14" name="Rettangolo 13">
              <a:extLst>
                <a:ext uri="{FF2B5EF4-FFF2-40B4-BE49-F238E27FC236}">
                  <a16:creationId xmlns:a16="http://schemas.microsoft.com/office/drawing/2014/main" id="{DA8B3549-4CB0-C240-B4C9-8EB85CC83A05}"/>
                </a:ext>
              </a:extLst>
            </p:cNvPr>
            <p:cNvSpPr>
              <a:spLocks/>
            </p:cNvSpPr>
            <p:nvPr/>
          </p:nvSpPr>
          <p:spPr>
            <a:xfrm>
              <a:off x="972357" y="3827018"/>
              <a:ext cx="1763070" cy="317958"/>
            </a:xfrm>
            <a:prstGeom prst="rect">
              <a:avLst/>
            </a:prstGeom>
          </p:spPr>
          <p:style>
            <a:lnRef idx="1">
              <a:schemeClr val="accent3"/>
            </a:lnRef>
            <a:fillRef idx="3">
              <a:schemeClr val="accent3"/>
            </a:fillRef>
            <a:effectRef idx="2">
              <a:schemeClr val="accent3"/>
            </a:effectRef>
            <a:fontRef idx="minor">
              <a:schemeClr val="lt1"/>
            </a:fontRef>
          </p:style>
          <p:txBody>
            <a:bodyPr wrap="square" lIns="0" tIns="0" rIns="0" bIns="0">
              <a:spAutoFit/>
            </a:bodyPr>
            <a:lstStyle/>
            <a:p>
              <a:pPr algn="ctr"/>
              <a:r>
                <a:rPr lang="it-IT" sz="1228" dirty="0"/>
                <a:t>Rinuncia ad attività programmate</a:t>
              </a:r>
            </a:p>
          </p:txBody>
        </p:sp>
        <p:sp>
          <p:nvSpPr>
            <p:cNvPr id="15" name="Rettangolo 14">
              <a:extLst>
                <a:ext uri="{FF2B5EF4-FFF2-40B4-BE49-F238E27FC236}">
                  <a16:creationId xmlns:a16="http://schemas.microsoft.com/office/drawing/2014/main" id="{73CF4FEB-817A-7D41-9E3F-B3C6622B39FB}"/>
                </a:ext>
              </a:extLst>
            </p:cNvPr>
            <p:cNvSpPr>
              <a:spLocks/>
            </p:cNvSpPr>
            <p:nvPr/>
          </p:nvSpPr>
          <p:spPr>
            <a:xfrm>
              <a:off x="972357" y="4395771"/>
              <a:ext cx="1763070" cy="158979"/>
            </a:xfrm>
            <a:prstGeom prst="rect">
              <a:avLst/>
            </a:prstGeom>
          </p:spPr>
          <p:style>
            <a:lnRef idx="1">
              <a:schemeClr val="accent3"/>
            </a:lnRef>
            <a:fillRef idx="3">
              <a:schemeClr val="accent3"/>
            </a:fillRef>
            <a:effectRef idx="2">
              <a:schemeClr val="accent3"/>
            </a:effectRef>
            <a:fontRef idx="minor">
              <a:schemeClr val="lt1"/>
            </a:fontRef>
          </p:style>
          <p:txBody>
            <a:bodyPr wrap="square" lIns="0" tIns="0" rIns="0" bIns="0">
              <a:spAutoFit/>
            </a:bodyPr>
            <a:lstStyle/>
            <a:p>
              <a:pPr algn="ctr"/>
              <a:r>
                <a:rPr lang="it-IT" sz="1228" dirty="0"/>
                <a:t>Prendere malattia</a:t>
              </a:r>
            </a:p>
          </p:txBody>
        </p:sp>
        <p:sp>
          <p:nvSpPr>
            <p:cNvPr id="16" name="Rettangolo 15">
              <a:extLst>
                <a:ext uri="{FF2B5EF4-FFF2-40B4-BE49-F238E27FC236}">
                  <a16:creationId xmlns:a16="http://schemas.microsoft.com/office/drawing/2014/main" id="{EF2CD26A-4317-DE41-AF25-7D596113F7A4}"/>
                </a:ext>
              </a:extLst>
            </p:cNvPr>
            <p:cNvSpPr>
              <a:spLocks/>
            </p:cNvSpPr>
            <p:nvPr/>
          </p:nvSpPr>
          <p:spPr>
            <a:xfrm>
              <a:off x="972357" y="5329877"/>
              <a:ext cx="1763070" cy="158979"/>
            </a:xfrm>
            <a:prstGeom prst="rect">
              <a:avLst/>
            </a:prstGeom>
          </p:spPr>
          <p:style>
            <a:lnRef idx="1">
              <a:schemeClr val="accent4"/>
            </a:lnRef>
            <a:fillRef idx="3">
              <a:schemeClr val="accent4"/>
            </a:fillRef>
            <a:effectRef idx="2">
              <a:schemeClr val="accent4"/>
            </a:effectRef>
            <a:fontRef idx="minor">
              <a:schemeClr val="lt1"/>
            </a:fontRef>
          </p:style>
          <p:txBody>
            <a:bodyPr wrap="square" lIns="0" tIns="0" rIns="0" bIns="0">
              <a:spAutoFit/>
            </a:bodyPr>
            <a:lstStyle/>
            <a:p>
              <a:pPr algn="ctr"/>
              <a:r>
                <a:rPr lang="it-IT" sz="1228" dirty="0" err="1"/>
                <a:t>Qualita</a:t>
              </a:r>
              <a:r>
                <a:rPr lang="it-IT" sz="1228" dirty="0"/>
                <a:t> della vita ridotta</a:t>
              </a:r>
            </a:p>
          </p:txBody>
        </p:sp>
        <p:sp>
          <p:nvSpPr>
            <p:cNvPr id="17" name="Rettangolo 16">
              <a:extLst>
                <a:ext uri="{FF2B5EF4-FFF2-40B4-BE49-F238E27FC236}">
                  <a16:creationId xmlns:a16="http://schemas.microsoft.com/office/drawing/2014/main" id="{2BB75265-76B8-0547-A489-DC4987F0E0BE}"/>
                </a:ext>
              </a:extLst>
            </p:cNvPr>
            <p:cNvSpPr>
              <a:spLocks/>
            </p:cNvSpPr>
            <p:nvPr/>
          </p:nvSpPr>
          <p:spPr>
            <a:xfrm>
              <a:off x="972357" y="5836845"/>
              <a:ext cx="1763070" cy="317958"/>
            </a:xfrm>
            <a:prstGeom prst="rect">
              <a:avLst/>
            </a:prstGeom>
          </p:spPr>
          <p:style>
            <a:lnRef idx="1">
              <a:schemeClr val="accent4"/>
            </a:lnRef>
            <a:fillRef idx="3">
              <a:schemeClr val="accent4"/>
            </a:fillRef>
            <a:effectRef idx="2">
              <a:schemeClr val="accent4"/>
            </a:effectRef>
            <a:fontRef idx="minor">
              <a:schemeClr val="lt1"/>
            </a:fontRef>
          </p:style>
          <p:txBody>
            <a:bodyPr wrap="square" lIns="0" tIns="0" rIns="0" bIns="0">
              <a:spAutoFit/>
            </a:bodyPr>
            <a:lstStyle/>
            <a:p>
              <a:pPr algn="ctr"/>
              <a:r>
                <a:rPr lang="it-IT" sz="1228" dirty="0"/>
                <a:t>Rinuncia ad attività programmate</a:t>
              </a:r>
            </a:p>
          </p:txBody>
        </p:sp>
        <p:sp>
          <p:nvSpPr>
            <p:cNvPr id="18" name="Rettangolo 17">
              <a:extLst>
                <a:ext uri="{FF2B5EF4-FFF2-40B4-BE49-F238E27FC236}">
                  <a16:creationId xmlns:a16="http://schemas.microsoft.com/office/drawing/2014/main" id="{234BA0DA-52F2-3044-946B-70C06A29C04A}"/>
                </a:ext>
              </a:extLst>
            </p:cNvPr>
            <p:cNvSpPr>
              <a:spLocks/>
            </p:cNvSpPr>
            <p:nvPr/>
          </p:nvSpPr>
          <p:spPr>
            <a:xfrm>
              <a:off x="972357" y="6405598"/>
              <a:ext cx="1763070" cy="158979"/>
            </a:xfrm>
            <a:prstGeom prst="rect">
              <a:avLst/>
            </a:prstGeom>
          </p:spPr>
          <p:style>
            <a:lnRef idx="1">
              <a:schemeClr val="accent4"/>
            </a:lnRef>
            <a:fillRef idx="3">
              <a:schemeClr val="accent4"/>
            </a:fillRef>
            <a:effectRef idx="2">
              <a:schemeClr val="accent4"/>
            </a:effectRef>
            <a:fontRef idx="minor">
              <a:schemeClr val="lt1"/>
            </a:fontRef>
          </p:style>
          <p:txBody>
            <a:bodyPr wrap="square" lIns="0" tIns="0" rIns="0" bIns="0">
              <a:spAutoFit/>
            </a:bodyPr>
            <a:lstStyle/>
            <a:p>
              <a:pPr algn="ctr"/>
              <a:r>
                <a:rPr lang="it-IT" sz="1228" dirty="0"/>
                <a:t>Prendere malattia</a:t>
              </a:r>
            </a:p>
          </p:txBody>
        </p:sp>
      </p:grpSp>
    </p:spTree>
    <p:extLst>
      <p:ext uri="{BB962C8B-B14F-4D97-AF65-F5344CB8AC3E}">
        <p14:creationId xmlns:p14="http://schemas.microsoft.com/office/powerpoint/2010/main" val="28991686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C4B4E9-7B43-4CA7-A60E-A0AD1BC6CF0D}"/>
              </a:ext>
            </a:extLst>
          </p:cNvPr>
          <p:cNvSpPr>
            <a:spLocks noGrp="1"/>
          </p:cNvSpPr>
          <p:nvPr>
            <p:ph type="title"/>
          </p:nvPr>
        </p:nvSpPr>
        <p:spPr>
          <a:xfrm>
            <a:off x="2739659" y="444686"/>
            <a:ext cx="6028455" cy="699035"/>
          </a:xfrm>
        </p:spPr>
        <p:txBody>
          <a:bodyPr>
            <a:noAutofit/>
          </a:bodyPr>
          <a:lstStyle/>
          <a:p>
            <a:r>
              <a:rPr lang="it-IT" sz="3800" dirty="0"/>
              <a:t>Impatto delle SMC sulla carriera lavorativa</a:t>
            </a:r>
          </a:p>
        </p:txBody>
      </p:sp>
      <p:sp>
        <p:nvSpPr>
          <p:cNvPr id="6" name="CasellaDiTesto 5">
            <a:extLst>
              <a:ext uri="{FF2B5EF4-FFF2-40B4-BE49-F238E27FC236}">
                <a16:creationId xmlns:a16="http://schemas.microsoft.com/office/drawing/2014/main" id="{A9F2D576-3E05-4149-B428-449384E49BB4}"/>
              </a:ext>
            </a:extLst>
          </p:cNvPr>
          <p:cNvSpPr txBox="1">
            <a:spLocks/>
          </p:cNvSpPr>
          <p:nvPr/>
        </p:nvSpPr>
        <p:spPr>
          <a:xfrm>
            <a:off x="7928397" y="6907010"/>
            <a:ext cx="2590227" cy="335418"/>
          </a:xfrm>
          <a:prstGeom prst="rect">
            <a:avLst/>
          </a:prstGeom>
          <a:noFill/>
        </p:spPr>
        <p:txBody>
          <a:bodyPr wrap="none" rtlCol="0">
            <a:spAutoFit/>
          </a:bodyPr>
          <a:lstStyle/>
          <a:p>
            <a:r>
              <a:rPr lang="it-IT" sz="1579" i="1" dirty="0" err="1"/>
              <a:t>Yu</a:t>
            </a:r>
            <a:r>
              <a:rPr lang="it-IT" sz="1579" i="1" dirty="0"/>
              <a:t> et al. BMC </a:t>
            </a:r>
            <a:r>
              <a:rPr lang="it-IT" sz="1579" i="1" dirty="0" err="1"/>
              <a:t>cancer</a:t>
            </a:r>
            <a:r>
              <a:rPr lang="it-IT" sz="1579" i="1" dirty="0"/>
              <a:t> 2018</a:t>
            </a:r>
          </a:p>
        </p:txBody>
      </p:sp>
      <p:grpSp>
        <p:nvGrpSpPr>
          <p:cNvPr id="4" name="Gruppo 3">
            <a:extLst>
              <a:ext uri="{FF2B5EF4-FFF2-40B4-BE49-F238E27FC236}">
                <a16:creationId xmlns:a16="http://schemas.microsoft.com/office/drawing/2014/main" id="{23BA3FFE-8A09-FA0A-8885-DC64D53FC02F}"/>
              </a:ext>
            </a:extLst>
          </p:cNvPr>
          <p:cNvGrpSpPr/>
          <p:nvPr/>
        </p:nvGrpSpPr>
        <p:grpSpPr>
          <a:xfrm>
            <a:off x="916812" y="1353289"/>
            <a:ext cx="8944952" cy="5553720"/>
            <a:chOff x="1321772" y="2327441"/>
            <a:chExt cx="7689495" cy="3911143"/>
          </a:xfrm>
        </p:grpSpPr>
        <p:pic>
          <p:nvPicPr>
            <p:cNvPr id="5" name="Immagine 4">
              <a:extLst>
                <a:ext uri="{FF2B5EF4-FFF2-40B4-BE49-F238E27FC236}">
                  <a16:creationId xmlns:a16="http://schemas.microsoft.com/office/drawing/2014/main" id="{96CC68BD-9E93-8643-9254-E7FA362476E5}"/>
                </a:ext>
              </a:extLst>
            </p:cNvPr>
            <p:cNvPicPr>
              <a:picLocks noChangeAspect="1"/>
            </p:cNvPicPr>
            <p:nvPr/>
          </p:nvPicPr>
          <p:blipFill>
            <a:blip r:embed="rId2" cstate="screen">
              <a:extLst>
                <a:ext uri="{28A0092B-C50C-407E-A947-70E740481C1C}">
                  <a14:useLocalDpi xmlns:a14="http://schemas.microsoft.com/office/drawing/2010/main"/>
                </a:ext>
              </a:extLst>
            </a:blip>
            <a:srcRect r="4108"/>
            <a:stretch/>
          </p:blipFill>
          <p:spPr>
            <a:xfrm>
              <a:off x="1321772" y="2327441"/>
              <a:ext cx="7689495" cy="3911143"/>
            </a:xfrm>
            <a:prstGeom prst="rect">
              <a:avLst/>
            </a:prstGeom>
          </p:spPr>
        </p:pic>
        <p:sp>
          <p:nvSpPr>
            <p:cNvPr id="3" name="CasellaDiTesto 2">
              <a:extLst>
                <a:ext uri="{FF2B5EF4-FFF2-40B4-BE49-F238E27FC236}">
                  <a16:creationId xmlns:a16="http://schemas.microsoft.com/office/drawing/2014/main" id="{1E78808F-A6B7-5B46-AFE5-D1EEF7296846}"/>
                </a:ext>
              </a:extLst>
            </p:cNvPr>
            <p:cNvSpPr txBox="1"/>
            <p:nvPr/>
          </p:nvSpPr>
          <p:spPr>
            <a:xfrm>
              <a:off x="2621819" y="2887829"/>
              <a:ext cx="2063598" cy="19511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200" dirty="0"/>
                <a:t>Qualsiasi cambiamento di lavoro</a:t>
              </a:r>
            </a:p>
          </p:txBody>
        </p:sp>
        <p:sp>
          <p:nvSpPr>
            <p:cNvPr id="7" name="CasellaDiTesto 6">
              <a:extLst>
                <a:ext uri="{FF2B5EF4-FFF2-40B4-BE49-F238E27FC236}">
                  <a16:creationId xmlns:a16="http://schemas.microsoft.com/office/drawing/2014/main" id="{EB7FA6C5-27D0-CB4A-8C54-496AC7E928D6}"/>
                </a:ext>
              </a:extLst>
            </p:cNvPr>
            <p:cNvSpPr txBox="1"/>
            <p:nvPr/>
          </p:nvSpPr>
          <p:spPr>
            <a:xfrm>
              <a:off x="3557652" y="3317658"/>
              <a:ext cx="1184239" cy="19511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sz="1200" dirty="0"/>
                <a:t>Perdita del lavoro</a:t>
              </a:r>
            </a:p>
          </p:txBody>
        </p:sp>
        <p:sp>
          <p:nvSpPr>
            <p:cNvPr id="8" name="CasellaDiTesto 7">
              <a:extLst>
                <a:ext uri="{FF2B5EF4-FFF2-40B4-BE49-F238E27FC236}">
                  <a16:creationId xmlns:a16="http://schemas.microsoft.com/office/drawing/2014/main" id="{2C1E3CF8-94E8-B74A-8A48-991724244AB6}"/>
                </a:ext>
              </a:extLst>
            </p:cNvPr>
            <p:cNvSpPr txBox="1"/>
            <p:nvPr/>
          </p:nvSpPr>
          <p:spPr>
            <a:xfrm>
              <a:off x="3089734" y="3717878"/>
              <a:ext cx="1746729" cy="1951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it-IT" sz="1200" dirty="0"/>
                <a:t>Riduzione per invalidità</a:t>
              </a:r>
            </a:p>
          </p:txBody>
        </p:sp>
        <p:sp>
          <p:nvSpPr>
            <p:cNvPr id="9" name="CasellaDiTesto 8">
              <a:extLst>
                <a:ext uri="{FF2B5EF4-FFF2-40B4-BE49-F238E27FC236}">
                  <a16:creationId xmlns:a16="http://schemas.microsoft.com/office/drawing/2014/main" id="{4FAE1734-0C6E-6042-A761-FA482E45F6CA}"/>
                </a:ext>
              </a:extLst>
            </p:cNvPr>
            <p:cNvSpPr txBox="1"/>
            <p:nvPr/>
          </p:nvSpPr>
          <p:spPr>
            <a:xfrm>
              <a:off x="3089733" y="4118098"/>
              <a:ext cx="1746729" cy="1951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it-IT" sz="1200" dirty="0"/>
                <a:t>Riduzione in ore</a:t>
              </a:r>
            </a:p>
          </p:txBody>
        </p:sp>
        <p:sp>
          <p:nvSpPr>
            <p:cNvPr id="10" name="CasellaDiTesto 9">
              <a:extLst>
                <a:ext uri="{FF2B5EF4-FFF2-40B4-BE49-F238E27FC236}">
                  <a16:creationId xmlns:a16="http://schemas.microsoft.com/office/drawing/2014/main" id="{25349ED9-CC3D-1D47-8649-B72CCE70E198}"/>
                </a:ext>
              </a:extLst>
            </p:cNvPr>
            <p:cNvSpPr txBox="1"/>
            <p:nvPr/>
          </p:nvSpPr>
          <p:spPr>
            <a:xfrm>
              <a:off x="3089732" y="4518318"/>
              <a:ext cx="1746729" cy="1951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it-IT" sz="1200" dirty="0"/>
                <a:t>Ritiro precoce</a:t>
              </a:r>
            </a:p>
          </p:txBody>
        </p:sp>
        <p:sp>
          <p:nvSpPr>
            <p:cNvPr id="11" name="CasellaDiTesto 10">
              <a:extLst>
                <a:ext uri="{FF2B5EF4-FFF2-40B4-BE49-F238E27FC236}">
                  <a16:creationId xmlns:a16="http://schemas.microsoft.com/office/drawing/2014/main" id="{3AE83F2A-0905-144F-B024-28579ED5E010}"/>
                </a:ext>
              </a:extLst>
            </p:cNvPr>
            <p:cNvSpPr txBox="1"/>
            <p:nvPr/>
          </p:nvSpPr>
          <p:spPr>
            <a:xfrm>
              <a:off x="3089731" y="4918538"/>
              <a:ext cx="1746729" cy="1951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it-IT" sz="1200" dirty="0"/>
                <a:t>Da full time a part time</a:t>
              </a:r>
            </a:p>
          </p:txBody>
        </p:sp>
        <p:sp>
          <p:nvSpPr>
            <p:cNvPr id="12" name="CasellaDiTesto 11">
              <a:extLst>
                <a:ext uri="{FF2B5EF4-FFF2-40B4-BE49-F238E27FC236}">
                  <a16:creationId xmlns:a16="http://schemas.microsoft.com/office/drawing/2014/main" id="{B8692C25-73A0-604E-96D8-3C8A6409280F}"/>
                </a:ext>
              </a:extLst>
            </p:cNvPr>
            <p:cNvSpPr txBox="1"/>
            <p:nvPr/>
          </p:nvSpPr>
          <p:spPr>
            <a:xfrm>
              <a:off x="3089730" y="5318758"/>
              <a:ext cx="1746729" cy="19511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lang="it-IT" sz="1200" dirty="0"/>
                <a:t>Stipendio inferiore</a:t>
              </a:r>
            </a:p>
          </p:txBody>
        </p:sp>
      </p:grpSp>
    </p:spTree>
    <p:extLst>
      <p:ext uri="{BB962C8B-B14F-4D97-AF65-F5344CB8AC3E}">
        <p14:creationId xmlns:p14="http://schemas.microsoft.com/office/powerpoint/2010/main" val="20658970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6754" y="540271"/>
            <a:ext cx="7295353" cy="1180236"/>
          </a:xfrm>
          <a:prstGeom prst="rect">
            <a:avLst/>
          </a:prstGeom>
        </p:spPr>
        <p:txBody>
          <a:bodyPr vert="horz" wrap="square" lIns="0" tIns="10582" rIns="0" bIns="0" numCol="1" rtlCol="0" anchor="ctr" anchorCtr="0" compatLnSpc="1">
            <a:prstTxWarp prst="textNoShape">
              <a:avLst/>
            </a:prstTxWarp>
            <a:spAutoFit/>
          </a:bodyPr>
          <a:lstStyle/>
          <a:p>
            <a:pPr marL="11140">
              <a:spcBef>
                <a:spcPts val="83"/>
              </a:spcBef>
            </a:pPr>
            <a:r>
              <a:rPr lang="it-IT" sz="3800" spc="-31" dirty="0"/>
              <a:t>Importanza dei sintomi per i pazienti con SMC e i loro medici</a:t>
            </a:r>
            <a:endParaRPr sz="3800" dirty="0"/>
          </a:p>
        </p:txBody>
      </p:sp>
      <p:sp>
        <p:nvSpPr>
          <p:cNvPr id="4" name="object 4"/>
          <p:cNvSpPr txBox="1"/>
          <p:nvPr/>
        </p:nvSpPr>
        <p:spPr>
          <a:xfrm>
            <a:off x="5784431" y="6993172"/>
            <a:ext cx="5143455" cy="258083"/>
          </a:xfrm>
          <a:prstGeom prst="rect">
            <a:avLst/>
          </a:prstGeom>
        </p:spPr>
        <p:txBody>
          <a:bodyPr vert="horz" wrap="square" lIns="0" tIns="11696" rIns="0" bIns="0" rtlCol="0">
            <a:spAutoFit/>
          </a:bodyPr>
          <a:lstStyle/>
          <a:p>
            <a:pPr marL="11140" defTabSz="802089">
              <a:spcBef>
                <a:spcPts val="92"/>
              </a:spcBef>
              <a:defRPr/>
            </a:pPr>
            <a:r>
              <a:rPr sz="1600" spc="4" dirty="0">
                <a:solidFill>
                  <a:prstClr val="black"/>
                </a:solidFill>
                <a:latin typeface="Calibri"/>
                <a:cs typeface="Calibri"/>
              </a:rPr>
              <a:t>Byun</a:t>
            </a:r>
            <a:r>
              <a:rPr sz="1600" spc="-35" dirty="0">
                <a:solidFill>
                  <a:prstClr val="black"/>
                </a:solidFill>
                <a:latin typeface="Calibri"/>
                <a:cs typeface="Calibri"/>
              </a:rPr>
              <a:t> </a:t>
            </a:r>
            <a:r>
              <a:rPr sz="1600" dirty="0">
                <a:solidFill>
                  <a:prstClr val="black"/>
                </a:solidFill>
                <a:latin typeface="Calibri"/>
                <a:cs typeface="Calibri"/>
              </a:rPr>
              <a:t>JM</a:t>
            </a:r>
            <a:r>
              <a:rPr sz="1600" spc="-9" dirty="0">
                <a:solidFill>
                  <a:prstClr val="black"/>
                </a:solidFill>
                <a:latin typeface="Calibri"/>
                <a:cs typeface="Calibri"/>
              </a:rPr>
              <a:t> </a:t>
            </a:r>
            <a:r>
              <a:rPr sz="1600" dirty="0">
                <a:solidFill>
                  <a:prstClr val="black"/>
                </a:solidFill>
                <a:latin typeface="Calibri"/>
                <a:cs typeface="Calibri"/>
              </a:rPr>
              <a:t>et</a:t>
            </a:r>
            <a:r>
              <a:rPr sz="1600" spc="9" dirty="0">
                <a:solidFill>
                  <a:prstClr val="black"/>
                </a:solidFill>
                <a:latin typeface="Calibri"/>
                <a:cs typeface="Calibri"/>
              </a:rPr>
              <a:t> </a:t>
            </a:r>
            <a:r>
              <a:rPr sz="1600" spc="-13" dirty="0">
                <a:solidFill>
                  <a:prstClr val="black"/>
                </a:solidFill>
                <a:latin typeface="Calibri"/>
                <a:cs typeface="Calibri"/>
              </a:rPr>
              <a:t>al.</a:t>
            </a:r>
            <a:r>
              <a:rPr sz="1600" spc="-9" dirty="0">
                <a:solidFill>
                  <a:prstClr val="black"/>
                </a:solidFill>
                <a:latin typeface="Calibri"/>
                <a:cs typeface="Calibri"/>
              </a:rPr>
              <a:t> </a:t>
            </a:r>
            <a:r>
              <a:rPr sz="1600" spc="4" dirty="0">
                <a:solidFill>
                  <a:prstClr val="black"/>
                </a:solidFill>
                <a:latin typeface="Calibri"/>
                <a:cs typeface="Calibri"/>
              </a:rPr>
              <a:t>Korean</a:t>
            </a:r>
            <a:r>
              <a:rPr sz="1600" spc="-31" dirty="0">
                <a:solidFill>
                  <a:prstClr val="black"/>
                </a:solidFill>
                <a:latin typeface="Calibri"/>
                <a:cs typeface="Calibri"/>
              </a:rPr>
              <a:t> </a:t>
            </a:r>
            <a:r>
              <a:rPr sz="1600" dirty="0">
                <a:solidFill>
                  <a:prstClr val="black"/>
                </a:solidFill>
                <a:latin typeface="Calibri"/>
                <a:cs typeface="Calibri"/>
              </a:rPr>
              <a:t>J</a:t>
            </a:r>
            <a:r>
              <a:rPr sz="1600" spc="-9" dirty="0">
                <a:solidFill>
                  <a:prstClr val="black"/>
                </a:solidFill>
                <a:latin typeface="Calibri"/>
                <a:cs typeface="Calibri"/>
              </a:rPr>
              <a:t> </a:t>
            </a:r>
            <a:r>
              <a:rPr sz="1600" dirty="0">
                <a:solidFill>
                  <a:prstClr val="black"/>
                </a:solidFill>
                <a:latin typeface="Calibri"/>
                <a:cs typeface="Calibri"/>
              </a:rPr>
              <a:t>Intern</a:t>
            </a:r>
            <a:r>
              <a:rPr sz="1600" spc="-9" dirty="0">
                <a:solidFill>
                  <a:prstClr val="black"/>
                </a:solidFill>
                <a:latin typeface="Calibri"/>
                <a:cs typeface="Calibri"/>
              </a:rPr>
              <a:t> </a:t>
            </a:r>
            <a:r>
              <a:rPr sz="1600" spc="4" dirty="0">
                <a:solidFill>
                  <a:prstClr val="black"/>
                </a:solidFill>
                <a:latin typeface="Calibri"/>
                <a:cs typeface="Calibri"/>
              </a:rPr>
              <a:t>Med.</a:t>
            </a:r>
            <a:r>
              <a:rPr sz="1600" spc="-44" dirty="0">
                <a:solidFill>
                  <a:prstClr val="black"/>
                </a:solidFill>
                <a:latin typeface="Calibri"/>
                <a:cs typeface="Calibri"/>
              </a:rPr>
              <a:t> </a:t>
            </a:r>
            <a:r>
              <a:rPr sz="1600" spc="-4" dirty="0">
                <a:solidFill>
                  <a:prstClr val="black"/>
                </a:solidFill>
                <a:latin typeface="Calibri"/>
                <a:cs typeface="Calibri"/>
              </a:rPr>
              <a:t>2022;37(2):444-454.</a:t>
            </a:r>
            <a:endParaRPr sz="1600">
              <a:solidFill>
                <a:prstClr val="black"/>
              </a:solidFill>
              <a:latin typeface="Calibri"/>
              <a:cs typeface="Calibri"/>
            </a:endParaRPr>
          </a:p>
        </p:txBody>
      </p:sp>
      <p:grpSp>
        <p:nvGrpSpPr>
          <p:cNvPr id="5" name="object 5"/>
          <p:cNvGrpSpPr/>
          <p:nvPr/>
        </p:nvGrpSpPr>
        <p:grpSpPr>
          <a:xfrm>
            <a:off x="553535" y="2772519"/>
            <a:ext cx="5027321" cy="3976296"/>
            <a:chOff x="393191" y="1380744"/>
            <a:chExt cx="5731510" cy="4533265"/>
          </a:xfrm>
        </p:grpSpPr>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393191" y="1380744"/>
              <a:ext cx="5731002" cy="4533137"/>
            </a:xfrm>
            <a:prstGeom prst="rect">
              <a:avLst/>
            </a:prstGeom>
          </p:spPr>
        </p:pic>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434339" y="1421892"/>
              <a:ext cx="5596128" cy="4398263"/>
            </a:xfrm>
            <a:prstGeom prst="rect">
              <a:avLst/>
            </a:prstGeom>
          </p:spPr>
        </p:pic>
        <p:sp>
          <p:nvSpPr>
            <p:cNvPr id="8" name="object 8"/>
            <p:cNvSpPr/>
            <p:nvPr/>
          </p:nvSpPr>
          <p:spPr>
            <a:xfrm>
              <a:off x="429577" y="1417129"/>
              <a:ext cx="5605780" cy="4408170"/>
            </a:xfrm>
            <a:custGeom>
              <a:avLst/>
              <a:gdLst/>
              <a:ahLst/>
              <a:cxnLst/>
              <a:rect l="l" t="t" r="r" b="b"/>
              <a:pathLst>
                <a:path w="5605780" h="4408170">
                  <a:moveTo>
                    <a:pt x="0" y="4407788"/>
                  </a:moveTo>
                  <a:lnTo>
                    <a:pt x="5605653" y="4407788"/>
                  </a:lnTo>
                  <a:lnTo>
                    <a:pt x="5605653" y="0"/>
                  </a:lnTo>
                  <a:lnTo>
                    <a:pt x="0" y="0"/>
                  </a:lnTo>
                  <a:lnTo>
                    <a:pt x="0" y="4407788"/>
                  </a:lnTo>
                  <a:close/>
                </a:path>
              </a:pathLst>
            </a:custGeom>
            <a:ln w="9525">
              <a:solidFill>
                <a:srgbClr val="6F2F9F"/>
              </a:solidFill>
            </a:ln>
          </p:spPr>
          <p:txBody>
            <a:bodyPr wrap="square" lIns="0" tIns="0" rIns="0" bIns="0" rtlCol="0"/>
            <a:lstStyle/>
            <a:p>
              <a:pPr defTabSz="802089">
                <a:defRPr/>
              </a:pPr>
              <a:endParaRPr sz="1579">
                <a:solidFill>
                  <a:prstClr val="black"/>
                </a:solidFill>
                <a:latin typeface="Calibri"/>
              </a:endParaRPr>
            </a:p>
          </p:txBody>
        </p:sp>
      </p:grpSp>
      <p:grpSp>
        <p:nvGrpSpPr>
          <p:cNvPr id="9" name="object 9"/>
          <p:cNvGrpSpPr/>
          <p:nvPr/>
        </p:nvGrpSpPr>
        <p:grpSpPr>
          <a:xfrm>
            <a:off x="5883186" y="2772518"/>
            <a:ext cx="4533835" cy="3980195"/>
            <a:chOff x="6469379" y="1380744"/>
            <a:chExt cx="5168900" cy="4537710"/>
          </a:xfrm>
        </p:grpSpPr>
        <p:pic>
          <p:nvPicPr>
            <p:cNvPr id="10" name="object 10"/>
            <p:cNvPicPr/>
            <p:nvPr/>
          </p:nvPicPr>
          <p:blipFill>
            <a:blip r:embed="rId4" cstate="screen">
              <a:extLst>
                <a:ext uri="{28A0092B-C50C-407E-A947-70E740481C1C}">
                  <a14:useLocalDpi xmlns:a14="http://schemas.microsoft.com/office/drawing/2010/main"/>
                </a:ext>
              </a:extLst>
            </a:blip>
            <a:stretch>
              <a:fillRect/>
            </a:stretch>
          </p:blipFill>
          <p:spPr>
            <a:xfrm>
              <a:off x="6469379" y="1380744"/>
              <a:ext cx="5168646" cy="4537710"/>
            </a:xfrm>
            <a:prstGeom prst="rect">
              <a:avLst/>
            </a:prstGeom>
          </p:spPr>
        </p:pic>
        <p:pic>
          <p:nvPicPr>
            <p:cNvPr id="11" name="object 11"/>
            <p:cNvPicPr/>
            <p:nvPr/>
          </p:nvPicPr>
          <p:blipFill>
            <a:blip r:embed="rId5" cstate="screen">
              <a:extLst>
                <a:ext uri="{28A0092B-C50C-407E-A947-70E740481C1C}">
                  <a14:useLocalDpi xmlns:a14="http://schemas.microsoft.com/office/drawing/2010/main"/>
                </a:ext>
              </a:extLst>
            </a:blip>
            <a:stretch>
              <a:fillRect/>
            </a:stretch>
          </p:blipFill>
          <p:spPr>
            <a:xfrm>
              <a:off x="6510527" y="1421892"/>
              <a:ext cx="5033772" cy="4402836"/>
            </a:xfrm>
            <a:prstGeom prst="rect">
              <a:avLst/>
            </a:prstGeom>
          </p:spPr>
        </p:pic>
        <p:sp>
          <p:nvSpPr>
            <p:cNvPr id="12" name="object 12"/>
            <p:cNvSpPr/>
            <p:nvPr/>
          </p:nvSpPr>
          <p:spPr>
            <a:xfrm>
              <a:off x="6505828" y="1417129"/>
              <a:ext cx="5043805" cy="4412615"/>
            </a:xfrm>
            <a:custGeom>
              <a:avLst/>
              <a:gdLst/>
              <a:ahLst/>
              <a:cxnLst/>
              <a:rect l="l" t="t" r="r" b="b"/>
              <a:pathLst>
                <a:path w="5043805" h="4412615">
                  <a:moveTo>
                    <a:pt x="0" y="4412361"/>
                  </a:moveTo>
                  <a:lnTo>
                    <a:pt x="5043297" y="4412361"/>
                  </a:lnTo>
                  <a:lnTo>
                    <a:pt x="5043297" y="0"/>
                  </a:lnTo>
                  <a:lnTo>
                    <a:pt x="0" y="0"/>
                  </a:lnTo>
                  <a:lnTo>
                    <a:pt x="0" y="4412361"/>
                  </a:lnTo>
                  <a:close/>
                </a:path>
              </a:pathLst>
            </a:custGeom>
            <a:ln w="9525">
              <a:solidFill>
                <a:srgbClr val="6F2F9F"/>
              </a:solidFill>
            </a:ln>
          </p:spPr>
          <p:txBody>
            <a:bodyPr wrap="square" lIns="0" tIns="0" rIns="0" bIns="0" rtlCol="0"/>
            <a:lstStyle/>
            <a:p>
              <a:pPr defTabSz="802089">
                <a:defRPr/>
              </a:pPr>
              <a:endParaRPr sz="1579">
                <a:solidFill>
                  <a:prstClr val="black"/>
                </a:solidFill>
                <a:latin typeface="Calibri"/>
              </a:endParaRPr>
            </a:p>
          </p:txBody>
        </p:sp>
      </p:grpSp>
    </p:spTree>
    <p:extLst>
      <p:ext uri="{BB962C8B-B14F-4D97-AF65-F5344CB8AC3E}">
        <p14:creationId xmlns:p14="http://schemas.microsoft.com/office/powerpoint/2010/main" val="12693323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63012" y="548265"/>
            <a:ext cx="6016021" cy="955758"/>
          </a:xfrm>
          <a:prstGeom prst="rect">
            <a:avLst/>
          </a:prstGeom>
        </p:spPr>
        <p:txBody>
          <a:bodyPr vert="horz" wrap="square" lIns="0" tIns="10582" rIns="0" bIns="0" numCol="1" rtlCol="0" anchor="ctr" anchorCtr="0" compatLnSpc="1">
            <a:prstTxWarp prst="textNoShape">
              <a:avLst/>
            </a:prstTxWarp>
            <a:spAutoFit/>
          </a:bodyPr>
          <a:lstStyle/>
          <a:p>
            <a:pPr marL="11140">
              <a:spcBef>
                <a:spcPts val="83"/>
              </a:spcBef>
            </a:pPr>
            <a:r>
              <a:rPr lang="it-IT" spc="-35" dirty="0"/>
              <a:t>Obiettivi di trattamento per i pazienti e i loro medici</a:t>
            </a:r>
            <a:endParaRPr dirty="0"/>
          </a:p>
        </p:txBody>
      </p:sp>
      <p:sp>
        <p:nvSpPr>
          <p:cNvPr id="3" name="object 3"/>
          <p:cNvSpPr txBox="1"/>
          <p:nvPr/>
        </p:nvSpPr>
        <p:spPr>
          <a:xfrm>
            <a:off x="2211781" y="6476159"/>
            <a:ext cx="3636426" cy="201375"/>
          </a:xfrm>
          <a:prstGeom prst="rect">
            <a:avLst/>
          </a:prstGeom>
        </p:spPr>
        <p:txBody>
          <a:bodyPr vert="horz" wrap="square" lIns="0" tIns="12254" rIns="0" bIns="0" rtlCol="0">
            <a:spAutoFit/>
          </a:bodyPr>
          <a:lstStyle/>
          <a:p>
            <a:pPr marL="11140" defTabSz="802089">
              <a:spcBef>
                <a:spcPts val="96"/>
              </a:spcBef>
              <a:defRPr/>
            </a:pPr>
            <a:r>
              <a:rPr sz="1228" spc="4" dirty="0">
                <a:solidFill>
                  <a:prstClr val="black"/>
                </a:solidFill>
                <a:latin typeface="Calibri"/>
                <a:cs typeface="Calibri"/>
              </a:rPr>
              <a:t>Byun</a:t>
            </a:r>
            <a:r>
              <a:rPr sz="1228" spc="-31" dirty="0">
                <a:solidFill>
                  <a:prstClr val="black"/>
                </a:solidFill>
                <a:latin typeface="Calibri"/>
                <a:cs typeface="Calibri"/>
              </a:rPr>
              <a:t> </a:t>
            </a:r>
            <a:r>
              <a:rPr sz="1228" spc="4" dirty="0">
                <a:solidFill>
                  <a:prstClr val="black"/>
                </a:solidFill>
                <a:latin typeface="Calibri"/>
                <a:cs typeface="Calibri"/>
              </a:rPr>
              <a:t>JM</a:t>
            </a:r>
            <a:r>
              <a:rPr sz="1228" spc="-4" dirty="0">
                <a:solidFill>
                  <a:prstClr val="black"/>
                </a:solidFill>
                <a:latin typeface="Calibri"/>
                <a:cs typeface="Calibri"/>
              </a:rPr>
              <a:t> </a:t>
            </a:r>
            <a:r>
              <a:rPr sz="1228" dirty="0">
                <a:solidFill>
                  <a:prstClr val="black"/>
                </a:solidFill>
                <a:latin typeface="Calibri"/>
                <a:cs typeface="Calibri"/>
              </a:rPr>
              <a:t>et</a:t>
            </a:r>
            <a:r>
              <a:rPr sz="1228" spc="18" dirty="0">
                <a:solidFill>
                  <a:prstClr val="black"/>
                </a:solidFill>
                <a:latin typeface="Calibri"/>
                <a:cs typeface="Calibri"/>
              </a:rPr>
              <a:t> </a:t>
            </a:r>
            <a:r>
              <a:rPr sz="1228" spc="-9" dirty="0">
                <a:solidFill>
                  <a:prstClr val="black"/>
                </a:solidFill>
                <a:latin typeface="Calibri"/>
                <a:cs typeface="Calibri"/>
              </a:rPr>
              <a:t>al.</a:t>
            </a:r>
            <a:r>
              <a:rPr sz="1228" spc="-26" dirty="0">
                <a:solidFill>
                  <a:prstClr val="black"/>
                </a:solidFill>
                <a:latin typeface="Calibri"/>
                <a:cs typeface="Calibri"/>
              </a:rPr>
              <a:t> </a:t>
            </a:r>
            <a:r>
              <a:rPr sz="1228" spc="4" dirty="0">
                <a:solidFill>
                  <a:prstClr val="black"/>
                </a:solidFill>
                <a:latin typeface="Calibri"/>
                <a:cs typeface="Calibri"/>
              </a:rPr>
              <a:t>Korean</a:t>
            </a:r>
            <a:r>
              <a:rPr sz="1228" spc="-26" dirty="0">
                <a:solidFill>
                  <a:prstClr val="black"/>
                </a:solidFill>
                <a:latin typeface="Calibri"/>
                <a:cs typeface="Calibri"/>
              </a:rPr>
              <a:t> </a:t>
            </a:r>
            <a:r>
              <a:rPr sz="1228" dirty="0">
                <a:solidFill>
                  <a:prstClr val="black"/>
                </a:solidFill>
                <a:latin typeface="Calibri"/>
                <a:cs typeface="Calibri"/>
              </a:rPr>
              <a:t>J</a:t>
            </a:r>
            <a:r>
              <a:rPr sz="1228" spc="-9" dirty="0">
                <a:solidFill>
                  <a:prstClr val="black"/>
                </a:solidFill>
                <a:latin typeface="Calibri"/>
                <a:cs typeface="Calibri"/>
              </a:rPr>
              <a:t> </a:t>
            </a:r>
            <a:r>
              <a:rPr sz="1228" dirty="0">
                <a:solidFill>
                  <a:prstClr val="black"/>
                </a:solidFill>
                <a:latin typeface="Calibri"/>
                <a:cs typeface="Calibri"/>
              </a:rPr>
              <a:t>Intern</a:t>
            </a:r>
            <a:r>
              <a:rPr sz="1228" spc="4" dirty="0">
                <a:solidFill>
                  <a:prstClr val="black"/>
                </a:solidFill>
                <a:latin typeface="Calibri"/>
                <a:cs typeface="Calibri"/>
              </a:rPr>
              <a:t> Med.</a:t>
            </a:r>
            <a:r>
              <a:rPr sz="1228" spc="-44" dirty="0">
                <a:solidFill>
                  <a:prstClr val="black"/>
                </a:solidFill>
                <a:latin typeface="Calibri"/>
                <a:cs typeface="Calibri"/>
              </a:rPr>
              <a:t> </a:t>
            </a:r>
            <a:r>
              <a:rPr sz="1228" spc="-4" dirty="0">
                <a:solidFill>
                  <a:prstClr val="black"/>
                </a:solidFill>
                <a:latin typeface="Calibri"/>
                <a:cs typeface="Calibri"/>
              </a:rPr>
              <a:t>2022;37(2):444-454</a:t>
            </a:r>
            <a:r>
              <a:rPr sz="1228" spc="44" dirty="0">
                <a:solidFill>
                  <a:prstClr val="black"/>
                </a:solidFill>
                <a:latin typeface="Calibri"/>
                <a:cs typeface="Calibri"/>
              </a:rPr>
              <a:t> </a:t>
            </a:r>
            <a:r>
              <a:rPr sz="1228" dirty="0">
                <a:solidFill>
                  <a:prstClr val="black"/>
                </a:solidFill>
                <a:latin typeface="Calibri"/>
                <a:cs typeface="Calibri"/>
              </a:rPr>
              <a:t>L</a:t>
            </a:r>
          </a:p>
        </p:txBody>
      </p:sp>
      <p:grpSp>
        <p:nvGrpSpPr>
          <p:cNvPr id="4" name="object 4"/>
          <p:cNvGrpSpPr/>
          <p:nvPr/>
        </p:nvGrpSpPr>
        <p:grpSpPr>
          <a:xfrm>
            <a:off x="867451" y="1855701"/>
            <a:ext cx="9634678" cy="4172910"/>
            <a:chOff x="722376" y="1234440"/>
            <a:chExt cx="10984230" cy="4757420"/>
          </a:xfrm>
        </p:grpSpPr>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722376" y="1234440"/>
              <a:ext cx="10984230" cy="4757166"/>
            </a:xfrm>
            <a:prstGeom prst="rect">
              <a:avLst/>
            </a:prstGeom>
          </p:spPr>
        </p:pic>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763524" y="1275587"/>
              <a:ext cx="10849356" cy="4622291"/>
            </a:xfrm>
            <a:prstGeom prst="rect">
              <a:avLst/>
            </a:prstGeom>
          </p:spPr>
        </p:pic>
        <p:sp>
          <p:nvSpPr>
            <p:cNvPr id="7" name="object 7"/>
            <p:cNvSpPr/>
            <p:nvPr/>
          </p:nvSpPr>
          <p:spPr>
            <a:xfrm>
              <a:off x="758761" y="1270825"/>
              <a:ext cx="10859135" cy="4632325"/>
            </a:xfrm>
            <a:custGeom>
              <a:avLst/>
              <a:gdLst/>
              <a:ahLst/>
              <a:cxnLst/>
              <a:rect l="l" t="t" r="r" b="b"/>
              <a:pathLst>
                <a:path w="10859135" h="4632325">
                  <a:moveTo>
                    <a:pt x="0" y="4631816"/>
                  </a:moveTo>
                  <a:lnTo>
                    <a:pt x="10858881" y="4631816"/>
                  </a:lnTo>
                  <a:lnTo>
                    <a:pt x="10858881" y="0"/>
                  </a:lnTo>
                  <a:lnTo>
                    <a:pt x="0" y="0"/>
                  </a:lnTo>
                  <a:lnTo>
                    <a:pt x="0" y="4631816"/>
                  </a:lnTo>
                  <a:close/>
                </a:path>
              </a:pathLst>
            </a:custGeom>
            <a:ln w="9525">
              <a:solidFill>
                <a:srgbClr val="6F2F9F"/>
              </a:solidFill>
            </a:ln>
          </p:spPr>
          <p:txBody>
            <a:bodyPr wrap="square" lIns="0" tIns="0" rIns="0" bIns="0" rtlCol="0"/>
            <a:lstStyle/>
            <a:p>
              <a:pPr defTabSz="802089">
                <a:defRPr/>
              </a:pPr>
              <a:endParaRPr sz="1579">
                <a:solidFill>
                  <a:prstClr val="black"/>
                </a:solidFill>
                <a:latin typeface="Calibri"/>
              </a:endParaRPr>
            </a:p>
          </p:txBody>
        </p:sp>
      </p:grpSp>
      <p:cxnSp>
        <p:nvCxnSpPr>
          <p:cNvPr id="9" name="Connettore 1 8">
            <a:extLst>
              <a:ext uri="{FF2B5EF4-FFF2-40B4-BE49-F238E27FC236}">
                <a16:creationId xmlns:a16="http://schemas.microsoft.com/office/drawing/2014/main" id="{1D12BAEE-AE12-7E47-A690-B59BD6E14657}"/>
              </a:ext>
            </a:extLst>
          </p:cNvPr>
          <p:cNvCxnSpPr>
            <a:cxnSpLocks/>
          </p:cNvCxnSpPr>
          <p:nvPr/>
        </p:nvCxnSpPr>
        <p:spPr>
          <a:xfrm flipH="1">
            <a:off x="899365" y="4415197"/>
            <a:ext cx="726567" cy="0"/>
          </a:xfrm>
          <a:prstGeom prst="line">
            <a:avLst/>
          </a:prstGeom>
          <a:ln w="38100">
            <a:solidFill>
              <a:srgbClr val="FF0000"/>
            </a:solidFill>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1676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524196" y="6945007"/>
            <a:ext cx="8494137" cy="200813"/>
          </a:xfrm>
          <a:prstGeom prst="rect">
            <a:avLst/>
          </a:prstGeom>
        </p:spPr>
        <p:txBody>
          <a:bodyPr vert="horz" wrap="square" lIns="0" tIns="11696" rIns="0" bIns="0" rtlCol="0">
            <a:spAutoFit/>
          </a:bodyPr>
          <a:lstStyle/>
          <a:p>
            <a:pPr marL="11140" defTabSz="802089">
              <a:spcBef>
                <a:spcPts val="92"/>
              </a:spcBef>
              <a:defRPr/>
            </a:pPr>
            <a:r>
              <a:rPr sz="1228" spc="4" dirty="0">
                <a:solidFill>
                  <a:prstClr val="black"/>
                </a:solidFill>
                <a:latin typeface="Calibri"/>
                <a:cs typeface="Calibri"/>
              </a:rPr>
              <a:t>Reproduced</a:t>
            </a:r>
            <a:r>
              <a:rPr sz="1228" spc="-53" dirty="0">
                <a:solidFill>
                  <a:prstClr val="black"/>
                </a:solidFill>
                <a:latin typeface="Calibri"/>
                <a:cs typeface="Calibri"/>
              </a:rPr>
              <a:t> </a:t>
            </a:r>
            <a:r>
              <a:rPr sz="1228" spc="4" dirty="0">
                <a:solidFill>
                  <a:prstClr val="black"/>
                </a:solidFill>
                <a:latin typeface="Calibri"/>
                <a:cs typeface="Calibri"/>
              </a:rPr>
              <a:t>from</a:t>
            </a:r>
            <a:r>
              <a:rPr sz="1228" spc="-48" dirty="0">
                <a:solidFill>
                  <a:prstClr val="black"/>
                </a:solidFill>
                <a:latin typeface="Calibri"/>
                <a:cs typeface="Calibri"/>
              </a:rPr>
              <a:t> </a:t>
            </a:r>
            <a:r>
              <a:rPr sz="1228" dirty="0">
                <a:solidFill>
                  <a:prstClr val="black"/>
                </a:solidFill>
                <a:latin typeface="Calibri"/>
                <a:cs typeface="Calibri"/>
              </a:rPr>
              <a:t>Mesa</a:t>
            </a:r>
            <a:r>
              <a:rPr sz="1228" spc="-48" dirty="0">
                <a:solidFill>
                  <a:prstClr val="black"/>
                </a:solidFill>
                <a:latin typeface="Calibri"/>
                <a:cs typeface="Calibri"/>
              </a:rPr>
              <a:t> </a:t>
            </a:r>
            <a:r>
              <a:rPr sz="1228" dirty="0">
                <a:solidFill>
                  <a:prstClr val="black"/>
                </a:solidFill>
                <a:latin typeface="Calibri"/>
                <a:cs typeface="Calibri"/>
              </a:rPr>
              <a:t>et</a:t>
            </a:r>
            <a:r>
              <a:rPr sz="1228" spc="18" dirty="0">
                <a:solidFill>
                  <a:prstClr val="black"/>
                </a:solidFill>
                <a:latin typeface="Calibri"/>
                <a:cs typeface="Calibri"/>
              </a:rPr>
              <a:t> </a:t>
            </a:r>
            <a:r>
              <a:rPr sz="1228" spc="-13" dirty="0">
                <a:solidFill>
                  <a:prstClr val="black"/>
                </a:solidFill>
                <a:latin typeface="Calibri"/>
                <a:cs typeface="Calibri"/>
              </a:rPr>
              <a:t>al.</a:t>
            </a:r>
            <a:r>
              <a:rPr sz="1228" spc="-9" dirty="0">
                <a:solidFill>
                  <a:prstClr val="black"/>
                </a:solidFill>
                <a:latin typeface="Calibri"/>
                <a:cs typeface="Calibri"/>
              </a:rPr>
              <a:t> </a:t>
            </a:r>
            <a:r>
              <a:rPr sz="1228" dirty="0">
                <a:solidFill>
                  <a:prstClr val="black"/>
                </a:solidFill>
                <a:latin typeface="Calibri"/>
                <a:cs typeface="Calibri"/>
              </a:rPr>
              <a:t>BMC</a:t>
            </a:r>
            <a:r>
              <a:rPr sz="1228" spc="9" dirty="0">
                <a:solidFill>
                  <a:prstClr val="black"/>
                </a:solidFill>
                <a:latin typeface="Calibri"/>
                <a:cs typeface="Calibri"/>
              </a:rPr>
              <a:t> </a:t>
            </a:r>
            <a:r>
              <a:rPr sz="1228" dirty="0">
                <a:solidFill>
                  <a:prstClr val="black"/>
                </a:solidFill>
                <a:latin typeface="Calibri"/>
                <a:cs typeface="Calibri"/>
              </a:rPr>
              <a:t>Cancer.</a:t>
            </a:r>
            <a:r>
              <a:rPr sz="1228" spc="-4" dirty="0">
                <a:solidFill>
                  <a:prstClr val="black"/>
                </a:solidFill>
                <a:latin typeface="Calibri"/>
                <a:cs typeface="Calibri"/>
              </a:rPr>
              <a:t> 2016;16:167.</a:t>
            </a:r>
            <a:r>
              <a:rPr sz="1228" spc="31" dirty="0">
                <a:solidFill>
                  <a:prstClr val="black"/>
                </a:solidFill>
                <a:latin typeface="Calibri"/>
                <a:cs typeface="Calibri"/>
              </a:rPr>
              <a:t> </a:t>
            </a:r>
            <a:r>
              <a:rPr sz="1228" spc="4" dirty="0">
                <a:solidFill>
                  <a:prstClr val="black"/>
                </a:solidFill>
                <a:latin typeface="Calibri"/>
                <a:cs typeface="Calibri"/>
              </a:rPr>
              <a:t>Byun</a:t>
            </a:r>
            <a:r>
              <a:rPr sz="1228" spc="-26" dirty="0">
                <a:solidFill>
                  <a:prstClr val="black"/>
                </a:solidFill>
                <a:latin typeface="Calibri"/>
                <a:cs typeface="Calibri"/>
              </a:rPr>
              <a:t> </a:t>
            </a:r>
            <a:r>
              <a:rPr sz="1228" dirty="0">
                <a:solidFill>
                  <a:prstClr val="black"/>
                </a:solidFill>
                <a:latin typeface="Calibri"/>
                <a:cs typeface="Calibri"/>
              </a:rPr>
              <a:t>JM et</a:t>
            </a:r>
            <a:r>
              <a:rPr sz="1228" spc="-18" dirty="0">
                <a:solidFill>
                  <a:prstClr val="black"/>
                </a:solidFill>
                <a:latin typeface="Calibri"/>
                <a:cs typeface="Calibri"/>
              </a:rPr>
              <a:t> </a:t>
            </a:r>
            <a:r>
              <a:rPr sz="1228" spc="-13" dirty="0">
                <a:solidFill>
                  <a:prstClr val="black"/>
                </a:solidFill>
                <a:latin typeface="Calibri"/>
                <a:cs typeface="Calibri"/>
              </a:rPr>
              <a:t>al.</a:t>
            </a:r>
            <a:r>
              <a:rPr sz="1228" spc="31" dirty="0">
                <a:solidFill>
                  <a:prstClr val="black"/>
                </a:solidFill>
                <a:latin typeface="Calibri"/>
                <a:cs typeface="Calibri"/>
              </a:rPr>
              <a:t> </a:t>
            </a:r>
            <a:r>
              <a:rPr sz="1228" spc="4" dirty="0">
                <a:solidFill>
                  <a:prstClr val="black"/>
                </a:solidFill>
                <a:latin typeface="Calibri"/>
                <a:cs typeface="Calibri"/>
              </a:rPr>
              <a:t>Korean</a:t>
            </a:r>
            <a:r>
              <a:rPr sz="1228" spc="-26" dirty="0">
                <a:solidFill>
                  <a:prstClr val="black"/>
                </a:solidFill>
                <a:latin typeface="Calibri"/>
                <a:cs typeface="Calibri"/>
              </a:rPr>
              <a:t> </a:t>
            </a:r>
            <a:r>
              <a:rPr sz="1228" dirty="0">
                <a:solidFill>
                  <a:prstClr val="black"/>
                </a:solidFill>
                <a:latin typeface="Calibri"/>
                <a:cs typeface="Calibri"/>
              </a:rPr>
              <a:t>J Intern</a:t>
            </a:r>
            <a:r>
              <a:rPr sz="1228" spc="-26" dirty="0">
                <a:solidFill>
                  <a:prstClr val="black"/>
                </a:solidFill>
                <a:latin typeface="Calibri"/>
                <a:cs typeface="Calibri"/>
              </a:rPr>
              <a:t> </a:t>
            </a:r>
            <a:r>
              <a:rPr sz="1228" spc="4" dirty="0">
                <a:solidFill>
                  <a:prstClr val="black"/>
                </a:solidFill>
                <a:latin typeface="Calibri"/>
                <a:cs typeface="Calibri"/>
              </a:rPr>
              <a:t>Med.</a:t>
            </a:r>
            <a:r>
              <a:rPr sz="1228" spc="-4" dirty="0">
                <a:solidFill>
                  <a:prstClr val="black"/>
                </a:solidFill>
                <a:latin typeface="Calibri"/>
                <a:cs typeface="Calibri"/>
              </a:rPr>
              <a:t> 2022;37(2):444-454.</a:t>
            </a:r>
            <a:endParaRPr sz="1228" dirty="0">
              <a:solidFill>
                <a:prstClr val="black"/>
              </a:solidFill>
              <a:latin typeface="Calibri"/>
              <a:cs typeface="Calibri"/>
            </a:endParaRPr>
          </a:p>
        </p:txBody>
      </p:sp>
      <p:grpSp>
        <p:nvGrpSpPr>
          <p:cNvPr id="8" name="object 8"/>
          <p:cNvGrpSpPr/>
          <p:nvPr/>
        </p:nvGrpSpPr>
        <p:grpSpPr>
          <a:xfrm>
            <a:off x="552354" y="1565128"/>
            <a:ext cx="7365914" cy="3666163"/>
            <a:chOff x="6894576" y="1083563"/>
            <a:chExt cx="4441825" cy="2274570"/>
          </a:xfrm>
        </p:grpSpPr>
        <p:pic>
          <p:nvPicPr>
            <p:cNvPr id="9" name="object 9"/>
            <p:cNvPicPr/>
            <p:nvPr/>
          </p:nvPicPr>
          <p:blipFill>
            <a:blip r:embed="rId3" cstate="print"/>
            <a:stretch>
              <a:fillRect/>
            </a:stretch>
          </p:blipFill>
          <p:spPr>
            <a:xfrm>
              <a:off x="6894576" y="1083563"/>
              <a:ext cx="4441698" cy="2274569"/>
            </a:xfrm>
            <a:prstGeom prst="rect">
              <a:avLst/>
            </a:prstGeom>
          </p:spPr>
        </p:pic>
        <p:pic>
          <p:nvPicPr>
            <p:cNvPr id="10" name="object 10"/>
            <p:cNvPicPr/>
            <p:nvPr/>
          </p:nvPicPr>
          <p:blipFill>
            <a:blip r:embed="rId4" cstate="print"/>
            <a:stretch>
              <a:fillRect/>
            </a:stretch>
          </p:blipFill>
          <p:spPr>
            <a:xfrm>
              <a:off x="6935724" y="1124711"/>
              <a:ext cx="4306824" cy="2139695"/>
            </a:xfrm>
            <a:prstGeom prst="rect">
              <a:avLst/>
            </a:prstGeom>
          </p:spPr>
        </p:pic>
        <p:sp>
          <p:nvSpPr>
            <p:cNvPr id="11" name="object 11"/>
            <p:cNvSpPr/>
            <p:nvPr/>
          </p:nvSpPr>
          <p:spPr>
            <a:xfrm>
              <a:off x="6931025" y="1119885"/>
              <a:ext cx="4316730" cy="2149475"/>
            </a:xfrm>
            <a:custGeom>
              <a:avLst/>
              <a:gdLst/>
              <a:ahLst/>
              <a:cxnLst/>
              <a:rect l="l" t="t" r="r" b="b"/>
              <a:pathLst>
                <a:path w="4316730" h="2149475">
                  <a:moveTo>
                    <a:pt x="0" y="2149220"/>
                  </a:moveTo>
                  <a:lnTo>
                    <a:pt x="4316349" y="2149220"/>
                  </a:lnTo>
                  <a:lnTo>
                    <a:pt x="4316349" y="0"/>
                  </a:lnTo>
                  <a:lnTo>
                    <a:pt x="0" y="0"/>
                  </a:lnTo>
                  <a:lnTo>
                    <a:pt x="0" y="2149220"/>
                  </a:lnTo>
                  <a:close/>
                </a:path>
              </a:pathLst>
            </a:custGeom>
            <a:ln w="9525">
              <a:solidFill>
                <a:srgbClr val="6F2F9F"/>
              </a:solidFill>
            </a:ln>
          </p:spPr>
          <p:txBody>
            <a:bodyPr wrap="square" lIns="0" tIns="0" rIns="0" bIns="0" rtlCol="0"/>
            <a:lstStyle/>
            <a:p>
              <a:pPr defTabSz="802089">
                <a:defRPr/>
              </a:pPr>
              <a:endParaRPr sz="1579">
                <a:solidFill>
                  <a:prstClr val="black"/>
                </a:solidFill>
                <a:latin typeface="Calibri"/>
              </a:endParaRPr>
            </a:p>
          </p:txBody>
        </p:sp>
      </p:grpSp>
      <p:pic>
        <p:nvPicPr>
          <p:cNvPr id="19" name="Immagine 18">
            <a:extLst>
              <a:ext uri="{FF2B5EF4-FFF2-40B4-BE49-F238E27FC236}">
                <a16:creationId xmlns:a16="http://schemas.microsoft.com/office/drawing/2014/main" id="{927EA8E5-204E-B443-BD3E-7E8FFDBF66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9640" y="1521019"/>
            <a:ext cx="2714914" cy="3754378"/>
          </a:xfrm>
          <a:prstGeom prst="rect">
            <a:avLst/>
          </a:prstGeom>
        </p:spPr>
      </p:pic>
      <p:sp>
        <p:nvSpPr>
          <p:cNvPr id="2" name="object 2">
            <a:extLst>
              <a:ext uri="{FF2B5EF4-FFF2-40B4-BE49-F238E27FC236}">
                <a16:creationId xmlns:a16="http://schemas.microsoft.com/office/drawing/2014/main" id="{1CB4EE84-2249-31FE-2E9A-495DD9B8199E}"/>
              </a:ext>
            </a:extLst>
          </p:cNvPr>
          <p:cNvSpPr txBox="1">
            <a:spLocks noGrp="1"/>
          </p:cNvSpPr>
          <p:nvPr>
            <p:ph type="title"/>
          </p:nvPr>
        </p:nvSpPr>
        <p:spPr>
          <a:xfrm>
            <a:off x="1432685" y="616257"/>
            <a:ext cx="8861656" cy="483221"/>
          </a:xfrm>
          <a:prstGeom prst="rect">
            <a:avLst/>
          </a:prstGeom>
        </p:spPr>
        <p:txBody>
          <a:bodyPr vert="horz" wrap="square" lIns="0" tIns="10582" rIns="0" bIns="0" numCol="1" rtlCol="0" anchor="ctr" anchorCtr="0" compatLnSpc="1">
            <a:prstTxWarp prst="textNoShape">
              <a:avLst/>
            </a:prstTxWarp>
            <a:spAutoFit/>
          </a:bodyPr>
          <a:lstStyle/>
          <a:p>
            <a:pPr marL="11140">
              <a:spcBef>
                <a:spcPts val="83"/>
              </a:spcBef>
            </a:pPr>
            <a:r>
              <a:rPr lang="it-IT" spc="-35" dirty="0"/>
              <a:t>Non c’è abbastanza tempo per discutere dei sintomi</a:t>
            </a:r>
            <a:endParaRPr dirty="0"/>
          </a:p>
        </p:txBody>
      </p:sp>
      <p:sp>
        <p:nvSpPr>
          <p:cNvPr id="4" name="CasellaDiTesto 3">
            <a:extLst>
              <a:ext uri="{FF2B5EF4-FFF2-40B4-BE49-F238E27FC236}">
                <a16:creationId xmlns:a16="http://schemas.microsoft.com/office/drawing/2014/main" id="{A6252CC6-43BD-E7FD-9234-0B26E5CA238D}"/>
              </a:ext>
            </a:extLst>
          </p:cNvPr>
          <p:cNvSpPr txBox="1"/>
          <p:nvPr/>
        </p:nvSpPr>
        <p:spPr>
          <a:xfrm>
            <a:off x="1217708" y="5231289"/>
            <a:ext cx="806800" cy="438674"/>
          </a:xfrm>
          <a:prstGeom prst="rect">
            <a:avLst/>
          </a:prstGeom>
          <a:noFill/>
        </p:spPr>
        <p:txBody>
          <a:bodyPr wrap="none" rtlCol="0">
            <a:spAutoFit/>
          </a:bodyPr>
          <a:lstStyle/>
          <a:p>
            <a:r>
              <a:rPr lang="it-IT" dirty="0"/>
              <a:t>Fortemente </a:t>
            </a:r>
          </a:p>
          <a:p>
            <a:r>
              <a:rPr lang="it-IT" dirty="0"/>
              <a:t>in accordo</a:t>
            </a:r>
          </a:p>
        </p:txBody>
      </p:sp>
      <p:sp>
        <p:nvSpPr>
          <p:cNvPr id="5" name="CasellaDiTesto 4">
            <a:extLst>
              <a:ext uri="{FF2B5EF4-FFF2-40B4-BE49-F238E27FC236}">
                <a16:creationId xmlns:a16="http://schemas.microsoft.com/office/drawing/2014/main" id="{F7F7D7BA-CC86-1F30-BCF1-7EC821425527}"/>
              </a:ext>
            </a:extLst>
          </p:cNvPr>
          <p:cNvSpPr txBox="1"/>
          <p:nvPr/>
        </p:nvSpPr>
        <p:spPr>
          <a:xfrm>
            <a:off x="2893530" y="5231288"/>
            <a:ext cx="755494" cy="230880"/>
          </a:xfrm>
          <a:prstGeom prst="rect">
            <a:avLst/>
          </a:prstGeom>
          <a:noFill/>
        </p:spPr>
        <p:txBody>
          <a:bodyPr wrap="none" rtlCol="0">
            <a:spAutoFit/>
          </a:bodyPr>
          <a:lstStyle/>
          <a:p>
            <a:r>
              <a:rPr lang="it-IT" dirty="0"/>
              <a:t> In accordo</a:t>
            </a:r>
          </a:p>
        </p:txBody>
      </p:sp>
      <p:sp>
        <p:nvSpPr>
          <p:cNvPr id="6" name="CasellaDiTesto 5">
            <a:extLst>
              <a:ext uri="{FF2B5EF4-FFF2-40B4-BE49-F238E27FC236}">
                <a16:creationId xmlns:a16="http://schemas.microsoft.com/office/drawing/2014/main" id="{142E3503-D44E-E730-4E6B-9EDB944EA1B1}"/>
              </a:ext>
            </a:extLst>
          </p:cNvPr>
          <p:cNvSpPr txBox="1"/>
          <p:nvPr/>
        </p:nvSpPr>
        <p:spPr>
          <a:xfrm>
            <a:off x="5949387" y="5210599"/>
            <a:ext cx="864521" cy="438674"/>
          </a:xfrm>
          <a:prstGeom prst="rect">
            <a:avLst/>
          </a:prstGeom>
          <a:noFill/>
        </p:spPr>
        <p:txBody>
          <a:bodyPr wrap="none" rtlCol="0">
            <a:spAutoFit/>
          </a:bodyPr>
          <a:lstStyle/>
          <a:p>
            <a:r>
              <a:rPr lang="it-IT" dirty="0"/>
              <a:t>Fortemente </a:t>
            </a:r>
          </a:p>
          <a:p>
            <a:r>
              <a:rPr lang="it-IT" dirty="0"/>
              <a:t>in disaccordo</a:t>
            </a:r>
          </a:p>
        </p:txBody>
      </p:sp>
      <p:sp>
        <p:nvSpPr>
          <p:cNvPr id="7" name="CasellaDiTesto 6">
            <a:extLst>
              <a:ext uri="{FF2B5EF4-FFF2-40B4-BE49-F238E27FC236}">
                <a16:creationId xmlns:a16="http://schemas.microsoft.com/office/drawing/2014/main" id="{D3576A97-B539-4CE4-A4DA-314F14F93448}"/>
              </a:ext>
            </a:extLst>
          </p:cNvPr>
          <p:cNvSpPr txBox="1"/>
          <p:nvPr/>
        </p:nvSpPr>
        <p:spPr>
          <a:xfrm>
            <a:off x="4444677" y="5231288"/>
            <a:ext cx="903001" cy="230880"/>
          </a:xfrm>
          <a:prstGeom prst="rect">
            <a:avLst/>
          </a:prstGeom>
          <a:noFill/>
        </p:spPr>
        <p:txBody>
          <a:bodyPr wrap="none" rtlCol="0">
            <a:spAutoFit/>
          </a:bodyPr>
          <a:lstStyle/>
          <a:p>
            <a:r>
              <a:rPr lang="it-IT" dirty="0"/>
              <a:t> In disaccordo</a:t>
            </a:r>
          </a:p>
        </p:txBody>
      </p:sp>
    </p:spTree>
    <p:extLst>
      <p:ext uri="{BB962C8B-B14F-4D97-AF65-F5344CB8AC3E}">
        <p14:creationId xmlns:p14="http://schemas.microsoft.com/office/powerpoint/2010/main" val="615704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99CF26A-9F3F-1949-AC4B-BDD4BD210855}"/>
              </a:ext>
            </a:extLst>
          </p:cNvPr>
          <p:cNvSpPr txBox="1"/>
          <p:nvPr/>
        </p:nvSpPr>
        <p:spPr>
          <a:xfrm>
            <a:off x="2124472" y="4356695"/>
            <a:ext cx="7167411"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Buona</a:t>
            </a:r>
            <a:r>
              <a:rPr lang="it-IT" sz="4400" b="1" i="1" dirty="0">
                <a:solidFill>
                  <a:srgbClr val="C00000"/>
                </a:solidFill>
                <a:latin typeface="Calibri" panose="020F0502020204030204" pitchFamily="34" charset="0"/>
                <a:cs typeface="Calibri" panose="020F0502020204030204" pitchFamily="34" charset="0"/>
              </a:rPr>
              <a:t> ’’Giornata’’ </a:t>
            </a:r>
            <a:r>
              <a:rPr lang="it-IT" sz="4400" b="1" dirty="0">
                <a:solidFill>
                  <a:srgbClr val="C00000"/>
                </a:solidFill>
                <a:latin typeface="Calibri" panose="020F0502020204030204" pitchFamily="34" charset="0"/>
                <a:cs typeface="Calibri" panose="020F0502020204030204" pitchFamily="34" charset="0"/>
              </a:rPr>
              <a:t>a tutti voi !</a:t>
            </a:r>
          </a:p>
        </p:txBody>
      </p:sp>
      <p:pic>
        <p:nvPicPr>
          <p:cNvPr id="3" name="Immagine 2">
            <a:extLst>
              <a:ext uri="{FF2B5EF4-FFF2-40B4-BE49-F238E27FC236}">
                <a16:creationId xmlns:a16="http://schemas.microsoft.com/office/drawing/2014/main" id="{289B07E7-455F-CC55-4F6E-01C9B9D67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Tree>
    <p:extLst>
      <p:ext uri="{BB962C8B-B14F-4D97-AF65-F5344CB8AC3E}">
        <p14:creationId xmlns:p14="http://schemas.microsoft.com/office/powerpoint/2010/main" val="4301786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2FD1266-7B61-334D-B79D-9D05A98A3884}"/>
              </a:ext>
            </a:extLst>
          </p:cNvPr>
          <p:cNvSpPr>
            <a:spLocks noGrp="1"/>
          </p:cNvSpPr>
          <p:nvPr>
            <p:ph type="title"/>
          </p:nvPr>
        </p:nvSpPr>
        <p:spPr>
          <a:xfrm>
            <a:off x="2550919" y="594817"/>
            <a:ext cx="7218489" cy="1002567"/>
          </a:xfrm>
        </p:spPr>
        <p:txBody>
          <a:bodyPr>
            <a:normAutofit fontScale="90000"/>
          </a:bodyPr>
          <a:lstStyle/>
          <a:p>
            <a:r>
              <a:rPr lang="it-IT" dirty="0">
                <a:uFillTx/>
              </a:rPr>
              <a:t>Strumenti di rilevamento della </a:t>
            </a:r>
            <a:r>
              <a:rPr lang="it-IT" dirty="0" err="1">
                <a:uFillTx/>
              </a:rPr>
              <a:t>QoL</a:t>
            </a:r>
            <a:r>
              <a:rPr lang="it-IT" dirty="0">
                <a:uFillTx/>
              </a:rPr>
              <a:t>/Sintomi</a:t>
            </a:r>
          </a:p>
        </p:txBody>
      </p:sp>
      <p:sp>
        <p:nvSpPr>
          <p:cNvPr id="5" name="Segnaposto contenuto 2">
            <a:extLst>
              <a:ext uri="{FF2B5EF4-FFF2-40B4-BE49-F238E27FC236}">
                <a16:creationId xmlns:a16="http://schemas.microsoft.com/office/drawing/2014/main" id="{C57CAB4D-65DB-8546-BA96-7334C39A095B}"/>
              </a:ext>
            </a:extLst>
          </p:cNvPr>
          <p:cNvSpPr>
            <a:spLocks noGrp="1"/>
          </p:cNvSpPr>
          <p:nvPr>
            <p:ph idx="1"/>
          </p:nvPr>
        </p:nvSpPr>
        <p:spPr>
          <a:xfrm>
            <a:off x="1010823" y="2598494"/>
            <a:ext cx="3080192" cy="3969890"/>
          </a:xfrm>
        </p:spPr>
        <p:txBody>
          <a:bodyPr>
            <a:normAutofit fontScale="92500"/>
          </a:bodyPr>
          <a:lstStyle/>
          <a:p>
            <a:r>
              <a:rPr lang="it-IT" sz="2105" dirty="0"/>
              <a:t>EORTC QLQ-C30; SF36; QoL-FA12 </a:t>
            </a:r>
          </a:p>
          <a:p>
            <a:r>
              <a:rPr lang="it-IT" sz="2105" dirty="0">
                <a:solidFill>
                  <a:srgbClr val="FF0000"/>
                </a:solidFill>
              </a:rPr>
              <a:t>the </a:t>
            </a:r>
            <a:r>
              <a:rPr lang="it-IT" sz="2105" dirty="0" err="1">
                <a:solidFill>
                  <a:srgbClr val="FF0000"/>
                </a:solidFill>
              </a:rPr>
              <a:t>Myeloproliferative</a:t>
            </a:r>
            <a:r>
              <a:rPr lang="it-IT" sz="2105" dirty="0">
                <a:solidFill>
                  <a:srgbClr val="FF0000"/>
                </a:solidFill>
              </a:rPr>
              <a:t> </a:t>
            </a:r>
            <a:r>
              <a:rPr lang="it-IT" sz="2105" dirty="0" err="1">
                <a:solidFill>
                  <a:srgbClr val="FF0000"/>
                </a:solidFill>
              </a:rPr>
              <a:t>Neoplasm</a:t>
            </a:r>
            <a:r>
              <a:rPr lang="it-IT" sz="2105" dirty="0">
                <a:solidFill>
                  <a:srgbClr val="FF0000"/>
                </a:solidFill>
              </a:rPr>
              <a:t> </a:t>
            </a:r>
            <a:r>
              <a:rPr lang="it-IT" sz="2105" dirty="0" err="1">
                <a:solidFill>
                  <a:srgbClr val="FF0000"/>
                </a:solidFill>
              </a:rPr>
              <a:t>Symptom</a:t>
            </a:r>
            <a:r>
              <a:rPr lang="it-IT" sz="2105" dirty="0">
                <a:solidFill>
                  <a:srgbClr val="FF0000"/>
                </a:solidFill>
              </a:rPr>
              <a:t> </a:t>
            </a:r>
            <a:r>
              <a:rPr lang="it-IT" sz="2105" dirty="0" err="1">
                <a:solidFill>
                  <a:srgbClr val="FF0000"/>
                </a:solidFill>
              </a:rPr>
              <a:t>Assessment</a:t>
            </a:r>
            <a:r>
              <a:rPr lang="it-IT" sz="2105" dirty="0">
                <a:solidFill>
                  <a:srgbClr val="FF0000"/>
                </a:solidFill>
              </a:rPr>
              <a:t> Form (MPN-SAF); MPN-10 </a:t>
            </a:r>
          </a:p>
          <a:p>
            <a:r>
              <a:rPr lang="it-IT" sz="2105" dirty="0"/>
              <a:t>the </a:t>
            </a:r>
            <a:r>
              <a:rPr lang="it-IT" sz="2105" dirty="0" err="1"/>
              <a:t>Pruritus</a:t>
            </a:r>
            <a:r>
              <a:rPr lang="it-IT" sz="2105" dirty="0"/>
              <a:t> </a:t>
            </a:r>
            <a:r>
              <a:rPr lang="it-IT" sz="2105" dirty="0" err="1"/>
              <a:t>Symptom</a:t>
            </a:r>
            <a:r>
              <a:rPr lang="it-IT" sz="2105" dirty="0"/>
              <a:t> Impact Scale (PSIS) </a:t>
            </a:r>
          </a:p>
          <a:p>
            <a:r>
              <a:rPr lang="it-IT" sz="2105" dirty="0"/>
              <a:t>the Control </a:t>
            </a:r>
            <a:r>
              <a:rPr lang="it-IT" sz="2105" dirty="0" err="1"/>
              <a:t>Preference</a:t>
            </a:r>
            <a:r>
              <a:rPr lang="it-IT" sz="2105" dirty="0"/>
              <a:t> Scale</a:t>
            </a:r>
          </a:p>
        </p:txBody>
      </p:sp>
      <p:pic>
        <p:nvPicPr>
          <p:cNvPr id="6" name="Immagine 5">
            <a:extLst>
              <a:ext uri="{FF2B5EF4-FFF2-40B4-BE49-F238E27FC236}">
                <a16:creationId xmlns:a16="http://schemas.microsoft.com/office/drawing/2014/main" id="{A3DC0C77-B323-1043-AF48-69DF35EF52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33380" y="1800981"/>
            <a:ext cx="4636028" cy="5267194"/>
          </a:xfrm>
          <a:prstGeom prst="rect">
            <a:avLst/>
          </a:prstGeom>
        </p:spPr>
      </p:pic>
    </p:spTree>
    <p:extLst>
      <p:ext uri="{BB962C8B-B14F-4D97-AF65-F5344CB8AC3E}">
        <p14:creationId xmlns:p14="http://schemas.microsoft.com/office/powerpoint/2010/main" val="31177078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CD750EF-6B91-1E40-BF8C-9766FE03DA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9133" y="772928"/>
            <a:ext cx="6063447" cy="5453789"/>
          </a:xfrm>
          <a:prstGeom prst="rect">
            <a:avLst/>
          </a:prstGeom>
        </p:spPr>
      </p:pic>
      <p:sp>
        <p:nvSpPr>
          <p:cNvPr id="3" name="Rettangolo 2">
            <a:extLst>
              <a:ext uri="{FF2B5EF4-FFF2-40B4-BE49-F238E27FC236}">
                <a16:creationId xmlns:a16="http://schemas.microsoft.com/office/drawing/2014/main" id="{A02F1618-B1C9-2543-9884-A41716348642}"/>
              </a:ext>
            </a:extLst>
          </p:cNvPr>
          <p:cNvSpPr/>
          <p:nvPr/>
        </p:nvSpPr>
        <p:spPr>
          <a:xfrm>
            <a:off x="3048831" y="6499093"/>
            <a:ext cx="5563748" cy="578484"/>
          </a:xfrm>
          <a:prstGeom prst="rect">
            <a:avLst/>
          </a:prstGeom>
        </p:spPr>
        <p:txBody>
          <a:bodyPr wrap="square">
            <a:spAutoFit/>
          </a:bodyPr>
          <a:lstStyle/>
          <a:p>
            <a:r>
              <a:rPr lang="en-US" sz="1579" dirty="0"/>
              <a:t>I </a:t>
            </a:r>
            <a:r>
              <a:rPr lang="en-US" sz="1579" dirty="0" err="1"/>
              <a:t>sintomi</a:t>
            </a:r>
            <a:r>
              <a:rPr lang="en-US" sz="1579" dirty="0"/>
              <a:t> MPN-SAFTSS </a:t>
            </a:r>
            <a:r>
              <a:rPr lang="en-US" sz="1579" dirty="0" err="1"/>
              <a:t>sono</a:t>
            </a:r>
            <a:r>
              <a:rPr lang="en-US" sz="1579" dirty="0"/>
              <a:t> </a:t>
            </a:r>
            <a:r>
              <a:rPr lang="en-US" sz="1579" dirty="0" err="1"/>
              <a:t>definiti</a:t>
            </a:r>
            <a:r>
              <a:rPr lang="en-US" sz="1579" dirty="0"/>
              <a:t>: “</a:t>
            </a:r>
            <a:r>
              <a:rPr lang="en-US" sz="1579" dirty="0" err="1"/>
              <a:t>moderati</a:t>
            </a:r>
            <a:r>
              <a:rPr lang="en-US" sz="1579" dirty="0"/>
              <a:t>” se </a:t>
            </a:r>
            <a:r>
              <a:rPr lang="en-US" sz="1579" dirty="0" err="1"/>
              <a:t>sono</a:t>
            </a:r>
            <a:r>
              <a:rPr lang="en-US" sz="1579" dirty="0"/>
              <a:t> </a:t>
            </a:r>
            <a:r>
              <a:rPr lang="en-US" sz="1579" dirty="0" err="1"/>
              <a:t>compresi</a:t>
            </a:r>
            <a:r>
              <a:rPr lang="en-US" sz="1579" dirty="0"/>
              <a:t>  </a:t>
            </a:r>
            <a:r>
              <a:rPr lang="en-US" sz="1579" dirty="0" err="1"/>
              <a:t>tra</a:t>
            </a:r>
            <a:r>
              <a:rPr lang="en-US" sz="1579" dirty="0"/>
              <a:t> 4 to 6 e “</a:t>
            </a:r>
            <a:r>
              <a:rPr lang="en-US" sz="1579" dirty="0" err="1"/>
              <a:t>severi</a:t>
            </a:r>
            <a:r>
              <a:rPr lang="en-US" sz="1579" dirty="0"/>
              <a:t>” se &gt; 7 of 10</a:t>
            </a:r>
          </a:p>
        </p:txBody>
      </p:sp>
    </p:spTree>
    <p:extLst>
      <p:ext uri="{BB962C8B-B14F-4D97-AF65-F5344CB8AC3E}">
        <p14:creationId xmlns:p14="http://schemas.microsoft.com/office/powerpoint/2010/main" val="308038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05E7757-CF19-6D4F-8ED8-A2628DDF74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4191" y="605609"/>
            <a:ext cx="8557310" cy="4597679"/>
          </a:xfrm>
          <a:prstGeom prst="rect">
            <a:avLst/>
          </a:prstGeom>
        </p:spPr>
      </p:pic>
      <p:sp>
        <p:nvSpPr>
          <p:cNvPr id="9" name="Rettangolo 8">
            <a:extLst>
              <a:ext uri="{FF2B5EF4-FFF2-40B4-BE49-F238E27FC236}">
                <a16:creationId xmlns:a16="http://schemas.microsoft.com/office/drawing/2014/main" id="{DB826CD3-55F0-DC42-B9D4-4C56A575D972}"/>
              </a:ext>
            </a:extLst>
          </p:cNvPr>
          <p:cNvSpPr/>
          <p:nvPr/>
        </p:nvSpPr>
        <p:spPr>
          <a:xfrm>
            <a:off x="2928099" y="6180749"/>
            <a:ext cx="5563748" cy="578484"/>
          </a:xfrm>
          <a:prstGeom prst="rect">
            <a:avLst/>
          </a:prstGeom>
        </p:spPr>
        <p:txBody>
          <a:bodyPr wrap="square">
            <a:spAutoFit/>
          </a:bodyPr>
          <a:lstStyle/>
          <a:p>
            <a:r>
              <a:rPr lang="en-US" sz="1579" dirty="0"/>
              <a:t>I </a:t>
            </a:r>
            <a:r>
              <a:rPr lang="en-US" sz="1579" dirty="0" err="1"/>
              <a:t>sintomi</a:t>
            </a:r>
            <a:r>
              <a:rPr lang="en-US" sz="1579" dirty="0"/>
              <a:t> MPN-SAFTSS </a:t>
            </a:r>
            <a:r>
              <a:rPr lang="en-US" sz="1579" dirty="0" err="1"/>
              <a:t>sono</a:t>
            </a:r>
            <a:r>
              <a:rPr lang="en-US" sz="1579" dirty="0"/>
              <a:t> </a:t>
            </a:r>
            <a:r>
              <a:rPr lang="en-US" sz="1579" dirty="0" err="1"/>
              <a:t>definiti</a:t>
            </a:r>
            <a:r>
              <a:rPr lang="en-US" sz="1579" dirty="0"/>
              <a:t>: “</a:t>
            </a:r>
            <a:r>
              <a:rPr lang="en-US" sz="1579" dirty="0" err="1"/>
              <a:t>moderati</a:t>
            </a:r>
            <a:r>
              <a:rPr lang="en-US" sz="1579" dirty="0"/>
              <a:t>” se </a:t>
            </a:r>
            <a:r>
              <a:rPr lang="en-US" sz="1579" dirty="0" err="1"/>
              <a:t>sono</a:t>
            </a:r>
            <a:r>
              <a:rPr lang="en-US" sz="1579" dirty="0"/>
              <a:t> </a:t>
            </a:r>
            <a:r>
              <a:rPr lang="en-US" sz="1579" dirty="0" err="1"/>
              <a:t>compresi</a:t>
            </a:r>
            <a:r>
              <a:rPr lang="en-US" sz="1579" dirty="0"/>
              <a:t>  </a:t>
            </a:r>
            <a:r>
              <a:rPr lang="en-US" sz="1579" dirty="0" err="1"/>
              <a:t>tra</a:t>
            </a:r>
            <a:r>
              <a:rPr lang="en-US" sz="1579" dirty="0"/>
              <a:t> 4 to 6 e “</a:t>
            </a:r>
            <a:r>
              <a:rPr lang="en-US" sz="1579" dirty="0" err="1"/>
              <a:t>severi</a:t>
            </a:r>
            <a:r>
              <a:rPr lang="en-US" sz="1579" dirty="0"/>
              <a:t>” se &gt; 7 of 10</a:t>
            </a:r>
          </a:p>
        </p:txBody>
      </p:sp>
    </p:spTree>
    <p:extLst>
      <p:ext uri="{BB962C8B-B14F-4D97-AF65-F5344CB8AC3E}">
        <p14:creationId xmlns:p14="http://schemas.microsoft.com/office/powerpoint/2010/main" val="198234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6D15FAF5-7BAA-314C-917C-D1375922FF63}"/>
              </a:ext>
            </a:extLst>
          </p:cNvPr>
          <p:cNvSpPr>
            <a:spLocks noChangeArrowheads="1"/>
          </p:cNvSpPr>
          <p:nvPr>
            <p:custDataLst>
              <p:tags r:id="rId1"/>
            </p:custDataLst>
          </p:nvPr>
        </p:nvSpPr>
        <p:spPr bwMode="auto">
          <a:xfrm>
            <a:off x="1560838" y="6455539"/>
            <a:ext cx="8037253" cy="338366"/>
          </a:xfrm>
          <a:prstGeom prst="rect">
            <a:avLst/>
          </a:prstGeom>
          <a:solidFill>
            <a:srgbClr val="262626"/>
          </a:solidFill>
          <a:ln>
            <a:noFill/>
          </a:ln>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SzPct val="100000"/>
            </a:pPr>
            <a:endParaRPr lang="en-US" altLang="it-IT" sz="1579">
              <a:solidFill>
                <a:srgbClr val="000000"/>
              </a:solidFill>
              <a:cs typeface="Arial"/>
            </a:endParaRPr>
          </a:p>
        </p:txBody>
      </p:sp>
      <p:sp>
        <p:nvSpPr>
          <p:cNvPr id="14339" name="Date Placeholder 3">
            <a:extLst>
              <a:ext uri="{FF2B5EF4-FFF2-40B4-BE49-F238E27FC236}">
                <a16:creationId xmlns:a16="http://schemas.microsoft.com/office/drawing/2014/main" id="{10B6812D-2C96-D349-B4B7-6900FD887085}"/>
              </a:ext>
            </a:extLst>
          </p:cNvPr>
          <p:cNvSpPr>
            <a:spLocks noGrp="1" noChangeArrowheads="1"/>
          </p:cNvSpPr>
          <p:nvPr>
            <p:custDataLst>
              <p:tags r:id="rId2"/>
            </p:custDataLst>
          </p:nvPr>
        </p:nvSpPr>
        <p:spPr bwMode="auto">
          <a:xfrm>
            <a:off x="1570584" y="6449969"/>
            <a:ext cx="2227929" cy="33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24575" tIns="55699" rIns="111396" bIns="55699"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SzPct val="100000"/>
              <a:buNone/>
            </a:pPr>
            <a:r>
              <a:rPr lang="en-US" altLang="en-US" sz="702">
                <a:solidFill>
                  <a:srgbClr val="999999"/>
                </a:solidFill>
                <a:latin typeface="Helvetica" pitchFamily="2" charset="0"/>
                <a:cs typeface="Arial"/>
              </a:rPr>
              <a:t>Date of Download:  4/26/2024</a:t>
            </a:r>
          </a:p>
        </p:txBody>
      </p:sp>
      <p:sp>
        <p:nvSpPr>
          <p:cNvPr id="16388" name="Footer Placeholder 4">
            <a:extLst>
              <a:ext uri="{FF2B5EF4-FFF2-40B4-BE49-F238E27FC236}">
                <a16:creationId xmlns:a16="http://schemas.microsoft.com/office/drawing/2014/main" id="{5FD1DE1D-9722-A448-972B-1A3EADD80FF0}"/>
              </a:ext>
            </a:extLst>
          </p:cNvPr>
          <p:cNvSpPr>
            <a:spLocks noGrp="1"/>
          </p:cNvSpPr>
          <p:nvPr>
            <p:custDataLst>
              <p:tags r:id="rId3"/>
            </p:custDataLst>
          </p:nvPr>
        </p:nvSpPr>
        <p:spPr>
          <a:xfrm>
            <a:off x="4294227" y="6448577"/>
            <a:ext cx="5296900" cy="338367"/>
          </a:xfrm>
          <a:prstGeom prst="rect">
            <a:avLst/>
          </a:prstGeom>
          <a:noFill/>
          <a:ln w="9525" cap="flat" cmpd="sng" algn="ctr">
            <a:noFill/>
            <a:prstDash val="solid"/>
            <a:miter lim="800000"/>
            <a:headEnd type="none" w="med" len="med"/>
            <a:tailEnd type="none" w="med" len="med"/>
          </a:ln>
        </p:spPr>
        <p:txBody>
          <a:bodyPr rIns="224575" anchor="ct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r" eaLnBrk="1" fontAlgn="base" hangingPunct="1">
              <a:spcBef>
                <a:spcPct val="0"/>
              </a:spcBef>
              <a:spcAft>
                <a:spcPct val="0"/>
              </a:spcAft>
              <a:buSzPct val="100000"/>
              <a:buNone/>
            </a:pPr>
            <a:r>
              <a:rPr lang="en-US" altLang="en-US" sz="702">
                <a:solidFill>
                  <a:srgbClr val="7F7F7F"/>
                </a:solidFill>
                <a:cs typeface="Arial"/>
              </a:rPr>
              <a:t>Copyright © 2024 American Association for Cancer Research. All rights reserved.</a:t>
            </a:r>
          </a:p>
        </p:txBody>
      </p:sp>
      <p:sp>
        <p:nvSpPr>
          <p:cNvPr id="14341" name="Text Placeholder 2">
            <a:extLst>
              <a:ext uri="{FF2B5EF4-FFF2-40B4-BE49-F238E27FC236}">
                <a16:creationId xmlns:a16="http://schemas.microsoft.com/office/drawing/2014/main" id="{C10C5222-08A7-4947-ACB0-9088E4B2C7D0}"/>
              </a:ext>
            </a:extLst>
          </p:cNvPr>
          <p:cNvSpPr>
            <a:spLocks noChangeArrowheads="1"/>
          </p:cNvSpPr>
          <p:nvPr>
            <p:custDataLst>
              <p:tags r:id="rId4"/>
            </p:custDataLst>
          </p:nvPr>
        </p:nvSpPr>
        <p:spPr bwMode="auto">
          <a:xfrm>
            <a:off x="4170955" y="888444"/>
            <a:ext cx="5858060" cy="66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0308" rIns="120308" bIns="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SzPct val="100000"/>
              <a:buNone/>
            </a:pPr>
            <a:r>
              <a:rPr lang="en-US" altLang="en-US" sz="2105" dirty="0">
                <a:solidFill>
                  <a:srgbClr val="000000"/>
                </a:solidFill>
                <a:latin typeface="Helvetica" pitchFamily="2" charset="0"/>
                <a:cs typeface="Arial"/>
              </a:rPr>
              <a:t>From: </a:t>
            </a:r>
            <a:r>
              <a:rPr lang="en-US" altLang="en-US" sz="2105" b="1" dirty="0" err="1">
                <a:solidFill>
                  <a:srgbClr val="000000"/>
                </a:solidFill>
                <a:latin typeface="Helvetica" pitchFamily="2" charset="0"/>
                <a:cs typeface="Arial"/>
              </a:rPr>
              <a:t>Ruxolitinib</a:t>
            </a:r>
            <a:r>
              <a:rPr lang="en-US" altLang="en-US" sz="2105" b="1" dirty="0">
                <a:solidFill>
                  <a:srgbClr val="000000"/>
                </a:solidFill>
                <a:latin typeface="Helvetica" pitchFamily="2" charset="0"/>
                <a:cs typeface="Arial"/>
              </a:rPr>
              <a:t>: The First FDA Approved Therapy for the Treatment of Myelofibrosis </a:t>
            </a:r>
          </a:p>
        </p:txBody>
      </p:sp>
      <p:sp>
        <p:nvSpPr>
          <p:cNvPr id="16390" name="Text Placeholder 2">
            <a:extLst>
              <a:ext uri="{FF2B5EF4-FFF2-40B4-BE49-F238E27FC236}">
                <a16:creationId xmlns:a16="http://schemas.microsoft.com/office/drawing/2014/main" id="{E58C5124-2F50-904F-B16E-AD69BD71B288}"/>
              </a:ext>
            </a:extLst>
          </p:cNvPr>
          <p:cNvSpPr txBox="1">
            <a:spLocks noChangeArrowheads="1"/>
          </p:cNvSpPr>
          <p:nvPr>
            <p:custDataLst>
              <p:tags r:id="rId5"/>
            </p:custDataLst>
          </p:nvPr>
        </p:nvSpPr>
        <p:spPr bwMode="auto">
          <a:xfrm>
            <a:off x="1570586" y="1723975"/>
            <a:ext cx="8020543" cy="189374"/>
          </a:xfrm>
          <a:prstGeom prst="rect">
            <a:avLst/>
          </a:prstGeom>
          <a:noFill/>
          <a:ln w="9525" cap="flat" cmpd="sng" algn="ctr">
            <a:noFill/>
            <a:prstDash val="solid"/>
            <a:round/>
            <a:headEnd type="none" w="med" len="med"/>
            <a:tailEnd type="none" w="med" len="med"/>
          </a:ln>
        </p:spPr>
        <p:txBody>
          <a:bodyPr lIns="222793" tIns="0" rIns="111396" bIns="55699"/>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921">
                <a:ln w="9525" cap="flat" cmpd="sng" algn="ctr">
                  <a:noFill/>
                  <a:prstDash val="solid"/>
                  <a:round/>
                  <a:headEnd type="none" w="med" len="med"/>
                  <a:tailEnd type="none" w="med" len="med"/>
                </a:ln>
                <a:solidFill>
                  <a:srgbClr val="000000"/>
                </a:solidFill>
                <a:latin typeface="Helvetica" pitchFamily="2" charset="0"/>
                <a:cs typeface="Arial"/>
                <a:sym typeface="Wingdings"/>
              </a:rPr>
              <a:t>Clin Cancer Res. 2012;18(11):3008-3014. doi:10.1158/1078-0432.CCR-11-3145</a:t>
            </a:r>
          </a:p>
        </p:txBody>
      </p:sp>
      <p:sp>
        <p:nvSpPr>
          <p:cNvPr id="14343" name="Text Placeholder 2">
            <a:extLst>
              <a:ext uri="{FF2B5EF4-FFF2-40B4-BE49-F238E27FC236}">
                <a16:creationId xmlns:a16="http://schemas.microsoft.com/office/drawing/2014/main" id="{F3FC440A-D09A-2641-8488-A821C3F62E6C}"/>
              </a:ext>
            </a:extLst>
          </p:cNvPr>
          <p:cNvSpPr>
            <a:spLocks noChangeArrowheads="1"/>
          </p:cNvSpPr>
          <p:nvPr>
            <p:custDataLst>
              <p:tags r:id="rId6"/>
            </p:custDataLst>
          </p:nvPr>
        </p:nvSpPr>
        <p:spPr bwMode="auto">
          <a:xfrm>
            <a:off x="1570586" y="5842858"/>
            <a:ext cx="8020543" cy="55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22793" tIns="0" rIns="0" bIns="5569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Aft>
                <a:spcPct val="0"/>
              </a:spcAft>
              <a:buSzPct val="100000"/>
              <a:buNone/>
            </a:pPr>
            <a:endParaRPr lang="en-US" altLang="en-US" sz="965">
              <a:solidFill>
                <a:srgbClr val="000000"/>
              </a:solidFill>
              <a:latin typeface="Helvetica" pitchFamily="2" charset="0"/>
              <a:cs typeface="Arial"/>
            </a:endParaRPr>
          </a:p>
        </p:txBody>
      </p:sp>
      <p:sp>
        <p:nvSpPr>
          <p:cNvPr id="14344" name="TextBox 11">
            <a:extLst>
              <a:ext uri="{FF2B5EF4-FFF2-40B4-BE49-F238E27FC236}">
                <a16:creationId xmlns:a16="http://schemas.microsoft.com/office/drawing/2014/main" id="{47564653-1EF6-544C-8831-36182F62D2BB}"/>
              </a:ext>
            </a:extLst>
          </p:cNvPr>
          <p:cNvSpPr>
            <a:spLocks noChangeArrowheads="1"/>
          </p:cNvSpPr>
          <p:nvPr>
            <p:custDataLst>
              <p:tags r:id="rId7"/>
            </p:custDataLst>
          </p:nvPr>
        </p:nvSpPr>
        <p:spPr bwMode="auto">
          <a:xfrm>
            <a:off x="1570586" y="5606140"/>
            <a:ext cx="8020543" cy="20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22793" tIns="0" rIns="0" bIns="55699"/>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SzPct val="100000"/>
              <a:buNone/>
            </a:pPr>
            <a:endParaRPr lang="en-US" altLang="en-US" sz="965" b="1">
              <a:solidFill>
                <a:srgbClr val="000000"/>
              </a:solidFill>
              <a:latin typeface="Helvetica" pitchFamily="2" charset="0"/>
              <a:cs typeface="Arial"/>
            </a:endParaRPr>
          </a:p>
        </p:txBody>
      </p:sp>
      <p:pic>
        <p:nvPicPr>
          <p:cNvPr id="14345" name="Picture 5" descr="AACR: American Association for Cancer Research">
            <a:extLst>
              <a:ext uri="{FF2B5EF4-FFF2-40B4-BE49-F238E27FC236}">
                <a16:creationId xmlns:a16="http://schemas.microsoft.com/office/drawing/2014/main" id="{78ADBBB0-664D-A04B-840D-FFD75BEEE160}"/>
              </a:ext>
            </a:extLst>
          </p:cNvPr>
          <p:cNvPicPr>
            <a:picLocks noChangeAspect="1" noChangeArrowheads="1"/>
          </p:cNvPicPr>
          <p:nvPr>
            <p:custDataLst>
              <p:tags r:id="rId8"/>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408422" y="1039004"/>
            <a:ext cx="3043058" cy="33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6" name="New picture">
            <a:extLst>
              <a:ext uri="{FF2B5EF4-FFF2-40B4-BE49-F238E27FC236}">
                <a16:creationId xmlns:a16="http://schemas.microsoft.com/office/drawing/2014/main" id="{B57AC655-F52B-C841-886F-E11460768664}"/>
              </a:ext>
            </a:extLst>
          </p:cNvPr>
          <p:cNvPicPr>
            <a:picLocks noChangeAspect="1" noChangeArrowheads="1"/>
          </p:cNvPicPr>
          <p:nvPr>
            <p:custDataLst>
              <p:tags r:id="rId9"/>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3914350" y="1945328"/>
            <a:ext cx="5683741" cy="430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3" name="Immagine 2">
            <a:extLst>
              <a:ext uri="{FF2B5EF4-FFF2-40B4-BE49-F238E27FC236}">
                <a16:creationId xmlns:a16="http://schemas.microsoft.com/office/drawing/2014/main" id="{7E9356CA-F21F-D243-A46C-28A3E692839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9616399">
            <a:off x="645428" y="2956507"/>
            <a:ext cx="4194076" cy="1864033"/>
          </a:xfrm>
          <a:prstGeom prst="rect">
            <a:avLst/>
          </a:prstGeom>
        </p:spPr>
      </p:pic>
      <p:sp>
        <p:nvSpPr>
          <p:cNvPr id="4" name="CasellaDiTesto 3">
            <a:extLst>
              <a:ext uri="{FF2B5EF4-FFF2-40B4-BE49-F238E27FC236}">
                <a16:creationId xmlns:a16="http://schemas.microsoft.com/office/drawing/2014/main" id="{2D115968-F210-AF4A-8A6B-777E4BB0A9D4}"/>
              </a:ext>
            </a:extLst>
          </p:cNvPr>
          <p:cNvSpPr txBox="1"/>
          <p:nvPr/>
        </p:nvSpPr>
        <p:spPr>
          <a:xfrm>
            <a:off x="1560838" y="5708487"/>
            <a:ext cx="1426909" cy="700019"/>
          </a:xfrm>
          <a:prstGeom prst="rect">
            <a:avLst/>
          </a:prstGeom>
          <a:noFill/>
        </p:spPr>
        <p:txBody>
          <a:bodyPr wrap="none" rtlCol="0">
            <a:spAutoFit/>
          </a:bodyPr>
          <a:lstStyle/>
          <a:p>
            <a:r>
              <a:rPr lang="en-US" sz="1579" dirty="0"/>
              <a:t>COMFORT-I</a:t>
            </a:r>
          </a:p>
          <a:p>
            <a:r>
              <a:rPr lang="en-US" sz="1579" dirty="0"/>
              <a:t>COMFORT-II </a:t>
            </a:r>
          </a:p>
        </p:txBody>
      </p:sp>
    </p:spTree>
    <p:extLst>
      <p:ext uri="{BB962C8B-B14F-4D97-AF65-F5344CB8AC3E}">
        <p14:creationId xmlns:p14="http://schemas.microsoft.com/office/powerpoint/2010/main" val="3020761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9ED43E5-EC32-7D41-B28A-69A0FCD850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786" y="801278"/>
            <a:ext cx="7597754" cy="4273736"/>
          </a:xfrm>
          <a:prstGeom prst="rect">
            <a:avLst/>
          </a:prstGeom>
        </p:spPr>
      </p:pic>
      <p:pic>
        <p:nvPicPr>
          <p:cNvPr id="4" name="Immagine 3">
            <a:extLst>
              <a:ext uri="{FF2B5EF4-FFF2-40B4-BE49-F238E27FC236}">
                <a16:creationId xmlns:a16="http://schemas.microsoft.com/office/drawing/2014/main" id="{2DD58A29-2586-D84C-8C7B-66FA36DC50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616399">
            <a:off x="6779393" y="2886688"/>
            <a:ext cx="4194076" cy="1864033"/>
          </a:xfrm>
          <a:prstGeom prst="rect">
            <a:avLst/>
          </a:prstGeom>
        </p:spPr>
      </p:pic>
      <p:sp>
        <p:nvSpPr>
          <p:cNvPr id="5" name="CasellaDiTesto 4">
            <a:extLst>
              <a:ext uri="{FF2B5EF4-FFF2-40B4-BE49-F238E27FC236}">
                <a16:creationId xmlns:a16="http://schemas.microsoft.com/office/drawing/2014/main" id="{6798CB8C-38F6-D842-BEE3-3DBDFA8C726A}"/>
              </a:ext>
            </a:extLst>
          </p:cNvPr>
          <p:cNvSpPr txBox="1"/>
          <p:nvPr/>
        </p:nvSpPr>
        <p:spPr>
          <a:xfrm>
            <a:off x="8981815" y="1332500"/>
            <a:ext cx="883761" cy="470356"/>
          </a:xfrm>
          <a:prstGeom prst="rect">
            <a:avLst/>
          </a:prstGeom>
          <a:noFill/>
        </p:spPr>
        <p:txBody>
          <a:bodyPr wrap="none" rtlCol="0">
            <a:spAutoFit/>
          </a:bodyPr>
          <a:lstStyle/>
          <a:p>
            <a:r>
              <a:rPr lang="en-US" sz="2456" b="1" dirty="0"/>
              <a:t>2023</a:t>
            </a:r>
          </a:p>
        </p:txBody>
      </p:sp>
      <p:sp>
        <p:nvSpPr>
          <p:cNvPr id="6" name="Rettangolo 5">
            <a:extLst>
              <a:ext uri="{FF2B5EF4-FFF2-40B4-BE49-F238E27FC236}">
                <a16:creationId xmlns:a16="http://schemas.microsoft.com/office/drawing/2014/main" id="{3C0DA5ED-3092-F547-B2D6-A1D5112C2651}"/>
              </a:ext>
            </a:extLst>
          </p:cNvPr>
          <p:cNvSpPr/>
          <p:nvPr/>
        </p:nvSpPr>
        <p:spPr>
          <a:xfrm>
            <a:off x="289785" y="5318019"/>
            <a:ext cx="7224395" cy="1307684"/>
          </a:xfrm>
          <a:prstGeom prst="rect">
            <a:avLst/>
          </a:prstGeom>
        </p:spPr>
        <p:txBody>
          <a:bodyPr wrap="square">
            <a:spAutoFit/>
          </a:bodyPr>
          <a:lstStyle/>
          <a:p>
            <a:r>
              <a:rPr lang="it-IT" sz="1579" dirty="0" err="1">
                <a:solidFill>
                  <a:srgbClr val="222222"/>
                </a:solidFill>
                <a:latin typeface="Helvetica" pitchFamily="2" charset="0"/>
              </a:rPr>
              <a:t>based</a:t>
            </a:r>
            <a:r>
              <a:rPr lang="it-IT" sz="1579" dirty="0">
                <a:solidFill>
                  <a:srgbClr val="222222"/>
                </a:solidFill>
                <a:latin typeface="Helvetica" pitchFamily="2" charset="0"/>
              </a:rPr>
              <a:t> on data from the </a:t>
            </a:r>
            <a:r>
              <a:rPr lang="it-IT" sz="1579" dirty="0" err="1">
                <a:solidFill>
                  <a:srgbClr val="222222"/>
                </a:solidFill>
                <a:latin typeface="Helvetica" pitchFamily="2" charset="0"/>
              </a:rPr>
              <a:t>Phase</a:t>
            </a:r>
            <a:r>
              <a:rPr lang="it-IT" sz="1579" dirty="0">
                <a:solidFill>
                  <a:srgbClr val="222222"/>
                </a:solidFill>
                <a:latin typeface="Helvetica" pitchFamily="2" charset="0"/>
              </a:rPr>
              <a:t> III MOMENTUM trial, </a:t>
            </a:r>
            <a:r>
              <a:rPr lang="it-IT" sz="1579" dirty="0" err="1">
                <a:solidFill>
                  <a:srgbClr val="222222"/>
                </a:solidFill>
                <a:latin typeface="Helvetica" pitchFamily="2" charset="0"/>
              </a:rPr>
              <a:t>which</a:t>
            </a:r>
            <a:r>
              <a:rPr lang="it-IT" sz="1579" dirty="0">
                <a:solidFill>
                  <a:srgbClr val="222222"/>
                </a:solidFill>
                <a:latin typeface="Helvetica" pitchFamily="2" charset="0"/>
              </a:rPr>
              <a:t> </a:t>
            </a:r>
            <a:r>
              <a:rPr lang="it-IT" sz="1579" dirty="0" err="1">
                <a:solidFill>
                  <a:srgbClr val="222222"/>
                </a:solidFill>
                <a:latin typeface="Helvetica" pitchFamily="2" charset="0"/>
              </a:rPr>
              <a:t>showed</a:t>
            </a:r>
            <a:r>
              <a:rPr lang="it-IT" sz="1579" dirty="0">
                <a:solidFill>
                  <a:srgbClr val="222222"/>
                </a:solidFill>
                <a:latin typeface="Helvetica" pitchFamily="2" charset="0"/>
              </a:rPr>
              <a:t> </a:t>
            </a:r>
            <a:r>
              <a:rPr lang="it-IT" sz="1579" dirty="0" err="1">
                <a:solidFill>
                  <a:srgbClr val="FF0000"/>
                </a:solidFill>
                <a:latin typeface="Helvetica" pitchFamily="2" charset="0"/>
              </a:rPr>
              <a:t>significant</a:t>
            </a:r>
            <a:r>
              <a:rPr lang="it-IT" sz="1579" dirty="0">
                <a:solidFill>
                  <a:srgbClr val="FF0000"/>
                </a:solidFill>
                <a:latin typeface="Helvetica" pitchFamily="2" charset="0"/>
              </a:rPr>
              <a:t> treatment </a:t>
            </a:r>
            <a:r>
              <a:rPr lang="it-IT" sz="1579" dirty="0" err="1">
                <a:solidFill>
                  <a:srgbClr val="FF0000"/>
                </a:solidFill>
                <a:latin typeface="Helvetica" pitchFamily="2" charset="0"/>
              </a:rPr>
              <a:t>response</a:t>
            </a:r>
            <a:r>
              <a:rPr lang="it-IT" sz="1579" dirty="0">
                <a:solidFill>
                  <a:srgbClr val="FF0000"/>
                </a:solidFill>
                <a:latin typeface="Helvetica" pitchFamily="2" charset="0"/>
              </a:rPr>
              <a:t> in </a:t>
            </a:r>
            <a:r>
              <a:rPr lang="it-IT" sz="1579" dirty="0" err="1">
                <a:solidFill>
                  <a:srgbClr val="FF0000"/>
                </a:solidFill>
                <a:latin typeface="Helvetica" pitchFamily="2" charset="0"/>
              </a:rPr>
              <a:t>terms</a:t>
            </a:r>
            <a:r>
              <a:rPr lang="it-IT" sz="1579" dirty="0">
                <a:solidFill>
                  <a:srgbClr val="FF0000"/>
                </a:solidFill>
                <a:latin typeface="Helvetica" pitchFamily="2" charset="0"/>
              </a:rPr>
              <a:t> of </a:t>
            </a:r>
            <a:r>
              <a:rPr lang="it-IT" sz="1579" dirty="0" err="1">
                <a:solidFill>
                  <a:srgbClr val="FF0000"/>
                </a:solidFill>
                <a:latin typeface="Helvetica" pitchFamily="2" charset="0"/>
              </a:rPr>
              <a:t>constitutional</a:t>
            </a:r>
            <a:r>
              <a:rPr lang="it-IT" sz="1579" dirty="0">
                <a:solidFill>
                  <a:srgbClr val="FF0000"/>
                </a:solidFill>
                <a:latin typeface="Helvetica" pitchFamily="2" charset="0"/>
              </a:rPr>
              <a:t> </a:t>
            </a:r>
            <a:r>
              <a:rPr lang="it-IT" sz="1579" dirty="0" err="1">
                <a:solidFill>
                  <a:srgbClr val="FF0000"/>
                </a:solidFill>
                <a:latin typeface="Helvetica" pitchFamily="2" charset="0"/>
              </a:rPr>
              <a:t>symptoms</a:t>
            </a:r>
            <a:r>
              <a:rPr lang="it-IT" sz="1579" dirty="0">
                <a:solidFill>
                  <a:srgbClr val="222222"/>
                </a:solidFill>
                <a:latin typeface="Helvetica" pitchFamily="2" charset="0"/>
              </a:rPr>
              <a:t>, </a:t>
            </a:r>
            <a:r>
              <a:rPr lang="it-IT" sz="1579" dirty="0" err="1">
                <a:solidFill>
                  <a:srgbClr val="222222"/>
                </a:solidFill>
                <a:latin typeface="Helvetica" pitchFamily="2" charset="0"/>
              </a:rPr>
              <a:t>splenic</a:t>
            </a:r>
            <a:r>
              <a:rPr lang="it-IT" sz="1579" dirty="0">
                <a:solidFill>
                  <a:srgbClr val="222222"/>
                </a:solidFill>
                <a:latin typeface="Helvetica" pitchFamily="2" charset="0"/>
              </a:rPr>
              <a:t> </a:t>
            </a:r>
            <a:r>
              <a:rPr lang="it-IT" sz="1579" dirty="0" err="1">
                <a:solidFill>
                  <a:srgbClr val="222222"/>
                </a:solidFill>
                <a:latin typeface="Helvetica" pitchFamily="2" charset="0"/>
              </a:rPr>
              <a:t>response</a:t>
            </a:r>
            <a:r>
              <a:rPr lang="it-IT" sz="1579" dirty="0">
                <a:solidFill>
                  <a:srgbClr val="222222"/>
                </a:solidFill>
                <a:latin typeface="Helvetica" pitchFamily="2" charset="0"/>
              </a:rPr>
              <a:t> and </a:t>
            </a:r>
            <a:r>
              <a:rPr lang="it-IT" sz="1579" dirty="0" err="1">
                <a:solidFill>
                  <a:srgbClr val="222222"/>
                </a:solidFill>
                <a:latin typeface="Helvetica" pitchFamily="2" charset="0"/>
              </a:rPr>
              <a:t>transfusion</a:t>
            </a:r>
            <a:r>
              <a:rPr lang="it-IT" sz="1579" dirty="0">
                <a:solidFill>
                  <a:srgbClr val="222222"/>
                </a:solidFill>
                <a:latin typeface="Helvetica" pitchFamily="2" charset="0"/>
              </a:rPr>
              <a:t> </a:t>
            </a:r>
            <a:r>
              <a:rPr lang="it-IT" sz="1579" dirty="0" err="1">
                <a:solidFill>
                  <a:srgbClr val="222222"/>
                </a:solidFill>
                <a:latin typeface="Helvetica" pitchFamily="2" charset="0"/>
              </a:rPr>
              <a:t>independence</a:t>
            </a:r>
            <a:r>
              <a:rPr lang="it-IT" sz="1579" dirty="0">
                <a:solidFill>
                  <a:srgbClr val="222222"/>
                </a:solidFill>
                <a:latin typeface="Helvetica" pitchFamily="2" charset="0"/>
              </a:rPr>
              <a:t>, </a:t>
            </a:r>
            <a:r>
              <a:rPr lang="it-IT" sz="1579" dirty="0" err="1">
                <a:solidFill>
                  <a:srgbClr val="222222"/>
                </a:solidFill>
                <a:latin typeface="Helvetica" pitchFamily="2" charset="0"/>
              </a:rPr>
              <a:t>as</a:t>
            </a:r>
            <a:r>
              <a:rPr lang="it-IT" sz="1579" dirty="0">
                <a:solidFill>
                  <a:srgbClr val="222222"/>
                </a:solidFill>
                <a:latin typeface="Helvetica" pitchFamily="2" charset="0"/>
              </a:rPr>
              <a:t> </a:t>
            </a:r>
            <a:r>
              <a:rPr lang="it-IT" sz="1579" dirty="0" err="1">
                <a:solidFill>
                  <a:srgbClr val="222222"/>
                </a:solidFill>
                <a:latin typeface="Helvetica" pitchFamily="2" charset="0"/>
              </a:rPr>
              <a:t>compared</a:t>
            </a:r>
            <a:r>
              <a:rPr lang="it-IT" sz="1579" dirty="0">
                <a:solidFill>
                  <a:srgbClr val="222222"/>
                </a:solidFill>
                <a:latin typeface="Helvetica" pitchFamily="2" charset="0"/>
              </a:rPr>
              <a:t> with the </a:t>
            </a:r>
            <a:r>
              <a:rPr lang="it-IT" sz="1579" dirty="0" err="1">
                <a:solidFill>
                  <a:srgbClr val="222222"/>
                </a:solidFill>
                <a:latin typeface="Helvetica" pitchFamily="2" charset="0"/>
              </a:rPr>
              <a:t>synthetic</a:t>
            </a:r>
            <a:r>
              <a:rPr lang="it-IT" sz="1579" dirty="0">
                <a:solidFill>
                  <a:srgbClr val="222222"/>
                </a:solidFill>
                <a:latin typeface="Helvetica" pitchFamily="2" charset="0"/>
              </a:rPr>
              <a:t> </a:t>
            </a:r>
            <a:r>
              <a:rPr lang="it-IT" sz="1579" dirty="0" err="1">
                <a:solidFill>
                  <a:srgbClr val="222222"/>
                </a:solidFill>
                <a:latin typeface="Helvetica" pitchFamily="2" charset="0"/>
              </a:rPr>
              <a:t>steroid</a:t>
            </a:r>
            <a:r>
              <a:rPr lang="it-IT" sz="1579" dirty="0">
                <a:solidFill>
                  <a:srgbClr val="222222"/>
                </a:solidFill>
                <a:latin typeface="Helvetica" pitchFamily="2" charset="0"/>
              </a:rPr>
              <a:t> </a:t>
            </a:r>
            <a:r>
              <a:rPr lang="it-IT" sz="1579" dirty="0" err="1">
                <a:solidFill>
                  <a:srgbClr val="222222"/>
                </a:solidFill>
                <a:latin typeface="Helvetica" pitchFamily="2" charset="0"/>
              </a:rPr>
              <a:t>danazol</a:t>
            </a:r>
            <a:r>
              <a:rPr lang="it-IT" sz="1579" dirty="0">
                <a:solidFill>
                  <a:srgbClr val="222222"/>
                </a:solidFill>
                <a:latin typeface="Helvetica" pitchFamily="2" charset="0"/>
              </a:rPr>
              <a:t>. GSK </a:t>
            </a:r>
            <a:r>
              <a:rPr lang="it-IT" sz="1579" dirty="0" err="1">
                <a:solidFill>
                  <a:srgbClr val="222222"/>
                </a:solidFill>
                <a:latin typeface="Helvetica" pitchFamily="2" charset="0"/>
              </a:rPr>
              <a:t>supplemented</a:t>
            </a:r>
            <a:r>
              <a:rPr lang="it-IT" sz="1579" dirty="0">
                <a:solidFill>
                  <a:srgbClr val="222222"/>
                </a:solidFill>
                <a:latin typeface="Helvetica" pitchFamily="2" charset="0"/>
              </a:rPr>
              <a:t> </a:t>
            </a:r>
            <a:r>
              <a:rPr lang="it-IT" sz="1579" dirty="0" err="1">
                <a:solidFill>
                  <a:srgbClr val="222222"/>
                </a:solidFill>
                <a:latin typeface="Helvetica" pitchFamily="2" charset="0"/>
              </a:rPr>
              <a:t>these</a:t>
            </a:r>
            <a:r>
              <a:rPr lang="it-IT" sz="1579" dirty="0">
                <a:solidFill>
                  <a:srgbClr val="222222"/>
                </a:solidFill>
                <a:latin typeface="Helvetica" pitchFamily="2" charset="0"/>
              </a:rPr>
              <a:t> data with </a:t>
            </a:r>
            <a:r>
              <a:rPr lang="it-IT" sz="1579" dirty="0" err="1">
                <a:solidFill>
                  <a:srgbClr val="222222"/>
                </a:solidFill>
                <a:latin typeface="Helvetica" pitchFamily="2" charset="0"/>
              </a:rPr>
              <a:t>results</a:t>
            </a:r>
            <a:r>
              <a:rPr lang="it-IT" sz="1579" dirty="0">
                <a:solidFill>
                  <a:srgbClr val="222222"/>
                </a:solidFill>
                <a:latin typeface="Helvetica" pitchFamily="2" charset="0"/>
              </a:rPr>
              <a:t> from the </a:t>
            </a:r>
            <a:r>
              <a:rPr lang="it-IT" sz="1579" dirty="0" err="1">
                <a:solidFill>
                  <a:srgbClr val="222222"/>
                </a:solidFill>
                <a:latin typeface="Helvetica" pitchFamily="2" charset="0"/>
              </a:rPr>
              <a:t>adult</a:t>
            </a:r>
            <a:r>
              <a:rPr lang="it-IT" sz="1579" dirty="0">
                <a:solidFill>
                  <a:srgbClr val="222222"/>
                </a:solidFill>
                <a:latin typeface="Helvetica" pitchFamily="2" charset="0"/>
              </a:rPr>
              <a:t> </a:t>
            </a:r>
            <a:r>
              <a:rPr lang="it-IT" sz="1579" dirty="0" err="1">
                <a:solidFill>
                  <a:srgbClr val="222222"/>
                </a:solidFill>
                <a:latin typeface="Helvetica" pitchFamily="2" charset="0"/>
              </a:rPr>
              <a:t>subpopulation</a:t>
            </a:r>
            <a:r>
              <a:rPr lang="it-IT" sz="1579" dirty="0">
                <a:solidFill>
                  <a:srgbClr val="222222"/>
                </a:solidFill>
                <a:latin typeface="Helvetica" pitchFamily="2" charset="0"/>
              </a:rPr>
              <a:t> of the </a:t>
            </a:r>
            <a:r>
              <a:rPr lang="it-IT" sz="1579" dirty="0" err="1">
                <a:solidFill>
                  <a:srgbClr val="222222"/>
                </a:solidFill>
                <a:latin typeface="Helvetica" pitchFamily="2" charset="0"/>
              </a:rPr>
              <a:t>Phase</a:t>
            </a:r>
            <a:r>
              <a:rPr lang="it-IT" sz="1579" dirty="0">
                <a:solidFill>
                  <a:srgbClr val="222222"/>
                </a:solidFill>
                <a:latin typeface="Helvetica" pitchFamily="2" charset="0"/>
              </a:rPr>
              <a:t> III SIMPLIFY-1</a:t>
            </a:r>
            <a:endParaRPr lang="en-US" sz="1579" dirty="0"/>
          </a:p>
        </p:txBody>
      </p:sp>
    </p:spTree>
    <p:extLst>
      <p:ext uri="{BB962C8B-B14F-4D97-AF65-F5344CB8AC3E}">
        <p14:creationId xmlns:p14="http://schemas.microsoft.com/office/powerpoint/2010/main" val="34847073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5812" y="649301"/>
            <a:ext cx="9269297" cy="955758"/>
          </a:xfrm>
          <a:prstGeom prst="rect">
            <a:avLst/>
          </a:prstGeom>
        </p:spPr>
        <p:txBody>
          <a:bodyPr vert="horz" wrap="square" lIns="0" tIns="10582" rIns="0" bIns="0" numCol="1" rtlCol="0" anchor="ctr" anchorCtr="0" compatLnSpc="1">
            <a:prstTxWarp prst="textNoShape">
              <a:avLst/>
            </a:prstTxWarp>
            <a:spAutoFit/>
          </a:bodyPr>
          <a:lstStyle/>
          <a:p>
            <a:pPr marL="11140">
              <a:spcBef>
                <a:spcPts val="83"/>
              </a:spcBef>
            </a:pPr>
            <a:r>
              <a:rPr lang="it-IT" spc="-13" dirty="0"/>
              <a:t>Carico sintomatologico </a:t>
            </a:r>
            <a:r>
              <a:rPr spc="-4" dirty="0"/>
              <a:t>in</a:t>
            </a:r>
            <a:r>
              <a:rPr dirty="0"/>
              <a:t> </a:t>
            </a:r>
            <a:r>
              <a:rPr lang="it-IT" spc="-4" dirty="0"/>
              <a:t>pz</a:t>
            </a:r>
            <a:r>
              <a:rPr spc="-4" dirty="0"/>
              <a:t> </a:t>
            </a:r>
            <a:r>
              <a:rPr lang="it-IT" spc="-13" dirty="0"/>
              <a:t>con policitemia</a:t>
            </a:r>
            <a:r>
              <a:rPr spc="-13" dirty="0"/>
              <a:t> </a:t>
            </a:r>
            <a:r>
              <a:rPr lang="it-IT" spc="-18" dirty="0"/>
              <a:t>trattati</a:t>
            </a:r>
            <a:r>
              <a:rPr spc="13" dirty="0"/>
              <a:t> </a:t>
            </a:r>
            <a:r>
              <a:rPr lang="it-IT" spc="-4" dirty="0"/>
              <a:t>con</a:t>
            </a:r>
            <a:r>
              <a:rPr dirty="0"/>
              <a:t> </a:t>
            </a:r>
            <a:r>
              <a:rPr spc="-18" dirty="0"/>
              <a:t>Ruxo</a:t>
            </a:r>
            <a:r>
              <a:rPr spc="-4" dirty="0"/>
              <a:t> vs</a:t>
            </a:r>
            <a:r>
              <a:rPr spc="-26" dirty="0"/>
              <a:t> </a:t>
            </a:r>
            <a:r>
              <a:rPr spc="-100" dirty="0"/>
              <a:t>BAT</a:t>
            </a:r>
          </a:p>
        </p:txBody>
      </p:sp>
      <p:grpSp>
        <p:nvGrpSpPr>
          <p:cNvPr id="3" name="object 3"/>
          <p:cNvGrpSpPr/>
          <p:nvPr/>
        </p:nvGrpSpPr>
        <p:grpSpPr>
          <a:xfrm>
            <a:off x="410279" y="2088297"/>
            <a:ext cx="10160469" cy="3394807"/>
            <a:chOff x="201168" y="1499616"/>
            <a:chExt cx="11583670" cy="3870325"/>
          </a:xfrm>
        </p:grpSpPr>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6748272" y="1499616"/>
              <a:ext cx="5036058" cy="3870198"/>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6789420" y="1540763"/>
              <a:ext cx="4901183" cy="3735324"/>
            </a:xfrm>
            <a:prstGeom prst="rect">
              <a:avLst/>
            </a:prstGeom>
          </p:spPr>
        </p:pic>
        <p:sp>
          <p:nvSpPr>
            <p:cNvPr id="6" name="object 6"/>
            <p:cNvSpPr/>
            <p:nvPr/>
          </p:nvSpPr>
          <p:spPr>
            <a:xfrm>
              <a:off x="6784594" y="1535937"/>
              <a:ext cx="4911090" cy="3745229"/>
            </a:xfrm>
            <a:custGeom>
              <a:avLst/>
              <a:gdLst/>
              <a:ahLst/>
              <a:cxnLst/>
              <a:rect l="l" t="t" r="r" b="b"/>
              <a:pathLst>
                <a:path w="4911090" h="3745229">
                  <a:moveTo>
                    <a:pt x="0" y="3744849"/>
                  </a:moveTo>
                  <a:lnTo>
                    <a:pt x="4910709" y="3744849"/>
                  </a:lnTo>
                  <a:lnTo>
                    <a:pt x="4910709" y="0"/>
                  </a:lnTo>
                  <a:lnTo>
                    <a:pt x="0" y="0"/>
                  </a:lnTo>
                  <a:lnTo>
                    <a:pt x="0" y="3744849"/>
                  </a:lnTo>
                  <a:close/>
                </a:path>
              </a:pathLst>
            </a:custGeom>
            <a:ln w="9525">
              <a:solidFill>
                <a:srgbClr val="6F2F9F"/>
              </a:solidFill>
            </a:ln>
          </p:spPr>
          <p:txBody>
            <a:bodyPr wrap="square" lIns="0" tIns="0" rIns="0" bIns="0" rtlCol="0"/>
            <a:lstStyle/>
            <a:p>
              <a:pPr defTabSz="802089">
                <a:defRPr/>
              </a:pPr>
              <a:endParaRPr sz="1579">
                <a:solidFill>
                  <a:prstClr val="black"/>
                </a:solidFill>
                <a:latin typeface="Calibri"/>
              </a:endParaRPr>
            </a:p>
          </p:txBody>
        </p:sp>
        <p:pic>
          <p:nvPicPr>
            <p:cNvPr id="7" name="object 7"/>
            <p:cNvPicPr/>
            <p:nvPr/>
          </p:nvPicPr>
          <p:blipFill>
            <a:blip r:embed="rId4" cstate="print"/>
            <a:stretch>
              <a:fillRect/>
            </a:stretch>
          </p:blipFill>
          <p:spPr>
            <a:xfrm>
              <a:off x="201168" y="1591055"/>
              <a:ext cx="6572250" cy="3431286"/>
            </a:xfrm>
            <a:prstGeom prst="rect">
              <a:avLst/>
            </a:prstGeom>
          </p:spPr>
        </p:pic>
        <p:pic>
          <p:nvPicPr>
            <p:cNvPr id="8" name="object 8"/>
            <p:cNvPicPr/>
            <p:nvPr/>
          </p:nvPicPr>
          <p:blipFill>
            <a:blip r:embed="rId5" cstate="print"/>
            <a:stretch>
              <a:fillRect/>
            </a:stretch>
          </p:blipFill>
          <p:spPr>
            <a:xfrm>
              <a:off x="406908" y="1796795"/>
              <a:ext cx="5966460" cy="2825496"/>
            </a:xfrm>
            <a:prstGeom prst="rect">
              <a:avLst/>
            </a:prstGeom>
          </p:spPr>
        </p:pic>
        <p:sp>
          <p:nvSpPr>
            <p:cNvPr id="9" name="object 9"/>
            <p:cNvSpPr/>
            <p:nvPr/>
          </p:nvSpPr>
          <p:spPr>
            <a:xfrm>
              <a:off x="402145" y="1791970"/>
              <a:ext cx="5975985" cy="2835275"/>
            </a:xfrm>
            <a:custGeom>
              <a:avLst/>
              <a:gdLst/>
              <a:ahLst/>
              <a:cxnLst/>
              <a:rect l="l" t="t" r="r" b="b"/>
              <a:pathLst>
                <a:path w="5975985" h="2835275">
                  <a:moveTo>
                    <a:pt x="0" y="2835021"/>
                  </a:moveTo>
                  <a:lnTo>
                    <a:pt x="5975985" y="2835021"/>
                  </a:lnTo>
                  <a:lnTo>
                    <a:pt x="5975985" y="0"/>
                  </a:lnTo>
                  <a:lnTo>
                    <a:pt x="0" y="0"/>
                  </a:lnTo>
                  <a:lnTo>
                    <a:pt x="0" y="2835021"/>
                  </a:lnTo>
                  <a:close/>
                </a:path>
              </a:pathLst>
            </a:custGeom>
            <a:ln w="9525">
              <a:solidFill>
                <a:srgbClr val="6F2F9F"/>
              </a:solidFill>
            </a:ln>
          </p:spPr>
          <p:txBody>
            <a:bodyPr wrap="square" lIns="0" tIns="0" rIns="0" bIns="0" rtlCol="0"/>
            <a:lstStyle/>
            <a:p>
              <a:pPr defTabSz="802089">
                <a:defRPr/>
              </a:pPr>
              <a:endParaRPr sz="1579">
                <a:solidFill>
                  <a:prstClr val="black"/>
                </a:solidFill>
                <a:latin typeface="Calibri"/>
              </a:endParaRPr>
            </a:p>
          </p:txBody>
        </p:sp>
      </p:grpSp>
      <p:sp>
        <p:nvSpPr>
          <p:cNvPr id="10" name="object 10"/>
          <p:cNvSpPr txBox="1"/>
          <p:nvPr/>
        </p:nvSpPr>
        <p:spPr>
          <a:xfrm>
            <a:off x="3847319" y="6909658"/>
            <a:ext cx="6722984" cy="227862"/>
          </a:xfrm>
          <a:prstGeom prst="rect">
            <a:avLst/>
          </a:prstGeom>
        </p:spPr>
        <p:txBody>
          <a:bodyPr vert="horz" wrap="square" lIns="0" tIns="12254" rIns="0" bIns="0" rtlCol="0">
            <a:spAutoFit/>
          </a:bodyPr>
          <a:lstStyle/>
          <a:p>
            <a:pPr marL="11140" defTabSz="802089">
              <a:spcBef>
                <a:spcPts val="96"/>
              </a:spcBef>
              <a:defRPr/>
            </a:pPr>
            <a:r>
              <a:rPr sz="1400" b="1" dirty="0">
                <a:latin typeface="Calibri"/>
                <a:cs typeface="Calibri"/>
              </a:rPr>
              <a:t>Vanucchi</a:t>
            </a:r>
            <a:r>
              <a:rPr sz="1400" b="1" spc="-48" dirty="0">
                <a:latin typeface="Calibri"/>
                <a:cs typeface="Calibri"/>
              </a:rPr>
              <a:t> </a:t>
            </a:r>
            <a:r>
              <a:rPr sz="1400" b="1" dirty="0">
                <a:latin typeface="Calibri"/>
                <a:cs typeface="Calibri"/>
              </a:rPr>
              <a:t>et</a:t>
            </a:r>
            <a:r>
              <a:rPr sz="1400" b="1" spc="-18" dirty="0">
                <a:latin typeface="Calibri"/>
                <a:cs typeface="Calibri"/>
              </a:rPr>
              <a:t> </a:t>
            </a:r>
            <a:r>
              <a:rPr sz="1400" b="1" spc="-4" dirty="0">
                <a:latin typeface="Calibri"/>
                <a:cs typeface="Calibri"/>
              </a:rPr>
              <a:t>al,NEJM, 2015,</a:t>
            </a:r>
            <a:r>
              <a:rPr sz="1400" b="1" spc="31" dirty="0">
                <a:latin typeface="Calibri"/>
                <a:cs typeface="Calibri"/>
              </a:rPr>
              <a:t> </a:t>
            </a:r>
            <a:r>
              <a:rPr sz="1400" b="1" dirty="0">
                <a:latin typeface="Calibri"/>
                <a:cs typeface="Calibri"/>
              </a:rPr>
              <a:t>372:426-35.</a:t>
            </a:r>
            <a:r>
              <a:rPr sz="1400" b="1" spc="22" dirty="0">
                <a:latin typeface="Calibri"/>
                <a:cs typeface="Calibri"/>
              </a:rPr>
              <a:t> </a:t>
            </a:r>
            <a:r>
              <a:rPr sz="1400" b="1" dirty="0">
                <a:latin typeface="Calibri"/>
                <a:cs typeface="Calibri"/>
              </a:rPr>
              <a:t>Curto-Garcia</a:t>
            </a:r>
            <a:r>
              <a:rPr sz="1400" b="1" spc="-79" dirty="0">
                <a:latin typeface="Calibri"/>
                <a:cs typeface="Calibri"/>
              </a:rPr>
              <a:t> </a:t>
            </a:r>
            <a:r>
              <a:rPr sz="1400" b="1" spc="4" dirty="0">
                <a:latin typeface="Calibri"/>
                <a:cs typeface="Calibri"/>
              </a:rPr>
              <a:t>N</a:t>
            </a:r>
            <a:r>
              <a:rPr sz="1400" b="1" spc="26" dirty="0">
                <a:latin typeface="Calibri"/>
                <a:cs typeface="Calibri"/>
              </a:rPr>
              <a:t> </a:t>
            </a:r>
            <a:r>
              <a:rPr sz="1400" b="1" dirty="0">
                <a:latin typeface="Calibri"/>
                <a:cs typeface="Calibri"/>
              </a:rPr>
              <a:t>et</a:t>
            </a:r>
            <a:r>
              <a:rPr sz="1400" b="1" spc="-18" dirty="0">
                <a:latin typeface="Calibri"/>
                <a:cs typeface="Calibri"/>
              </a:rPr>
              <a:t> </a:t>
            </a:r>
            <a:r>
              <a:rPr sz="1400" b="1" spc="-9" dirty="0">
                <a:latin typeface="Calibri"/>
                <a:cs typeface="Calibri"/>
              </a:rPr>
              <a:t>al.</a:t>
            </a:r>
            <a:r>
              <a:rPr sz="1400" b="1" spc="26" dirty="0">
                <a:latin typeface="Calibri"/>
                <a:cs typeface="Calibri"/>
              </a:rPr>
              <a:t> </a:t>
            </a:r>
            <a:r>
              <a:rPr sz="1400" b="1" dirty="0">
                <a:latin typeface="Calibri"/>
                <a:cs typeface="Calibri"/>
              </a:rPr>
              <a:t>HemaSphere.</a:t>
            </a:r>
            <a:r>
              <a:rPr sz="1400" b="1" spc="-39" dirty="0">
                <a:latin typeface="Calibri"/>
                <a:cs typeface="Calibri"/>
              </a:rPr>
              <a:t> </a:t>
            </a:r>
            <a:r>
              <a:rPr sz="1400" b="1" dirty="0">
                <a:latin typeface="Calibri"/>
                <a:cs typeface="Calibri"/>
              </a:rPr>
              <a:t>2019;3</a:t>
            </a:r>
            <a:r>
              <a:rPr sz="1400" b="1" spc="26" dirty="0">
                <a:latin typeface="Calibri"/>
                <a:cs typeface="Calibri"/>
              </a:rPr>
              <a:t> </a:t>
            </a:r>
            <a:r>
              <a:rPr sz="1400" b="1" spc="-4" dirty="0">
                <a:latin typeface="Calibri"/>
                <a:cs typeface="Calibri"/>
              </a:rPr>
              <a:t>(S1):740.</a:t>
            </a:r>
            <a:endParaRPr sz="1400" b="1" dirty="0">
              <a:latin typeface="Calibri"/>
              <a:cs typeface="Calibri"/>
            </a:endParaRPr>
          </a:p>
        </p:txBody>
      </p:sp>
    </p:spTree>
    <p:extLst>
      <p:ext uri="{BB962C8B-B14F-4D97-AF65-F5344CB8AC3E}">
        <p14:creationId xmlns:p14="http://schemas.microsoft.com/office/powerpoint/2010/main" val="26129673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3C8754B-AF5E-4844-9FB2-EB79A3222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5043" y="188343"/>
            <a:ext cx="7823470" cy="6795321"/>
          </a:xfrm>
          <a:prstGeom prst="rect">
            <a:avLst/>
          </a:prstGeom>
        </p:spPr>
      </p:pic>
    </p:spTree>
    <p:extLst>
      <p:ext uri="{BB962C8B-B14F-4D97-AF65-F5344CB8AC3E}">
        <p14:creationId xmlns:p14="http://schemas.microsoft.com/office/powerpoint/2010/main" val="5358661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43847" y="2283508"/>
            <a:ext cx="6945916" cy="1651825"/>
            <a:chOff x="-621798" y="4435"/>
            <a:chExt cx="10558462" cy="2317799"/>
          </a:xfrm>
          <a:solidFill>
            <a:schemeClr val="bg1">
              <a:lumMod val="95000"/>
            </a:schemeClr>
          </a:solidFill>
        </p:grpSpPr>
        <p:sp>
          <p:nvSpPr>
            <p:cNvPr id="11" name="Rettangolo arrotondato 10"/>
            <p:cNvSpPr/>
            <p:nvPr/>
          </p:nvSpPr>
          <p:spPr bwMode="auto">
            <a:xfrm>
              <a:off x="-621798" y="244020"/>
              <a:ext cx="10558462" cy="1931650"/>
            </a:xfrm>
            <a:prstGeom prst="roundRect">
              <a:avLst>
                <a:gd name="adj" fmla="val 4001"/>
              </a:avLst>
            </a:prstGeom>
            <a:grpFill/>
            <a:ln w="22225" cap="flat" cmpd="sng" algn="ctr">
              <a:noFill/>
              <a:prstDash val="solid"/>
              <a:round/>
              <a:headEnd type="none" w="med" len="med"/>
              <a:tailEnd type="none" w="med" len="med"/>
            </a:ln>
            <a:effectLst>
              <a:outerShdw blurRad="50800" dist="38100" dir="2700000" algn="tl" rotWithShape="0">
                <a:srgbClr val="002060">
                  <a:alpha val="40000"/>
                </a:srgbClr>
              </a:outerShdw>
            </a:effectLst>
          </p:spPr>
          <p:txBody>
            <a:bodyPr vert="horz" wrap="square" lIns="60154" tIns="30077" rIns="60154" bIns="30077" numCol="1" rtlCol="0" anchor="ctr" anchorCtr="0" compatLnSpc="1">
              <a:prstTxWarp prst="textNoShape">
                <a:avLst/>
              </a:prstTxWarp>
            </a:bodyPr>
            <a:lstStyle/>
            <a:p>
              <a:pPr algn="ctr"/>
              <a:endParaRPr lang="en-US" sz="1579" dirty="0">
                <a:solidFill>
                  <a:srgbClr val="002060"/>
                </a:solidFill>
              </a:endParaRPr>
            </a:p>
          </p:txBody>
        </p:sp>
        <p:sp>
          <p:nvSpPr>
            <p:cNvPr id="14" name="Rectangle 4"/>
            <p:cNvSpPr>
              <a:spLocks noChangeArrowheads="1"/>
            </p:cNvSpPr>
            <p:nvPr/>
          </p:nvSpPr>
          <p:spPr bwMode="auto">
            <a:xfrm>
              <a:off x="-255842" y="4435"/>
              <a:ext cx="9660047" cy="2317799"/>
            </a:xfrm>
            <a:prstGeom prst="rect">
              <a:avLst/>
            </a:prstGeom>
            <a:grpFill/>
            <a:ln w="9525">
              <a:noFill/>
              <a:miter lim="800000"/>
              <a:headEnd/>
              <a:tailEnd/>
            </a:ln>
          </p:spPr>
          <p:txBody>
            <a:bodyPr wrap="square" anchor="ctr">
              <a:spAutoFit/>
            </a:bodyPr>
            <a:lstStyle/>
            <a:p>
              <a:pPr algn="ctr"/>
              <a:r>
                <a:rPr lang="en-US" sz="1842" b="1" dirty="0">
                  <a:solidFill>
                    <a:srgbClr val="FF0000"/>
                  </a:solidFill>
                </a:rPr>
                <a:t>P</a:t>
              </a:r>
              <a:r>
                <a:rPr lang="en-US" sz="1842" b="1" dirty="0"/>
                <a:t>atient-</a:t>
              </a:r>
              <a:r>
                <a:rPr lang="en-US" sz="1842" b="1" dirty="0">
                  <a:solidFill>
                    <a:srgbClr val="FF0000"/>
                  </a:solidFill>
                </a:rPr>
                <a:t>R</a:t>
              </a:r>
              <a:r>
                <a:rPr lang="en-US" sz="1842" b="1" dirty="0"/>
                <a:t>eported </a:t>
              </a:r>
              <a:r>
                <a:rPr lang="en-US" sz="1842" b="1" dirty="0">
                  <a:solidFill>
                    <a:srgbClr val="FF0000"/>
                  </a:solidFill>
                </a:rPr>
                <a:t>O</a:t>
              </a:r>
              <a:r>
                <a:rPr lang="en-US" sz="1842" b="1" dirty="0"/>
                <a:t>utcomes in </a:t>
              </a:r>
              <a:r>
                <a:rPr lang="en-US" sz="1842" b="1" dirty="0" err="1">
                  <a:solidFill>
                    <a:srgbClr val="FF0000"/>
                  </a:solidFill>
                </a:rPr>
                <a:t>PH</a:t>
              </a:r>
              <a:r>
                <a:rPr lang="en-US" sz="1842" b="1" dirty="0" err="1"/>
                <a:t>iladelphia-n</a:t>
              </a:r>
              <a:r>
                <a:rPr lang="en-US" sz="1842" b="1" dirty="0" err="1">
                  <a:solidFill>
                    <a:srgbClr val="FF0000"/>
                  </a:solidFill>
                </a:rPr>
                <a:t>E</a:t>
              </a:r>
              <a:r>
                <a:rPr lang="en-US" sz="1842" b="1" dirty="0" err="1"/>
                <a:t>gative</a:t>
              </a:r>
              <a:r>
                <a:rPr lang="en-US" sz="1842" b="1" dirty="0"/>
                <a:t> </a:t>
              </a:r>
              <a:r>
                <a:rPr lang="en-US" sz="1842" b="1" dirty="0">
                  <a:solidFill>
                    <a:srgbClr val="FF0000"/>
                  </a:solidFill>
                </a:rPr>
                <a:t>C</a:t>
              </a:r>
              <a:r>
                <a:rPr lang="en-US" sz="1842" b="1" dirty="0"/>
                <a:t>ytogenetic </a:t>
              </a:r>
              <a:r>
                <a:rPr lang="en-US" sz="1842" b="1" dirty="0" err="1"/>
                <a:t>m</a:t>
              </a:r>
              <a:r>
                <a:rPr lang="en-US" sz="1842" b="1" dirty="0" err="1">
                  <a:solidFill>
                    <a:srgbClr val="FF0000"/>
                  </a:solidFill>
                </a:rPr>
                <a:t>Y</a:t>
              </a:r>
              <a:r>
                <a:rPr lang="en-US" sz="1842" b="1" dirty="0" err="1"/>
                <a:t>eloproliferative</a:t>
              </a:r>
              <a:r>
                <a:rPr lang="en-US" sz="1842" b="1" dirty="0"/>
                <a:t> neoplasms (</a:t>
              </a:r>
              <a:r>
                <a:rPr lang="en-US" sz="1842" b="1" dirty="0">
                  <a:solidFill>
                    <a:srgbClr val="FF0000"/>
                  </a:solidFill>
                </a:rPr>
                <a:t>PROPHECY</a:t>
              </a:r>
              <a:r>
                <a:rPr lang="en-US" sz="1842" b="1" dirty="0"/>
                <a:t>). </a:t>
              </a:r>
            </a:p>
            <a:p>
              <a:pPr algn="ctr"/>
              <a:r>
                <a:rPr lang="en-US" sz="1842" b="1" dirty="0"/>
                <a:t>A GIMEMA observational registry for Italian MPN patients</a:t>
              </a:r>
              <a:endParaRPr lang="it-IT" sz="1842" b="1" dirty="0"/>
            </a:p>
          </p:txBody>
        </p:sp>
      </p:grpSp>
      <p:sp>
        <p:nvSpPr>
          <p:cNvPr id="2" name="AutoShape 2" descr="Risultati immagini per NIH"/>
          <p:cNvSpPr>
            <a:spLocks noChangeAspect="1" noChangeArrowheads="1"/>
          </p:cNvSpPr>
          <p:nvPr/>
        </p:nvSpPr>
        <p:spPr bwMode="auto">
          <a:xfrm>
            <a:off x="2574249" y="2722239"/>
            <a:ext cx="200513" cy="2005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154" tIns="30077" rIns="60154" bIns="30077" numCol="1" anchor="t" anchorCtr="0" compatLnSpc="1">
            <a:prstTxWarp prst="textNoShape">
              <a:avLst/>
            </a:prstTxWarp>
          </a:bodyPr>
          <a:lstStyle/>
          <a:p>
            <a:endParaRPr lang="it-IT" sz="1184"/>
          </a:p>
        </p:txBody>
      </p:sp>
      <p:pic>
        <p:nvPicPr>
          <p:cNvPr id="1032" name="Picture 8" descr="Risultati immagini per fondazione gimema"/>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931721" y="1879590"/>
            <a:ext cx="2481271" cy="45380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38717419-7734-9C45-8110-C968D0DAD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87875" y="3906953"/>
            <a:ext cx="5808900" cy="2238554"/>
          </a:xfrm>
          <a:prstGeom prst="rect">
            <a:avLst/>
          </a:prstGeom>
        </p:spPr>
      </p:pic>
      <p:sp>
        <p:nvSpPr>
          <p:cNvPr id="9" name="Titolo 1">
            <a:extLst>
              <a:ext uri="{FF2B5EF4-FFF2-40B4-BE49-F238E27FC236}">
                <a16:creationId xmlns:a16="http://schemas.microsoft.com/office/drawing/2014/main" id="{E527662F-5C2B-C045-BE8B-D76FA7EBFE57}"/>
              </a:ext>
            </a:extLst>
          </p:cNvPr>
          <p:cNvSpPr txBox="1">
            <a:spLocks/>
          </p:cNvSpPr>
          <p:nvPr/>
        </p:nvSpPr>
        <p:spPr>
          <a:xfrm>
            <a:off x="905608" y="949018"/>
            <a:ext cx="8360031" cy="719225"/>
          </a:xfrm>
          <a:prstGeom prst="rect">
            <a:avLst/>
          </a:prstGeom>
        </p:spPr>
        <p:txBody>
          <a:bodyPr vert="horz" lIns="91459" tIns="45730" rIns="91459" bIns="45730" rtlCol="0" anchor="b">
            <a:noAutofit/>
          </a:bodyPr>
          <a:lstStyle>
            <a:lvl1pPr algn="ctr" defTabSz="801929" rtl="0" eaLnBrk="1" latinLnBrk="0" hangingPunct="1">
              <a:lnSpc>
                <a:spcPct val="90000"/>
              </a:lnSpc>
              <a:spcBef>
                <a:spcPct val="0"/>
              </a:spcBef>
              <a:buNone/>
              <a:defRPr sz="5262" kern="1200">
                <a:solidFill>
                  <a:srgbClr val="002060"/>
                </a:solidFill>
                <a:latin typeface="+mn-lt"/>
                <a:ea typeface="+mj-ea"/>
                <a:cs typeface="+mj-cs"/>
              </a:defRPr>
            </a:lvl1pPr>
          </a:lstStyle>
          <a:p>
            <a:r>
              <a:rPr lang="it-IT" sz="2105" dirty="0"/>
              <a:t>PROTOCOLLO PROPHECY: </a:t>
            </a:r>
          </a:p>
          <a:p>
            <a:r>
              <a:rPr lang="it-IT" sz="2105" dirty="0"/>
              <a:t>registro osservazionale di qualità della vita in pazienti italiani con SMC</a:t>
            </a:r>
          </a:p>
        </p:txBody>
      </p:sp>
      <p:sp>
        <p:nvSpPr>
          <p:cNvPr id="10" name="Titolo 1">
            <a:extLst>
              <a:ext uri="{FF2B5EF4-FFF2-40B4-BE49-F238E27FC236}">
                <a16:creationId xmlns:a16="http://schemas.microsoft.com/office/drawing/2014/main" id="{1E906665-F384-E741-9F93-07FBBC96F822}"/>
              </a:ext>
            </a:extLst>
          </p:cNvPr>
          <p:cNvSpPr txBox="1">
            <a:spLocks/>
          </p:cNvSpPr>
          <p:nvPr/>
        </p:nvSpPr>
        <p:spPr>
          <a:xfrm>
            <a:off x="782852" y="6492697"/>
            <a:ext cx="8360031" cy="719225"/>
          </a:xfrm>
          <a:prstGeom prst="rect">
            <a:avLst/>
          </a:prstGeom>
        </p:spPr>
        <p:txBody>
          <a:bodyPr vert="horz" lIns="91459" tIns="45730" rIns="91459" bIns="45730" rtlCol="0" anchor="b">
            <a:noAutofit/>
          </a:bodyPr>
          <a:lstStyle>
            <a:lvl1pPr algn="ctr" defTabSz="801929" rtl="0" eaLnBrk="1" latinLnBrk="0" hangingPunct="1">
              <a:lnSpc>
                <a:spcPct val="90000"/>
              </a:lnSpc>
              <a:spcBef>
                <a:spcPct val="0"/>
              </a:spcBef>
              <a:buNone/>
              <a:defRPr sz="5262" kern="1200">
                <a:solidFill>
                  <a:srgbClr val="002060"/>
                </a:solidFill>
                <a:latin typeface="+mn-lt"/>
                <a:ea typeface="+mj-ea"/>
                <a:cs typeface="+mj-cs"/>
              </a:defRPr>
            </a:lvl1pPr>
          </a:lstStyle>
          <a:p>
            <a:r>
              <a:rPr lang="it-IT" sz="2105" dirty="0"/>
              <a:t>Numero di centri aderenti=44</a:t>
            </a:r>
          </a:p>
        </p:txBody>
      </p:sp>
    </p:spTree>
    <p:extLst>
      <p:ext uri="{BB962C8B-B14F-4D97-AF65-F5344CB8AC3E}">
        <p14:creationId xmlns:p14="http://schemas.microsoft.com/office/powerpoint/2010/main" val="14846726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C4254618-346C-F2D3-BFD0-C4558C65A922}"/>
              </a:ext>
            </a:extLst>
          </p:cNvPr>
          <p:cNvGrpSpPr/>
          <p:nvPr/>
        </p:nvGrpSpPr>
        <p:grpSpPr>
          <a:xfrm>
            <a:off x="391869" y="195193"/>
            <a:ext cx="10377975" cy="3386035"/>
            <a:chOff x="203657" y="1702676"/>
            <a:chExt cx="10375796" cy="3385324"/>
          </a:xfrm>
        </p:grpSpPr>
        <p:pic>
          <p:nvPicPr>
            <p:cNvPr id="3" name="Immagine 2">
              <a:extLst>
                <a:ext uri="{FF2B5EF4-FFF2-40B4-BE49-F238E27FC236}">
                  <a16:creationId xmlns:a16="http://schemas.microsoft.com/office/drawing/2014/main" id="{9C610DFF-D72A-394A-B228-67C4F1F125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657" y="1702676"/>
              <a:ext cx="10375796" cy="3385324"/>
            </a:xfrm>
            <a:prstGeom prst="rect">
              <a:avLst/>
            </a:prstGeom>
          </p:spPr>
        </p:pic>
        <p:sp>
          <p:nvSpPr>
            <p:cNvPr id="2" name="CasellaDiTesto 1">
              <a:extLst>
                <a:ext uri="{FF2B5EF4-FFF2-40B4-BE49-F238E27FC236}">
                  <a16:creationId xmlns:a16="http://schemas.microsoft.com/office/drawing/2014/main" id="{DFA2EC33-122B-8A4D-AF40-96BBED750792}"/>
                </a:ext>
              </a:extLst>
            </p:cNvPr>
            <p:cNvSpPr txBox="1"/>
            <p:nvPr/>
          </p:nvSpPr>
          <p:spPr>
            <a:xfrm>
              <a:off x="485523" y="2727016"/>
              <a:ext cx="569387"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a:t>quando</a:t>
              </a:r>
            </a:p>
          </p:txBody>
        </p:sp>
        <p:sp>
          <p:nvSpPr>
            <p:cNvPr id="4" name="CasellaDiTesto 3">
              <a:extLst>
                <a:ext uri="{FF2B5EF4-FFF2-40B4-BE49-F238E27FC236}">
                  <a16:creationId xmlns:a16="http://schemas.microsoft.com/office/drawing/2014/main" id="{869271B0-5262-3D49-B95E-CBB53CC7083E}"/>
                </a:ext>
              </a:extLst>
            </p:cNvPr>
            <p:cNvSpPr txBox="1"/>
            <p:nvPr/>
          </p:nvSpPr>
          <p:spPr>
            <a:xfrm>
              <a:off x="485523" y="3538176"/>
              <a:ext cx="434734"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a:t>dove</a:t>
              </a:r>
            </a:p>
          </p:txBody>
        </p:sp>
        <p:sp>
          <p:nvSpPr>
            <p:cNvPr id="5" name="CasellaDiTesto 4">
              <a:extLst>
                <a:ext uri="{FF2B5EF4-FFF2-40B4-BE49-F238E27FC236}">
                  <a16:creationId xmlns:a16="http://schemas.microsoft.com/office/drawing/2014/main" id="{C1183A21-DB02-4244-9268-882C387C3A14}"/>
                </a:ext>
              </a:extLst>
            </p:cNvPr>
            <p:cNvSpPr txBox="1"/>
            <p:nvPr/>
          </p:nvSpPr>
          <p:spPr>
            <a:xfrm>
              <a:off x="485523" y="4349336"/>
              <a:ext cx="466794"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a:t>come</a:t>
              </a:r>
            </a:p>
          </p:txBody>
        </p:sp>
      </p:grpSp>
      <p:pic>
        <p:nvPicPr>
          <p:cNvPr id="8" name="Immagine 7" descr="Immagine che contiene testo, schermata, Carattere, numero&#10;&#10;Il contenuto generato dall'IA potrebbe non essere corretto.">
            <a:extLst>
              <a:ext uri="{FF2B5EF4-FFF2-40B4-BE49-F238E27FC236}">
                <a16:creationId xmlns:a16="http://schemas.microsoft.com/office/drawing/2014/main" id="{6F7C16F7-E862-A555-DA61-99A855014EBC}"/>
              </a:ext>
            </a:extLst>
          </p:cNvPr>
          <p:cNvPicPr>
            <a:picLocks noChangeAspect="1"/>
          </p:cNvPicPr>
          <p:nvPr/>
        </p:nvPicPr>
        <p:blipFill>
          <a:blip r:embed="rId3"/>
          <a:stretch>
            <a:fillRect/>
          </a:stretch>
        </p:blipFill>
        <p:spPr>
          <a:xfrm>
            <a:off x="355571" y="3980035"/>
            <a:ext cx="10414272" cy="2918138"/>
          </a:xfrm>
          <a:prstGeom prst="rect">
            <a:avLst/>
          </a:prstGeom>
        </p:spPr>
      </p:pic>
    </p:spTree>
    <p:extLst>
      <p:ext uri="{BB962C8B-B14F-4D97-AF65-F5344CB8AC3E}">
        <p14:creationId xmlns:p14="http://schemas.microsoft.com/office/powerpoint/2010/main" val="35242567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BAD6E93-C627-8791-6FE8-7082CF4BED59}"/>
              </a:ext>
            </a:extLst>
          </p:cNvPr>
          <p:cNvSpPr txBox="1"/>
          <p:nvPr/>
        </p:nvSpPr>
        <p:spPr>
          <a:xfrm>
            <a:off x="600038" y="686826"/>
            <a:ext cx="9961637" cy="8219360"/>
          </a:xfrm>
          <a:prstGeom prst="rect">
            <a:avLst/>
          </a:prstGeom>
          <a:noFill/>
        </p:spPr>
        <p:txBody>
          <a:bodyPr wrap="square">
            <a:spAutoFit/>
          </a:bodyPr>
          <a:lstStyle/>
          <a:p>
            <a:r>
              <a:rPr lang="it-IT" sz="2200" dirty="0">
                <a:solidFill>
                  <a:srgbClr val="FF0000"/>
                </a:solidFill>
              </a:rPr>
              <a:t>Obiettivo primario</a:t>
            </a:r>
          </a:p>
          <a:p>
            <a:pPr marL="342969" indent="-342969">
              <a:buFont typeface="Courier New" panose="02070309020205020404" pitchFamily="49" charset="0"/>
              <a:buChar char="o"/>
            </a:pPr>
            <a:r>
              <a:rPr lang="it-IT" sz="2200" dirty="0"/>
              <a:t>confrontare HRQoL dei pazienti con SMC con i loro coetanei nella popolazione generale </a:t>
            </a:r>
          </a:p>
          <a:p>
            <a:endParaRPr lang="it-IT" sz="2200" dirty="0"/>
          </a:p>
          <a:p>
            <a:r>
              <a:rPr lang="it-IT" sz="2200" dirty="0">
                <a:solidFill>
                  <a:srgbClr val="FF0000"/>
                </a:solidFill>
              </a:rPr>
              <a:t>Obiettivi secondari </a:t>
            </a:r>
          </a:p>
          <a:p>
            <a:pPr marL="342969" indent="-342969">
              <a:buFont typeface="Courier New" panose="02070309020205020404" pitchFamily="49" charset="0"/>
              <a:buChar char="o"/>
            </a:pPr>
            <a:r>
              <a:rPr lang="it-IT" sz="2200" dirty="0"/>
              <a:t>stabilire dati di riferimento nazionali sulla HRQoL e sui sintomi basali da utilizzare come parametri di riferimento per i confronti in futuri studi clinici e studi internazionali</a:t>
            </a:r>
          </a:p>
          <a:p>
            <a:pPr marL="342969" indent="-342969">
              <a:buFont typeface="Courier New" panose="02070309020205020404" pitchFamily="49" charset="0"/>
              <a:buChar char="o"/>
            </a:pPr>
            <a:r>
              <a:rPr lang="it-IT" sz="2200" dirty="0"/>
              <a:t>indagare il valore prognostico dell'affaticamento auto-riferito dai pazienti al basale per la sopravvivenza globale nei pazienti con PMF</a:t>
            </a:r>
          </a:p>
          <a:p>
            <a:pPr marL="342969" indent="-342969">
              <a:buFont typeface="Courier New" panose="02070309020205020404" pitchFamily="49" charset="0"/>
              <a:buChar char="o"/>
            </a:pPr>
            <a:r>
              <a:rPr lang="it-IT" sz="2200" dirty="0"/>
              <a:t>indagare il valore prognostico della HRQoL e dei sintomi riferiti dai pazienti</a:t>
            </a:r>
          </a:p>
          <a:p>
            <a:pPr marL="342969" indent="-342969">
              <a:buFont typeface="Courier New" panose="02070309020205020404" pitchFamily="49" charset="0"/>
              <a:buChar char="o"/>
            </a:pPr>
            <a:r>
              <a:rPr lang="it-IT" sz="2200" dirty="0"/>
              <a:t>indagare la relazione tra prurito e HRQoL nella PV</a:t>
            </a:r>
          </a:p>
          <a:p>
            <a:pPr marL="342969" indent="-342969">
              <a:buFont typeface="Courier New" panose="02070309020205020404" pitchFamily="49" charset="0"/>
              <a:buChar char="o"/>
            </a:pPr>
            <a:r>
              <a:rPr lang="it-IT" sz="2200" dirty="0"/>
              <a:t>Elaborare un indice prognostico basato sul paziente</a:t>
            </a:r>
          </a:p>
          <a:p>
            <a:pPr marL="342969" indent="-342969">
              <a:buFont typeface="Courier New" panose="02070309020205020404" pitchFamily="49" charset="0"/>
              <a:buChar char="o"/>
            </a:pPr>
            <a:r>
              <a:rPr lang="it-IT" sz="2200" dirty="0"/>
              <a:t>Valutare le preferenze di medici e pazienti per il coinvolgimento nel processo decisionale terapeutico nei diversi gruppi di rischio ed esaminare le relazioni tra le preferenze di coinvolgimento e le caratteristiche dei pazienti</a:t>
            </a:r>
          </a:p>
          <a:p>
            <a:pPr marL="342969" indent="-342969">
              <a:buFont typeface="Courier New" panose="02070309020205020404" pitchFamily="49" charset="0"/>
              <a:buChar char="o"/>
            </a:pPr>
            <a:r>
              <a:rPr lang="it-IT" sz="2200" dirty="0"/>
              <a:t>Indagare la soddisfazione per l'assistenza riportata dai pazienti con MPN e la sua relazione con altri esiti di HRQoL</a:t>
            </a:r>
          </a:p>
        </p:txBody>
      </p:sp>
    </p:spTree>
    <p:extLst>
      <p:ext uri="{BB962C8B-B14F-4D97-AF65-F5344CB8AC3E}">
        <p14:creationId xmlns:p14="http://schemas.microsoft.com/office/powerpoint/2010/main" val="1286910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4025320" y="1"/>
            <a:ext cx="6866396" cy="1702895"/>
          </a:xfrm>
          <a:prstGeom prst="rect">
            <a:avLst/>
          </a:prstGeom>
          <a:noFill/>
          <a:ln w="9525">
            <a:noFill/>
            <a:miter lim="800000"/>
            <a:headEnd/>
            <a:tailEnd/>
          </a:ln>
        </p:spPr>
        <p:txBody>
          <a:bodyPr lIns="112581" tIns="56289" rIns="112581" bIns="56289">
            <a:spAutoFit/>
          </a:bodyPr>
          <a:lstStyle/>
          <a:p>
            <a:pPr algn="ctr" defTabSz="1125391">
              <a:lnSpc>
                <a:spcPct val="150000"/>
              </a:lnSpc>
            </a:pPr>
            <a:endParaRPr lang="it-IT" altLang="en-US" sz="3087" b="1" dirty="0">
              <a:solidFill>
                <a:srgbClr val="C00000"/>
              </a:solidFill>
              <a:latin typeface="Calibri" pitchFamily="34" charset="0"/>
              <a:ea typeface="ＭＳ Ｐゴシック" pitchFamily="34" charset="-128"/>
            </a:endParaRPr>
          </a:p>
          <a:p>
            <a:pPr algn="ctr" defTabSz="1125391">
              <a:lnSpc>
                <a:spcPct val="150000"/>
              </a:lnSpc>
            </a:pPr>
            <a:r>
              <a:rPr lang="it-IT" altLang="en-US" sz="3087" b="1" dirty="0">
                <a:solidFill>
                  <a:srgbClr val="C00000"/>
                </a:solidFill>
                <a:latin typeface="Calibri" pitchFamily="34" charset="0"/>
                <a:ea typeface="ＭＳ Ｐゴシック" pitchFamily="34" charset="-128"/>
              </a:rPr>
              <a:t>Istruzioni per l’uso</a:t>
            </a:r>
          </a:p>
        </p:txBody>
      </p:sp>
      <p:sp>
        <p:nvSpPr>
          <p:cNvPr id="14342" name="CasellaDiTesto 2"/>
          <p:cNvSpPr txBox="1">
            <a:spLocks noChangeArrowheads="1"/>
          </p:cNvSpPr>
          <p:nvPr/>
        </p:nvSpPr>
        <p:spPr bwMode="auto">
          <a:xfrm>
            <a:off x="5721620" y="1895262"/>
            <a:ext cx="3473795" cy="2937576"/>
          </a:xfrm>
          <a:prstGeom prst="rect">
            <a:avLst/>
          </a:prstGeom>
          <a:noFill/>
          <a:ln>
            <a:noFill/>
          </a:ln>
        </p:spPr>
        <p:txBody>
          <a:bodyPr wrap="none" lIns="86149" tIns="43073" rIns="86149" bIns="43073">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it-IT" altLang="en-US" sz="2646" b="1" i="1" dirty="0">
                <a:solidFill>
                  <a:schemeClr val="tx2">
                    <a:lumMod val="75000"/>
                  </a:schemeClr>
                </a:solidFill>
                <a:latin typeface="Calibri" pitchFamily="34" charset="0"/>
              </a:rPr>
              <a:t>Lucrezia Morrone</a:t>
            </a:r>
          </a:p>
          <a:p>
            <a:pPr algn="ctr">
              <a:defRPr/>
            </a:pPr>
            <a:endParaRPr lang="it-IT" altLang="en-US" sz="2646" b="1" i="1" dirty="0">
              <a:solidFill>
                <a:schemeClr val="tx2">
                  <a:lumMod val="75000"/>
                </a:schemeClr>
              </a:solidFill>
              <a:latin typeface="Calibri" pitchFamily="34" charset="0"/>
            </a:endParaRPr>
          </a:p>
          <a:p>
            <a:pPr algn="ctr">
              <a:defRPr/>
            </a:pPr>
            <a:r>
              <a:rPr lang="it-IT" altLang="en-US" sz="1985" b="1" i="1" dirty="0">
                <a:solidFill>
                  <a:schemeClr val="tx2">
                    <a:lumMod val="75000"/>
                  </a:schemeClr>
                </a:solidFill>
                <a:latin typeface="Calibri" pitchFamily="34" charset="0"/>
              </a:rPr>
              <a:t>Università degli studi di Firenze</a:t>
            </a:r>
            <a:endParaRPr lang="it-IT" altLang="en-US" sz="1985" b="1" dirty="0">
              <a:solidFill>
                <a:schemeClr val="tx2">
                  <a:lumMod val="75000"/>
                </a:schemeClr>
              </a:solidFill>
              <a:latin typeface="Calibri" pitchFamily="34" charset="0"/>
            </a:endParaRPr>
          </a:p>
          <a:p>
            <a:pPr algn="ctr" eaLnBrk="1" hangingPunct="1">
              <a:defRPr/>
            </a:pPr>
            <a:endParaRPr lang="it-IT" altLang="en-US" sz="2977" b="1" i="1" dirty="0">
              <a:solidFill>
                <a:schemeClr val="tx2">
                  <a:lumMod val="75000"/>
                </a:schemeClr>
              </a:solidFill>
              <a:latin typeface="Calibri" pitchFamily="34" charset="0"/>
            </a:endParaRPr>
          </a:p>
          <a:p>
            <a:pPr algn="ctr" eaLnBrk="1" hangingPunct="1">
              <a:defRPr/>
            </a:pPr>
            <a:endParaRPr lang="it-IT" altLang="en-US" sz="2977" b="1" i="1" dirty="0">
              <a:solidFill>
                <a:schemeClr val="tx2">
                  <a:lumMod val="75000"/>
                </a:schemeClr>
              </a:solidFill>
              <a:latin typeface="Calibri" pitchFamily="34" charset="0"/>
            </a:endParaRPr>
          </a:p>
        </p:txBody>
      </p:sp>
      <p:sp>
        <p:nvSpPr>
          <p:cNvPr id="14" name="Text Box 5"/>
          <p:cNvSpPr txBox="1">
            <a:spLocks noChangeArrowheads="1"/>
          </p:cNvSpPr>
          <p:nvPr/>
        </p:nvSpPr>
        <p:spPr bwMode="auto">
          <a:xfrm>
            <a:off x="1134896" y="966645"/>
            <a:ext cx="3810823" cy="2732728"/>
          </a:xfrm>
          <a:prstGeom prst="rect">
            <a:avLst/>
          </a:prstGeom>
          <a:noFill/>
          <a:ln w="9525">
            <a:noFill/>
            <a:miter lim="800000"/>
            <a:headEnd/>
            <a:tailEnd/>
          </a:ln>
        </p:spPr>
        <p:txBody>
          <a:bodyPr wrap="square" lIns="112581" tIns="56289" rIns="112581" bIns="56289">
            <a:spAutoFit/>
          </a:bodyPr>
          <a:lstStyle/>
          <a:p>
            <a:pPr algn="ctr" defTabSz="961759">
              <a:lnSpc>
                <a:spcPts val="2638"/>
              </a:lnSpc>
            </a:pPr>
            <a:r>
              <a:rPr lang="en-US" altLang="it-IT" sz="1874" b="1" dirty="0" err="1">
                <a:solidFill>
                  <a:srgbClr val="003366"/>
                </a:solidFill>
                <a:latin typeface="Cambria" pitchFamily="18" charset="0"/>
                <a:cs typeface="Arial" charset="0"/>
              </a:rPr>
              <a:t>Undicesima</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Giornata</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Fiorentina</a:t>
            </a:r>
            <a:endParaRPr lang="en-US" altLang="it-IT" sz="1874" b="1" dirty="0">
              <a:solidFill>
                <a:srgbClr val="003366"/>
              </a:solidFill>
              <a:latin typeface="Cambria" pitchFamily="18" charset="0"/>
              <a:cs typeface="Arial" charset="0"/>
            </a:endParaRPr>
          </a:p>
          <a:p>
            <a:pPr algn="ctr" defTabSz="961759">
              <a:lnSpc>
                <a:spcPts val="2638"/>
              </a:lnSpc>
            </a:pP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dedicata</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ai</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pazienti</a:t>
            </a:r>
            <a:r>
              <a:rPr lang="en-US" altLang="it-IT" sz="1874" b="1" dirty="0">
                <a:solidFill>
                  <a:srgbClr val="003366"/>
                </a:solidFill>
                <a:latin typeface="Cambria" pitchFamily="18" charset="0"/>
                <a:cs typeface="Arial" charset="0"/>
              </a:rPr>
              <a:t> con </a:t>
            </a:r>
          </a:p>
          <a:p>
            <a:pPr algn="ctr" defTabSz="961759">
              <a:lnSpc>
                <a:spcPts val="2638"/>
              </a:lnSpc>
            </a:pPr>
            <a:r>
              <a:rPr lang="en-US" altLang="it-IT" sz="1874" b="1" dirty="0" err="1">
                <a:solidFill>
                  <a:srgbClr val="003366"/>
                </a:solidFill>
                <a:latin typeface="Cambria" pitchFamily="18" charset="0"/>
                <a:cs typeface="Arial" charset="0"/>
              </a:rPr>
              <a:t>malattie</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mieloproliferative</a:t>
            </a:r>
            <a:r>
              <a:rPr lang="en-US" altLang="it-IT" sz="1874" b="1" dirty="0">
                <a:solidFill>
                  <a:srgbClr val="003366"/>
                </a:solidFill>
                <a:latin typeface="Cambria" pitchFamily="18" charset="0"/>
                <a:cs typeface="Arial" charset="0"/>
              </a:rPr>
              <a:t> </a:t>
            </a:r>
          </a:p>
          <a:p>
            <a:pPr algn="ctr" defTabSz="961759">
              <a:lnSpc>
                <a:spcPts val="2638"/>
              </a:lnSpc>
            </a:pPr>
            <a:r>
              <a:rPr lang="en-US" altLang="it-IT" sz="1874" b="1" dirty="0" err="1">
                <a:solidFill>
                  <a:srgbClr val="003366"/>
                </a:solidFill>
                <a:latin typeface="Cambria" pitchFamily="18" charset="0"/>
                <a:cs typeface="Arial" charset="0"/>
              </a:rPr>
              <a:t>croniche</a:t>
            </a:r>
            <a:endParaRPr lang="en-US" altLang="it-IT" sz="1874" b="1" dirty="0">
              <a:solidFill>
                <a:srgbClr val="003366"/>
              </a:solidFill>
              <a:latin typeface="Cambria" pitchFamily="18" charset="0"/>
              <a:cs typeface="Arial" charset="0"/>
            </a:endParaRPr>
          </a:p>
          <a:p>
            <a:pPr algn="ctr" defTabSz="961759">
              <a:lnSpc>
                <a:spcPct val="90000"/>
              </a:lnSpc>
            </a:pPr>
            <a:endParaRPr lang="it-IT" altLang="it-IT" sz="1874" b="1" dirty="0">
              <a:solidFill>
                <a:srgbClr val="003366"/>
              </a:solidFill>
              <a:latin typeface="Cambria" pitchFamily="18" charset="0"/>
              <a:cs typeface="Arial" charset="0"/>
            </a:endParaRPr>
          </a:p>
          <a:p>
            <a:pPr algn="ctr" defTabSz="961759">
              <a:lnSpc>
                <a:spcPts val="2638"/>
              </a:lnSpc>
            </a:pPr>
            <a:r>
              <a:rPr lang="en-US" altLang="it-IT" sz="1874" b="1" dirty="0" err="1">
                <a:solidFill>
                  <a:srgbClr val="003366"/>
                </a:solidFill>
                <a:latin typeface="Cambria" pitchFamily="18" charset="0"/>
                <a:cs typeface="Arial" charset="0"/>
              </a:rPr>
              <a:t>Sabato</a:t>
            </a:r>
            <a:r>
              <a:rPr lang="en-US" altLang="it-IT" sz="1874" b="1" dirty="0">
                <a:solidFill>
                  <a:srgbClr val="003366"/>
                </a:solidFill>
                <a:latin typeface="Cambria" pitchFamily="18" charset="0"/>
                <a:cs typeface="Arial" charset="0"/>
              </a:rPr>
              <a:t> 17 </a:t>
            </a:r>
            <a:r>
              <a:rPr lang="en-US" altLang="it-IT" sz="1874" b="1" dirty="0" err="1">
                <a:solidFill>
                  <a:srgbClr val="003366"/>
                </a:solidFill>
                <a:latin typeface="Cambria" pitchFamily="18" charset="0"/>
                <a:cs typeface="Arial" charset="0"/>
              </a:rPr>
              <a:t>maggio</a:t>
            </a:r>
            <a:r>
              <a:rPr lang="en-US" altLang="it-IT" sz="1874" b="1" dirty="0">
                <a:solidFill>
                  <a:srgbClr val="003366"/>
                </a:solidFill>
                <a:latin typeface="Cambria" pitchFamily="18" charset="0"/>
                <a:cs typeface="Arial" charset="0"/>
              </a:rPr>
              <a:t> 2025</a:t>
            </a:r>
          </a:p>
        </p:txBody>
      </p:sp>
      <p:pic>
        <p:nvPicPr>
          <p:cNvPr id="8" name="Immagine 7"/>
          <p:cNvPicPr>
            <a:picLocks noChangeAspect="1"/>
          </p:cNvPicPr>
          <p:nvPr/>
        </p:nvPicPr>
        <p:blipFill>
          <a:blip r:embed="rId3"/>
          <a:stretch>
            <a:fillRect/>
          </a:stretch>
        </p:blipFill>
        <p:spPr>
          <a:xfrm>
            <a:off x="1770033" y="4177592"/>
            <a:ext cx="7882471" cy="2973514"/>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0CDFBBF2-3493-9342-8669-E78B623BE3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2244" y="5832813"/>
            <a:ext cx="1638399" cy="955522"/>
          </a:xfrm>
          <a:prstGeom prst="rect">
            <a:avLst/>
          </a:prstGeom>
        </p:spPr>
      </p:pic>
      <p:pic>
        <p:nvPicPr>
          <p:cNvPr id="6" name="Immagine 5">
            <a:extLst>
              <a:ext uri="{FF2B5EF4-FFF2-40B4-BE49-F238E27FC236}">
                <a16:creationId xmlns:a16="http://schemas.microsoft.com/office/drawing/2014/main" id="{8FDFA24A-A79E-3F41-B3A0-21F7D72D3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0597" y="952543"/>
            <a:ext cx="514624" cy="521924"/>
          </a:xfrm>
          <a:prstGeom prst="rect">
            <a:avLst/>
          </a:prstGeom>
        </p:spPr>
      </p:pic>
      <p:sp>
        <p:nvSpPr>
          <p:cNvPr id="4" name="CasellaDiTesto 3">
            <a:extLst>
              <a:ext uri="{FF2B5EF4-FFF2-40B4-BE49-F238E27FC236}">
                <a16:creationId xmlns:a16="http://schemas.microsoft.com/office/drawing/2014/main" id="{49EEBD0D-DB72-6F44-A3EC-CDA1533AEEC9}"/>
              </a:ext>
            </a:extLst>
          </p:cNvPr>
          <p:cNvSpPr txBox="1"/>
          <p:nvPr/>
        </p:nvSpPr>
        <p:spPr>
          <a:xfrm>
            <a:off x="7590492" y="909798"/>
            <a:ext cx="1489823" cy="821422"/>
          </a:xfrm>
          <a:prstGeom prst="rect">
            <a:avLst/>
          </a:prstGeom>
          <a:noFill/>
        </p:spPr>
        <p:txBody>
          <a:bodyPr wrap="none" rtlCol="0">
            <a:spAutoFit/>
          </a:bodyPr>
          <a:lstStyle/>
          <a:p>
            <a:pPr defTabSz="601567"/>
            <a:r>
              <a:rPr lang="it-IT" sz="1184" dirty="0">
                <a:solidFill>
                  <a:prstClr val="black"/>
                </a:solidFill>
                <a:latin typeface="Calibri" panose="020F0502020204030204"/>
              </a:rPr>
              <a:t>Ospedale Oncologico</a:t>
            </a:r>
          </a:p>
          <a:p>
            <a:pPr defTabSz="601567"/>
            <a:r>
              <a:rPr lang="it-IT" sz="1184" dirty="0">
                <a:solidFill>
                  <a:prstClr val="black"/>
                </a:solidFill>
                <a:latin typeface="Calibri" panose="020F0502020204030204"/>
              </a:rPr>
              <a:t>Armando </a:t>
            </a:r>
            <a:r>
              <a:rPr lang="it-IT" sz="1184" dirty="0" err="1">
                <a:solidFill>
                  <a:prstClr val="black"/>
                </a:solidFill>
                <a:latin typeface="Calibri" panose="020F0502020204030204"/>
              </a:rPr>
              <a:t>Businco</a:t>
            </a:r>
            <a:endParaRPr lang="it-IT" sz="1184" dirty="0">
              <a:solidFill>
                <a:prstClr val="black"/>
              </a:solidFill>
              <a:latin typeface="Calibri" panose="020F0502020204030204"/>
            </a:endParaRPr>
          </a:p>
          <a:p>
            <a:pPr defTabSz="601567"/>
            <a:r>
              <a:rPr lang="it-IT" sz="1184" dirty="0">
                <a:solidFill>
                  <a:prstClr val="black"/>
                </a:solidFill>
                <a:latin typeface="Calibri" panose="020F0502020204030204"/>
              </a:rPr>
              <a:t>ARNAS </a:t>
            </a:r>
            <a:r>
              <a:rPr lang="it-IT" sz="1184" dirty="0" err="1">
                <a:solidFill>
                  <a:prstClr val="black"/>
                </a:solidFill>
                <a:latin typeface="Calibri" panose="020F0502020204030204"/>
              </a:rPr>
              <a:t>Brotzu</a:t>
            </a:r>
            <a:endParaRPr lang="it-IT" sz="1184" dirty="0">
              <a:solidFill>
                <a:prstClr val="black"/>
              </a:solidFill>
              <a:latin typeface="Calibri" panose="020F0502020204030204"/>
            </a:endParaRPr>
          </a:p>
        </p:txBody>
      </p:sp>
      <p:sp>
        <p:nvSpPr>
          <p:cNvPr id="7" name="CasellaDiTesto 6">
            <a:extLst>
              <a:ext uri="{FF2B5EF4-FFF2-40B4-BE49-F238E27FC236}">
                <a16:creationId xmlns:a16="http://schemas.microsoft.com/office/drawing/2014/main" id="{3BB03A06-A7EC-5948-B373-D327D82C575B}"/>
              </a:ext>
            </a:extLst>
          </p:cNvPr>
          <p:cNvSpPr txBox="1"/>
          <p:nvPr/>
        </p:nvSpPr>
        <p:spPr>
          <a:xfrm>
            <a:off x="7590492" y="1766732"/>
            <a:ext cx="2418799" cy="632229"/>
          </a:xfrm>
          <a:prstGeom prst="rect">
            <a:avLst/>
          </a:prstGeom>
          <a:noFill/>
        </p:spPr>
        <p:txBody>
          <a:bodyPr wrap="none" rtlCol="0">
            <a:spAutoFit/>
          </a:bodyPr>
          <a:lstStyle/>
          <a:p>
            <a:pPr defTabSz="601567"/>
            <a:r>
              <a:rPr lang="it-IT" sz="1403" dirty="0">
                <a:solidFill>
                  <a:prstClr val="black"/>
                </a:solidFill>
                <a:latin typeface="Calibri" panose="020F0502020204030204"/>
              </a:rPr>
              <a:t>SC Ematologia e CTMO</a:t>
            </a:r>
          </a:p>
          <a:p>
            <a:pPr defTabSz="601567"/>
            <a:r>
              <a:rPr lang="it-IT" sz="1403" dirty="0">
                <a:solidFill>
                  <a:prstClr val="black"/>
                </a:solidFill>
                <a:latin typeface="Calibri" panose="020F0502020204030204"/>
              </a:rPr>
              <a:t>Direttore Prof. Giovanni Caocci</a:t>
            </a:r>
          </a:p>
        </p:txBody>
      </p:sp>
      <p:sp>
        <p:nvSpPr>
          <p:cNvPr id="8" name="CasellaDiTesto 7">
            <a:extLst>
              <a:ext uri="{FF2B5EF4-FFF2-40B4-BE49-F238E27FC236}">
                <a16:creationId xmlns:a16="http://schemas.microsoft.com/office/drawing/2014/main" id="{22D0D05F-A011-C04A-96D5-78ACA6C58058}"/>
              </a:ext>
            </a:extLst>
          </p:cNvPr>
          <p:cNvSpPr txBox="1"/>
          <p:nvPr/>
        </p:nvSpPr>
        <p:spPr>
          <a:xfrm>
            <a:off x="7590492" y="2590120"/>
            <a:ext cx="2559251" cy="2575861"/>
          </a:xfrm>
          <a:prstGeom prst="rect">
            <a:avLst/>
          </a:prstGeom>
          <a:noFill/>
        </p:spPr>
        <p:txBody>
          <a:bodyPr wrap="none" rtlCol="0">
            <a:spAutoFit/>
          </a:bodyPr>
          <a:lstStyle/>
          <a:p>
            <a:pPr defTabSz="601567"/>
            <a:r>
              <a:rPr lang="it-IT" sz="1403" b="1" dirty="0">
                <a:solidFill>
                  <a:prstClr val="black"/>
                </a:solidFill>
                <a:latin typeface="Calibri" panose="020F0502020204030204"/>
              </a:rPr>
              <a:t>Ambulatorio Mieloproliferative </a:t>
            </a:r>
          </a:p>
          <a:p>
            <a:pPr defTabSz="601567"/>
            <a:r>
              <a:rPr lang="it-IT" sz="1403" b="1" dirty="0">
                <a:solidFill>
                  <a:prstClr val="black"/>
                </a:solidFill>
                <a:latin typeface="Calibri" panose="020F0502020204030204"/>
              </a:rPr>
              <a:t>e Malattie Rare</a:t>
            </a:r>
          </a:p>
          <a:p>
            <a:pPr defTabSz="601567"/>
            <a:endParaRPr lang="it-IT" sz="1403" dirty="0">
              <a:solidFill>
                <a:prstClr val="black"/>
              </a:solidFill>
              <a:latin typeface="Calibri" panose="020F0502020204030204"/>
            </a:endParaRPr>
          </a:p>
          <a:p>
            <a:pPr defTabSz="601567"/>
            <a:r>
              <a:rPr lang="it-IT" sz="1403" dirty="0">
                <a:solidFill>
                  <a:prstClr val="black"/>
                </a:solidFill>
                <a:latin typeface="Calibri" panose="020F0502020204030204"/>
              </a:rPr>
              <a:t>Dr.ssa Daniela Mantovani</a:t>
            </a:r>
          </a:p>
          <a:p>
            <a:pPr defTabSz="601567"/>
            <a:r>
              <a:rPr lang="it-IT" sz="1403" dirty="0">
                <a:solidFill>
                  <a:prstClr val="black"/>
                </a:solidFill>
                <a:latin typeface="Calibri" panose="020F0502020204030204"/>
              </a:rPr>
              <a:t>Prof.ssa Olga </a:t>
            </a:r>
            <a:r>
              <a:rPr lang="it-IT" sz="1403" dirty="0" err="1">
                <a:solidFill>
                  <a:prstClr val="black"/>
                </a:solidFill>
                <a:latin typeface="Calibri" panose="020F0502020204030204"/>
              </a:rPr>
              <a:t>Mulas</a:t>
            </a:r>
            <a:endParaRPr lang="it-IT" sz="1403" dirty="0">
              <a:solidFill>
                <a:prstClr val="black"/>
              </a:solidFill>
              <a:latin typeface="Calibri" panose="020F0502020204030204"/>
            </a:endParaRPr>
          </a:p>
          <a:p>
            <a:pPr defTabSz="601567"/>
            <a:r>
              <a:rPr lang="it-IT" sz="1403" dirty="0">
                <a:solidFill>
                  <a:prstClr val="black"/>
                </a:solidFill>
                <a:latin typeface="Calibri" panose="020F0502020204030204"/>
              </a:rPr>
              <a:t>Dr.ssa Gabriella </a:t>
            </a:r>
            <a:r>
              <a:rPr lang="it-IT" sz="1403" dirty="0" err="1">
                <a:solidFill>
                  <a:prstClr val="black"/>
                </a:solidFill>
                <a:latin typeface="Calibri" panose="020F0502020204030204"/>
              </a:rPr>
              <a:t>Corrias</a:t>
            </a:r>
            <a:endParaRPr lang="it-IT" sz="1403" dirty="0">
              <a:solidFill>
                <a:prstClr val="black"/>
              </a:solidFill>
              <a:latin typeface="Calibri" panose="020F0502020204030204"/>
            </a:endParaRPr>
          </a:p>
          <a:p>
            <a:pPr defTabSz="601567"/>
            <a:r>
              <a:rPr lang="it-IT" sz="1403" dirty="0">
                <a:solidFill>
                  <a:prstClr val="black"/>
                </a:solidFill>
                <a:latin typeface="Calibri" panose="020F0502020204030204"/>
              </a:rPr>
              <a:t>Dr. Alessandro Costa</a:t>
            </a:r>
          </a:p>
          <a:p>
            <a:pPr defTabSz="601567"/>
            <a:r>
              <a:rPr lang="it-IT" sz="1403" dirty="0">
                <a:solidFill>
                  <a:prstClr val="black"/>
                </a:solidFill>
                <a:latin typeface="Calibri" panose="020F0502020204030204"/>
              </a:rPr>
              <a:t>Tutti gli specializzandi</a:t>
            </a:r>
          </a:p>
        </p:txBody>
      </p:sp>
      <p:pic>
        <p:nvPicPr>
          <p:cNvPr id="14" name="Immagine 13">
            <a:extLst>
              <a:ext uri="{FF2B5EF4-FFF2-40B4-BE49-F238E27FC236}">
                <a16:creationId xmlns:a16="http://schemas.microsoft.com/office/drawing/2014/main" id="{E86A5892-F03C-524A-BED2-9EC08204FA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2680" y="5902744"/>
            <a:ext cx="1695738" cy="800342"/>
          </a:xfrm>
          <a:prstGeom prst="rect">
            <a:avLst/>
          </a:prstGeom>
        </p:spPr>
      </p:pic>
      <p:pic>
        <p:nvPicPr>
          <p:cNvPr id="11" name="Immagine 10">
            <a:extLst>
              <a:ext uri="{FF2B5EF4-FFF2-40B4-BE49-F238E27FC236}">
                <a16:creationId xmlns:a16="http://schemas.microsoft.com/office/drawing/2014/main" id="{F3629DC4-8A27-384B-834D-4CCC44662C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90493" y="4475163"/>
            <a:ext cx="2511504" cy="2107622"/>
          </a:xfrm>
          <a:prstGeom prst="rect">
            <a:avLst/>
          </a:prstGeom>
        </p:spPr>
      </p:pic>
      <p:sp>
        <p:nvSpPr>
          <p:cNvPr id="13" name="Rettangolo 12">
            <a:extLst>
              <a:ext uri="{FF2B5EF4-FFF2-40B4-BE49-F238E27FC236}">
                <a16:creationId xmlns:a16="http://schemas.microsoft.com/office/drawing/2014/main" id="{5AA88649-969D-0241-BD3E-AF79F17B14C4}"/>
              </a:ext>
            </a:extLst>
          </p:cNvPr>
          <p:cNvSpPr/>
          <p:nvPr/>
        </p:nvSpPr>
        <p:spPr>
          <a:xfrm rot="18135902">
            <a:off x="8629125" y="5744057"/>
            <a:ext cx="1827169" cy="324054"/>
          </a:xfrm>
          <a:prstGeom prst="rect">
            <a:avLst/>
          </a:prstGeom>
          <a:noFill/>
          <a:effectLst>
            <a:softEdge rad="63500"/>
          </a:effectLst>
          <a:scene3d>
            <a:camera prst="orthographicFront">
              <a:rot lat="293192" lon="2451810" rev="654429"/>
            </a:camera>
            <a:lightRig rig="threePt" dir="t"/>
          </a:scene3d>
          <a:sp3d extrusionH="76200"/>
        </p:spPr>
        <p:txBody>
          <a:bodyPr wrap="square" lIns="80206" tIns="40102" rIns="80206" bIns="40102">
            <a:spAutoFit/>
          </a:bodyPr>
          <a:lstStyle/>
          <a:p>
            <a:pPr algn="ctr"/>
            <a:r>
              <a:rPr lang="it-IT" sz="1579" dirty="0" err="1">
                <a:ln w="0"/>
                <a:solidFill>
                  <a:srgbClr val="D2C7B9"/>
                </a:solidFill>
                <a:latin typeface="Handwriting - Dakota" panose="02000400000000000000" pitchFamily="2" charset="77"/>
              </a:rPr>
              <a:t>quality</a:t>
            </a:r>
            <a:r>
              <a:rPr lang="it-IT" sz="1579" dirty="0">
                <a:ln w="0"/>
                <a:solidFill>
                  <a:srgbClr val="D2C7B9"/>
                </a:solidFill>
                <a:latin typeface="Handwriting - Dakota" panose="02000400000000000000" pitchFamily="2" charset="77"/>
              </a:rPr>
              <a:t> of life</a:t>
            </a:r>
          </a:p>
        </p:txBody>
      </p:sp>
      <p:pic>
        <p:nvPicPr>
          <p:cNvPr id="5" name="Immagine 4">
            <a:extLst>
              <a:ext uri="{FF2B5EF4-FFF2-40B4-BE49-F238E27FC236}">
                <a16:creationId xmlns:a16="http://schemas.microsoft.com/office/drawing/2014/main" id="{4BDCA085-17A3-F147-B52A-D8CE115041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9701" y="823753"/>
            <a:ext cx="6680942" cy="5010706"/>
          </a:xfrm>
          <a:prstGeom prst="rect">
            <a:avLst/>
          </a:prstGeom>
        </p:spPr>
      </p:pic>
    </p:spTree>
    <p:extLst>
      <p:ext uri="{BB962C8B-B14F-4D97-AF65-F5344CB8AC3E}">
        <p14:creationId xmlns:p14="http://schemas.microsoft.com/office/powerpoint/2010/main" val="20626603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16CC-7D5E-F83F-870B-FE1F15FEDB24}"/>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E1B0E99B-2910-506C-3180-74ED3D3DE59C}"/>
              </a:ext>
            </a:extLst>
          </p:cNvPr>
          <p:cNvSpPr txBox="1"/>
          <p:nvPr/>
        </p:nvSpPr>
        <p:spPr>
          <a:xfrm>
            <a:off x="2124472" y="4356695"/>
            <a:ext cx="7167411"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Buona</a:t>
            </a:r>
            <a:r>
              <a:rPr lang="it-IT" sz="4400" b="1" i="1" dirty="0">
                <a:solidFill>
                  <a:srgbClr val="C00000"/>
                </a:solidFill>
                <a:latin typeface="Calibri" panose="020F0502020204030204" pitchFamily="34" charset="0"/>
                <a:cs typeface="Calibri" panose="020F0502020204030204" pitchFamily="34" charset="0"/>
              </a:rPr>
              <a:t> ’’Giornata’’ </a:t>
            </a:r>
            <a:r>
              <a:rPr lang="it-IT" sz="4400" b="1" dirty="0">
                <a:solidFill>
                  <a:srgbClr val="C00000"/>
                </a:solidFill>
                <a:latin typeface="Calibri" panose="020F0502020204030204" pitchFamily="34" charset="0"/>
                <a:cs typeface="Calibri" panose="020F0502020204030204" pitchFamily="34" charset="0"/>
              </a:rPr>
              <a:t>a tutti voi !</a:t>
            </a:r>
          </a:p>
        </p:txBody>
      </p:sp>
      <p:pic>
        <p:nvPicPr>
          <p:cNvPr id="3" name="Immagine 2">
            <a:extLst>
              <a:ext uri="{FF2B5EF4-FFF2-40B4-BE49-F238E27FC236}">
                <a16:creationId xmlns:a16="http://schemas.microsoft.com/office/drawing/2014/main" id="{EF1B1EA7-2B48-705F-6E1E-69478585B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Tree>
    <p:extLst>
      <p:ext uri="{BB962C8B-B14F-4D97-AF65-F5344CB8AC3E}">
        <p14:creationId xmlns:p14="http://schemas.microsoft.com/office/powerpoint/2010/main" val="21184111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53B3C-2F1F-0E50-DD26-21569A2667AB}"/>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397EBEFF-22FE-E6C8-5504-4475D371A51B}"/>
              </a:ext>
            </a:extLst>
          </p:cNvPr>
          <p:cNvSpPr txBox="1"/>
          <p:nvPr/>
        </p:nvSpPr>
        <p:spPr>
          <a:xfrm>
            <a:off x="1787990" y="4356695"/>
            <a:ext cx="7585731"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SIMPOSIO DELLE ASSOCIAZIONI</a:t>
            </a:r>
          </a:p>
        </p:txBody>
      </p:sp>
      <p:pic>
        <p:nvPicPr>
          <p:cNvPr id="3" name="Immagine 2">
            <a:extLst>
              <a:ext uri="{FF2B5EF4-FFF2-40B4-BE49-F238E27FC236}">
                <a16:creationId xmlns:a16="http://schemas.microsoft.com/office/drawing/2014/main" id="{B67AC16E-C9DB-0629-0CE7-FDF47C24C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Tree>
    <p:extLst>
      <p:ext uri="{BB962C8B-B14F-4D97-AF65-F5344CB8AC3E}">
        <p14:creationId xmlns:p14="http://schemas.microsoft.com/office/powerpoint/2010/main" val="22066857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14C0A-432D-579C-70FA-A62B220FE220}"/>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1E553247-E666-1BC6-2259-2E405B07FA9D}"/>
              </a:ext>
            </a:extLst>
          </p:cNvPr>
          <p:cNvSpPr txBox="1"/>
          <p:nvPr/>
        </p:nvSpPr>
        <p:spPr>
          <a:xfrm>
            <a:off x="1397872" y="5148783"/>
            <a:ext cx="4243021"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Giampiero Garuti</a:t>
            </a:r>
          </a:p>
        </p:txBody>
      </p:sp>
      <p:pic>
        <p:nvPicPr>
          <p:cNvPr id="3" name="Immagine 2">
            <a:extLst>
              <a:ext uri="{FF2B5EF4-FFF2-40B4-BE49-F238E27FC236}">
                <a16:creationId xmlns:a16="http://schemas.microsoft.com/office/drawing/2014/main" id="{BD53FD81-F4D2-F504-6039-8A1A362C8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
        <p:nvSpPr>
          <p:cNvPr id="2" name="CasellaDiTesto 1">
            <a:extLst>
              <a:ext uri="{FF2B5EF4-FFF2-40B4-BE49-F238E27FC236}">
                <a16:creationId xmlns:a16="http://schemas.microsoft.com/office/drawing/2014/main" id="{94079DAA-B92E-1EBF-07C7-0BA843F26507}"/>
              </a:ext>
            </a:extLst>
          </p:cNvPr>
          <p:cNvSpPr txBox="1"/>
          <p:nvPr/>
        </p:nvSpPr>
        <p:spPr>
          <a:xfrm>
            <a:off x="1427051" y="4024923"/>
            <a:ext cx="915635"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AIL</a:t>
            </a:r>
          </a:p>
        </p:txBody>
      </p:sp>
    </p:spTree>
    <p:extLst>
      <p:ext uri="{BB962C8B-B14F-4D97-AF65-F5344CB8AC3E}">
        <p14:creationId xmlns:p14="http://schemas.microsoft.com/office/powerpoint/2010/main" val="36782765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2293-BDB9-8FB9-9703-F679C071D2E8}"/>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D0EFF2D3-61DA-FCFB-F1CD-E943E8DE7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
        <p:nvSpPr>
          <p:cNvPr id="2" name="CasellaDiTesto 1">
            <a:extLst>
              <a:ext uri="{FF2B5EF4-FFF2-40B4-BE49-F238E27FC236}">
                <a16:creationId xmlns:a16="http://schemas.microsoft.com/office/drawing/2014/main" id="{6830BEDF-A272-FE48-3338-83045051ABD6}"/>
              </a:ext>
            </a:extLst>
          </p:cNvPr>
          <p:cNvSpPr txBox="1"/>
          <p:nvPr/>
        </p:nvSpPr>
        <p:spPr>
          <a:xfrm>
            <a:off x="1427051" y="4024923"/>
            <a:ext cx="2267159"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AIPAMM</a:t>
            </a:r>
          </a:p>
        </p:txBody>
      </p:sp>
    </p:spTree>
    <p:extLst>
      <p:ext uri="{BB962C8B-B14F-4D97-AF65-F5344CB8AC3E}">
        <p14:creationId xmlns:p14="http://schemas.microsoft.com/office/powerpoint/2010/main" val="1823920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647D2-85BA-D5E1-30FF-2C712272B667}"/>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3133F283-B946-678A-4549-D272BB132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
        <p:nvSpPr>
          <p:cNvPr id="2" name="CasellaDiTesto 1">
            <a:extLst>
              <a:ext uri="{FF2B5EF4-FFF2-40B4-BE49-F238E27FC236}">
                <a16:creationId xmlns:a16="http://schemas.microsoft.com/office/drawing/2014/main" id="{C2638BA1-4DA1-AAA2-DE5C-2FDE6680A0AC}"/>
              </a:ext>
            </a:extLst>
          </p:cNvPr>
          <p:cNvSpPr txBox="1"/>
          <p:nvPr/>
        </p:nvSpPr>
        <p:spPr>
          <a:xfrm>
            <a:off x="1427051" y="4024923"/>
            <a:ext cx="2044149"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ASIMAS</a:t>
            </a:r>
          </a:p>
        </p:txBody>
      </p:sp>
      <p:sp>
        <p:nvSpPr>
          <p:cNvPr id="4" name="CasellaDiTesto 3">
            <a:extLst>
              <a:ext uri="{FF2B5EF4-FFF2-40B4-BE49-F238E27FC236}">
                <a16:creationId xmlns:a16="http://schemas.microsoft.com/office/drawing/2014/main" id="{29C1B8D1-7594-EF8C-CC0C-F6CAD4E7F9A8}"/>
              </a:ext>
            </a:extLst>
          </p:cNvPr>
          <p:cNvSpPr txBox="1"/>
          <p:nvPr/>
        </p:nvSpPr>
        <p:spPr>
          <a:xfrm>
            <a:off x="1427051" y="5148782"/>
            <a:ext cx="3613233"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Patrizia Marcis</a:t>
            </a:r>
          </a:p>
        </p:txBody>
      </p:sp>
    </p:spTree>
    <p:extLst>
      <p:ext uri="{BB962C8B-B14F-4D97-AF65-F5344CB8AC3E}">
        <p14:creationId xmlns:p14="http://schemas.microsoft.com/office/powerpoint/2010/main" val="39259035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615857" y="3174612"/>
            <a:ext cx="10103027" cy="2261838"/>
          </a:xfrm>
          <a:prstGeom prst="rect">
            <a:avLst/>
          </a:prstGeom>
          <a:pattFill prst="lgConfetti">
            <a:fgClr>
              <a:schemeClr val="accent4">
                <a:lumMod val="60000"/>
                <a:lumOff val="40000"/>
              </a:schemeClr>
            </a:fgClr>
            <a:bgClr>
              <a:schemeClr val="bg1"/>
            </a:bgClr>
          </a:pattFill>
        </p:spPr>
        <p:txBody>
          <a:bodyPr wrap="square" rtlCol="0">
            <a:spAutoFit/>
          </a:bodyPr>
          <a:lstStyle/>
          <a:p>
            <a:pPr algn="ctr"/>
            <a:r>
              <a:rPr lang="it-IT" sz="4028" i="1" dirty="0">
                <a:solidFill>
                  <a:srgbClr val="002060"/>
                </a:solidFill>
              </a:rPr>
              <a:t> Vivere con una malattia rara: </a:t>
            </a:r>
          </a:p>
          <a:p>
            <a:pPr algn="ctr"/>
            <a:r>
              <a:rPr lang="it-IT" sz="4028" i="1" dirty="0">
                <a:solidFill>
                  <a:srgbClr val="002060"/>
                </a:solidFill>
              </a:rPr>
              <a:t>qualità della vita, cura e l’impegno dell’associazione pazienti</a:t>
            </a:r>
          </a:p>
        </p:txBody>
      </p:sp>
      <p:pic>
        <p:nvPicPr>
          <p:cNvPr id="2" name="Immagine 1">
            <a:extLst>
              <a:ext uri="{FF2B5EF4-FFF2-40B4-BE49-F238E27FC236}">
                <a16:creationId xmlns:a16="http://schemas.microsoft.com/office/drawing/2014/main" id="{3F3F0021-AB13-F4F5-FD3C-861C3D812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60" y="641400"/>
            <a:ext cx="1965327" cy="1965327"/>
          </a:xfrm>
          <a:prstGeom prst="rect">
            <a:avLst/>
          </a:prstGeom>
        </p:spPr>
      </p:pic>
    </p:spTree>
    <p:extLst>
      <p:ext uri="{BB962C8B-B14F-4D97-AF65-F5344CB8AC3E}">
        <p14:creationId xmlns:p14="http://schemas.microsoft.com/office/powerpoint/2010/main" val="278628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7BCAB-F9FD-09D0-6117-0BAEA92DD83E}"/>
            </a:ext>
          </a:extLst>
        </p:cNvPr>
        <p:cNvGrpSpPr/>
        <p:nvPr/>
      </p:nvGrpSpPr>
      <p:grpSpPr>
        <a:xfrm>
          <a:off x="0" y="0"/>
          <a:ext cx="0" cy="0"/>
          <a:chOff x="0" y="0"/>
          <a:chExt cx="0" cy="0"/>
        </a:xfrm>
      </p:grpSpPr>
      <p:sp>
        <p:nvSpPr>
          <p:cNvPr id="10" name="CasellaDiTesto 9">
            <a:extLst>
              <a:ext uri="{FF2B5EF4-FFF2-40B4-BE49-F238E27FC236}">
                <a16:creationId xmlns:a16="http://schemas.microsoft.com/office/drawing/2014/main" id="{B3379988-D79E-852C-7327-78DD3D834B3C}"/>
              </a:ext>
            </a:extLst>
          </p:cNvPr>
          <p:cNvSpPr txBox="1"/>
          <p:nvPr/>
        </p:nvSpPr>
        <p:spPr>
          <a:xfrm>
            <a:off x="615857" y="3174612"/>
            <a:ext cx="10103027" cy="712183"/>
          </a:xfrm>
          <a:prstGeom prst="rect">
            <a:avLst/>
          </a:prstGeom>
          <a:pattFill prst="lgConfetti">
            <a:fgClr>
              <a:schemeClr val="accent4">
                <a:lumMod val="60000"/>
                <a:lumOff val="40000"/>
              </a:schemeClr>
            </a:fgClr>
            <a:bgClr>
              <a:schemeClr val="bg1"/>
            </a:bgClr>
          </a:pattFill>
        </p:spPr>
        <p:txBody>
          <a:bodyPr wrap="square" rtlCol="0">
            <a:spAutoFit/>
          </a:bodyPr>
          <a:lstStyle/>
          <a:p>
            <a:pPr algn="ctr"/>
            <a:r>
              <a:rPr lang="it-IT" sz="4028" i="1" dirty="0">
                <a:solidFill>
                  <a:srgbClr val="002060"/>
                </a:solidFill>
              </a:rPr>
              <a:t> Oltre i sintomi</a:t>
            </a:r>
          </a:p>
        </p:txBody>
      </p:sp>
      <p:pic>
        <p:nvPicPr>
          <p:cNvPr id="2" name="Immagine 1">
            <a:extLst>
              <a:ext uri="{FF2B5EF4-FFF2-40B4-BE49-F238E27FC236}">
                <a16:creationId xmlns:a16="http://schemas.microsoft.com/office/drawing/2014/main" id="{05B2B8FB-9B67-57DE-C820-D0202DCA7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60" y="641400"/>
            <a:ext cx="1965327" cy="1965327"/>
          </a:xfrm>
          <a:prstGeom prst="rect">
            <a:avLst/>
          </a:prstGeom>
        </p:spPr>
      </p:pic>
    </p:spTree>
    <p:extLst>
      <p:ext uri="{BB962C8B-B14F-4D97-AF65-F5344CB8AC3E}">
        <p14:creationId xmlns:p14="http://schemas.microsoft.com/office/powerpoint/2010/main" val="7369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BD612-4BAA-2E58-7C50-E744C1CA5EA3}"/>
            </a:ext>
          </a:extLst>
        </p:cNvPr>
        <p:cNvGrpSpPr/>
        <p:nvPr/>
      </p:nvGrpSpPr>
      <p:grpSpPr>
        <a:xfrm>
          <a:off x="0" y="0"/>
          <a:ext cx="0" cy="0"/>
          <a:chOff x="0" y="0"/>
          <a:chExt cx="0" cy="0"/>
        </a:xfrm>
      </p:grpSpPr>
      <p:sp>
        <p:nvSpPr>
          <p:cNvPr id="10" name="CasellaDiTesto 9">
            <a:extLst>
              <a:ext uri="{FF2B5EF4-FFF2-40B4-BE49-F238E27FC236}">
                <a16:creationId xmlns:a16="http://schemas.microsoft.com/office/drawing/2014/main" id="{6FF31FEB-A552-2E94-8CBF-A58292C2F2EC}"/>
              </a:ext>
            </a:extLst>
          </p:cNvPr>
          <p:cNvSpPr txBox="1"/>
          <p:nvPr/>
        </p:nvSpPr>
        <p:spPr>
          <a:xfrm>
            <a:off x="615857" y="3174612"/>
            <a:ext cx="10103027" cy="1951881"/>
          </a:xfrm>
          <a:prstGeom prst="rect">
            <a:avLst/>
          </a:prstGeom>
          <a:pattFill prst="lgConfetti">
            <a:fgClr>
              <a:schemeClr val="accent4">
                <a:lumMod val="60000"/>
                <a:lumOff val="40000"/>
              </a:schemeClr>
            </a:fgClr>
            <a:bgClr>
              <a:schemeClr val="bg1"/>
            </a:bgClr>
          </a:pattFill>
        </p:spPr>
        <p:txBody>
          <a:bodyPr wrap="square" rtlCol="0">
            <a:spAutoFit/>
          </a:bodyPr>
          <a:lstStyle/>
          <a:p>
            <a:pPr algn="ctr"/>
            <a:r>
              <a:rPr lang="it-IT" sz="4028" i="1" dirty="0">
                <a:solidFill>
                  <a:srgbClr val="002060"/>
                </a:solidFill>
              </a:rPr>
              <a:t> Costruire insieme un sistema che non lasci indietro nessuno, non dovrebbe essere solo uno </a:t>
            </a:r>
            <a:r>
              <a:rPr lang="it-IT" sz="4028" i="1" dirty="0" err="1">
                <a:solidFill>
                  <a:srgbClr val="002060"/>
                </a:solidFill>
              </a:rPr>
              <a:t>slogn</a:t>
            </a:r>
            <a:r>
              <a:rPr lang="it-IT" sz="4028" i="1" dirty="0">
                <a:solidFill>
                  <a:srgbClr val="002060"/>
                </a:solidFill>
              </a:rPr>
              <a:t> ben riuscito</a:t>
            </a:r>
          </a:p>
        </p:txBody>
      </p:sp>
      <p:pic>
        <p:nvPicPr>
          <p:cNvPr id="2" name="Immagine 1">
            <a:extLst>
              <a:ext uri="{FF2B5EF4-FFF2-40B4-BE49-F238E27FC236}">
                <a16:creationId xmlns:a16="http://schemas.microsoft.com/office/drawing/2014/main" id="{8285E97F-F4E1-CA96-D946-1CD2479DCA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60" y="641400"/>
            <a:ext cx="1965327" cy="1965327"/>
          </a:xfrm>
          <a:prstGeom prst="rect">
            <a:avLst/>
          </a:prstGeom>
        </p:spPr>
      </p:pic>
      <p:sp>
        <p:nvSpPr>
          <p:cNvPr id="4" name="CasellaDiTesto 3">
            <a:extLst>
              <a:ext uri="{FF2B5EF4-FFF2-40B4-BE49-F238E27FC236}">
                <a16:creationId xmlns:a16="http://schemas.microsoft.com/office/drawing/2014/main" id="{00833B48-91AF-0C4E-9601-1D2B73297DCA}"/>
              </a:ext>
            </a:extLst>
          </p:cNvPr>
          <p:cNvSpPr txBox="1"/>
          <p:nvPr/>
        </p:nvSpPr>
        <p:spPr>
          <a:xfrm>
            <a:off x="2790428" y="1455003"/>
            <a:ext cx="5580856" cy="655885"/>
          </a:xfrm>
          <a:prstGeom prst="rect">
            <a:avLst/>
          </a:prstGeom>
          <a:noFill/>
        </p:spPr>
        <p:txBody>
          <a:bodyPr wrap="square">
            <a:spAutoFit/>
          </a:bodyPr>
          <a:lstStyle/>
          <a:p>
            <a:r>
              <a:rPr lang="it-IT" sz="3662" i="1" dirty="0">
                <a:solidFill>
                  <a:srgbClr val="C00000"/>
                </a:solidFill>
              </a:rPr>
              <a:t>Ringraziamenti</a:t>
            </a:r>
            <a:endParaRPr lang="it-IT" sz="824" dirty="0">
              <a:solidFill>
                <a:srgbClr val="C00000"/>
              </a:solidFill>
            </a:endParaRPr>
          </a:p>
        </p:txBody>
      </p:sp>
    </p:spTree>
    <p:extLst>
      <p:ext uri="{BB962C8B-B14F-4D97-AF65-F5344CB8AC3E}">
        <p14:creationId xmlns:p14="http://schemas.microsoft.com/office/powerpoint/2010/main" val="34141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1325541" y="1945925"/>
            <a:ext cx="8099130" cy="3669413"/>
          </a:xfrm>
          <a:prstGeom prst="rect">
            <a:avLst/>
          </a:prstGeom>
          <a:solidFill>
            <a:schemeClr val="bg1"/>
          </a:solidFill>
        </p:spPr>
        <p:txBody>
          <a:bodyPr vert="horz" lIns="83713" tIns="41856" rIns="83713" bIns="41856"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296" b="1" dirty="0">
                <a:solidFill>
                  <a:srgbClr val="C00000"/>
                </a:solidFill>
                <a:latin typeface="Verdana" panose="020B0604030504040204" pitchFamily="34" charset="0"/>
                <a:ea typeface="Verdana" panose="020B0604030504040204" pitchFamily="34" charset="0"/>
                <a:cs typeface="Verdana" panose="020B0604030504040204" pitchFamily="34" charset="0"/>
              </a:rPr>
              <a:t>Grazie a tutti per l’attenzione </a:t>
            </a:r>
          </a:p>
          <a:p>
            <a:pPr algn="l"/>
            <a:r>
              <a:rPr lang="it-IT" sz="3296" b="1" dirty="0">
                <a:solidFill>
                  <a:srgbClr val="C00000"/>
                </a:solidFill>
                <a:latin typeface="Verdana" panose="020B0604030504040204" pitchFamily="34" charset="0"/>
                <a:ea typeface="Verdana" panose="020B0604030504040204" pitchFamily="34" charset="0"/>
                <a:cs typeface="Verdana" panose="020B0604030504040204" pitchFamily="34" charset="0"/>
              </a:rPr>
              <a:t>e grazie al Team medico del </a:t>
            </a:r>
          </a:p>
          <a:p>
            <a:pPr algn="l"/>
            <a:r>
              <a:rPr lang="it-IT" sz="3296" b="1" dirty="0">
                <a:solidFill>
                  <a:srgbClr val="C00000"/>
                </a:solidFill>
                <a:latin typeface="Verdana" panose="020B0604030504040204" pitchFamily="34" charset="0"/>
                <a:ea typeface="Verdana" panose="020B0604030504040204" pitchFamily="34" charset="0"/>
                <a:cs typeface="Verdana" panose="020B0604030504040204" pitchFamily="34" charset="0"/>
              </a:rPr>
              <a:t>Prof Vannucchi del </a:t>
            </a:r>
            <a:r>
              <a:rPr lang="it-IT" sz="3296" b="1" dirty="0" err="1">
                <a:solidFill>
                  <a:srgbClr val="C00000"/>
                </a:solidFill>
                <a:latin typeface="Verdana" panose="020B0604030504040204" pitchFamily="34" charset="0"/>
                <a:ea typeface="Verdana" panose="020B0604030504040204" pitchFamily="34" charset="0"/>
                <a:cs typeface="Verdana" panose="020B0604030504040204" pitchFamily="34" charset="0"/>
              </a:rPr>
              <a:t>dott</a:t>
            </a:r>
            <a:r>
              <a:rPr lang="it-IT" sz="3296" b="1" dirty="0">
                <a:solidFill>
                  <a:srgbClr val="C00000"/>
                </a:solidFill>
                <a:latin typeface="Verdana" panose="020B0604030504040204" pitchFamily="34" charset="0"/>
                <a:ea typeface="Verdana" panose="020B0604030504040204" pitchFamily="34" charset="0"/>
                <a:cs typeface="Verdana" panose="020B0604030504040204" pitchFamily="34" charset="0"/>
              </a:rPr>
              <a:t> Mannelli </a:t>
            </a:r>
          </a:p>
          <a:p>
            <a:pPr algn="l"/>
            <a:r>
              <a:rPr lang="it-IT" sz="3296" b="1" dirty="0">
                <a:solidFill>
                  <a:srgbClr val="C00000"/>
                </a:solidFill>
                <a:latin typeface="Verdana" panose="020B0604030504040204" pitchFamily="34" charset="0"/>
                <a:ea typeface="Verdana" panose="020B0604030504040204" pitchFamily="34" charset="0"/>
                <a:cs typeface="Verdana" panose="020B0604030504040204" pitchFamily="34" charset="0"/>
              </a:rPr>
              <a:t>per avermi dato la possibilità di presentare i nostri malati, </a:t>
            </a:r>
          </a:p>
          <a:p>
            <a:pPr algn="l"/>
            <a:r>
              <a:rPr lang="it-IT" sz="3296" b="1" dirty="0">
                <a:solidFill>
                  <a:srgbClr val="C00000"/>
                </a:solidFill>
                <a:latin typeface="Verdana" panose="020B0604030504040204" pitchFamily="34" charset="0"/>
                <a:ea typeface="Verdana" panose="020B0604030504040204" pitchFamily="34" charset="0"/>
                <a:cs typeface="Verdana" panose="020B0604030504040204" pitchFamily="34" charset="0"/>
              </a:rPr>
              <a:t>la nostra associazione ad una platea così prestigiosa</a:t>
            </a:r>
          </a:p>
        </p:txBody>
      </p:sp>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660" y="385103"/>
            <a:ext cx="1974228" cy="1974228"/>
          </a:xfrm>
          <a:prstGeom prst="rect">
            <a:avLst/>
          </a:prstGeom>
        </p:spPr>
      </p:pic>
    </p:spTree>
    <p:extLst>
      <p:ext uri="{BB962C8B-B14F-4D97-AF65-F5344CB8AC3E}">
        <p14:creationId xmlns:p14="http://schemas.microsoft.com/office/powerpoint/2010/main" val="324666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9536E1D-D8E4-C0CC-4D61-28D702C5E3E2}"/>
              </a:ext>
            </a:extLst>
          </p:cNvPr>
          <p:cNvPicPr>
            <a:picLocks noChangeAspect="1"/>
          </p:cNvPicPr>
          <p:nvPr/>
        </p:nvPicPr>
        <p:blipFill rotWithShape="1">
          <a:blip r:embed="rId3"/>
          <a:srcRect r="49438" b="46785"/>
          <a:stretch/>
        </p:blipFill>
        <p:spPr>
          <a:xfrm>
            <a:off x="4825166" y="765757"/>
            <a:ext cx="1551201" cy="1574637"/>
          </a:xfrm>
          <a:prstGeom prst="rect">
            <a:avLst/>
          </a:prstGeom>
          <a:noFill/>
        </p:spPr>
      </p:pic>
      <p:pic>
        <p:nvPicPr>
          <p:cNvPr id="5" name="Immagine 4">
            <a:extLst>
              <a:ext uri="{FF2B5EF4-FFF2-40B4-BE49-F238E27FC236}">
                <a16:creationId xmlns:a16="http://schemas.microsoft.com/office/drawing/2014/main" id="{8CC35B82-B373-B1B8-B256-E7B440D97401}"/>
              </a:ext>
            </a:extLst>
          </p:cNvPr>
          <p:cNvPicPr>
            <a:picLocks noChangeAspect="1"/>
          </p:cNvPicPr>
          <p:nvPr/>
        </p:nvPicPr>
        <p:blipFill rotWithShape="1">
          <a:blip r:embed="rId3"/>
          <a:srcRect t="51953" r="49784"/>
          <a:stretch/>
        </p:blipFill>
        <p:spPr>
          <a:xfrm>
            <a:off x="961299" y="900902"/>
            <a:ext cx="1506985" cy="1390698"/>
          </a:xfrm>
          <a:prstGeom prst="rect">
            <a:avLst/>
          </a:prstGeom>
          <a:noFill/>
        </p:spPr>
      </p:pic>
      <p:pic>
        <p:nvPicPr>
          <p:cNvPr id="6" name="Immagine 5">
            <a:extLst>
              <a:ext uri="{FF2B5EF4-FFF2-40B4-BE49-F238E27FC236}">
                <a16:creationId xmlns:a16="http://schemas.microsoft.com/office/drawing/2014/main" id="{7164376A-4FAD-718D-DF16-2C35DE473C2F}"/>
              </a:ext>
            </a:extLst>
          </p:cNvPr>
          <p:cNvPicPr>
            <a:picLocks noChangeAspect="1"/>
          </p:cNvPicPr>
          <p:nvPr/>
        </p:nvPicPr>
        <p:blipFill rotWithShape="1">
          <a:blip r:embed="rId3"/>
          <a:srcRect l="52040" t="26483" r="1124" b="23609"/>
          <a:stretch/>
        </p:blipFill>
        <p:spPr>
          <a:xfrm>
            <a:off x="6771603" y="808936"/>
            <a:ext cx="1490067" cy="1531459"/>
          </a:xfrm>
          <a:prstGeom prst="rect">
            <a:avLst/>
          </a:prstGeom>
        </p:spPr>
      </p:pic>
      <p:pic>
        <p:nvPicPr>
          <p:cNvPr id="14" name="Immagine 13">
            <a:extLst>
              <a:ext uri="{FF2B5EF4-FFF2-40B4-BE49-F238E27FC236}">
                <a16:creationId xmlns:a16="http://schemas.microsoft.com/office/drawing/2014/main" id="{8FFDB77C-2EC3-605E-EEBA-0A0D898DE612}"/>
              </a:ext>
            </a:extLst>
          </p:cNvPr>
          <p:cNvPicPr>
            <a:picLocks noChangeAspect="1"/>
          </p:cNvPicPr>
          <p:nvPr/>
        </p:nvPicPr>
        <p:blipFill>
          <a:blip r:embed="rId4"/>
          <a:stretch>
            <a:fillRect/>
          </a:stretch>
        </p:blipFill>
        <p:spPr>
          <a:xfrm>
            <a:off x="8610503" y="808935"/>
            <a:ext cx="1746627" cy="1539996"/>
          </a:xfrm>
          <a:prstGeom prst="rect">
            <a:avLst/>
          </a:prstGeom>
        </p:spPr>
      </p:pic>
      <p:pic>
        <p:nvPicPr>
          <p:cNvPr id="17" name="Immagine 16">
            <a:extLst>
              <a:ext uri="{FF2B5EF4-FFF2-40B4-BE49-F238E27FC236}">
                <a16:creationId xmlns:a16="http://schemas.microsoft.com/office/drawing/2014/main" id="{FEF368A6-ACCA-684E-5B79-8A46B959F823}"/>
              </a:ext>
            </a:extLst>
          </p:cNvPr>
          <p:cNvPicPr>
            <a:picLocks noChangeAspect="1"/>
          </p:cNvPicPr>
          <p:nvPr/>
        </p:nvPicPr>
        <p:blipFill>
          <a:blip r:embed="rId5"/>
          <a:stretch>
            <a:fillRect/>
          </a:stretch>
        </p:blipFill>
        <p:spPr>
          <a:xfrm>
            <a:off x="2922946" y="808935"/>
            <a:ext cx="1506985" cy="1574630"/>
          </a:xfrm>
          <a:prstGeom prst="rect">
            <a:avLst/>
          </a:prstGeom>
          <a:noFill/>
        </p:spPr>
      </p:pic>
      <p:pic>
        <p:nvPicPr>
          <p:cNvPr id="27" name="Immagine 26">
            <a:extLst>
              <a:ext uri="{FF2B5EF4-FFF2-40B4-BE49-F238E27FC236}">
                <a16:creationId xmlns:a16="http://schemas.microsoft.com/office/drawing/2014/main" id="{6D228F97-14A5-E199-1F3D-239310501356}"/>
              </a:ext>
            </a:extLst>
          </p:cNvPr>
          <p:cNvPicPr>
            <a:picLocks noChangeAspect="1"/>
          </p:cNvPicPr>
          <p:nvPr/>
        </p:nvPicPr>
        <p:blipFill rotWithShape="1">
          <a:blip r:embed="rId6"/>
          <a:srcRect l="32994" t="19258" r="17452" b="19867"/>
          <a:stretch/>
        </p:blipFill>
        <p:spPr bwMode="auto">
          <a:xfrm rot="20302301">
            <a:off x="1382725" y="5177645"/>
            <a:ext cx="2281170" cy="1576186"/>
          </a:xfrm>
          <a:prstGeom prst="rect">
            <a:avLst/>
          </a:prstGeom>
          <a:ln>
            <a:solidFill>
              <a:schemeClr val="tx1"/>
            </a:solidFill>
          </a:ln>
          <a:extLst>
            <a:ext uri="{53640926-AAD7-44D8-BBD7-CCE9431645EC}">
              <a14:shadowObscured xmlns:a14="http://schemas.microsoft.com/office/drawing/2010/main"/>
            </a:ext>
          </a:extLst>
        </p:spPr>
      </p:pic>
      <p:pic>
        <p:nvPicPr>
          <p:cNvPr id="28" name="Immagine 27">
            <a:extLst>
              <a:ext uri="{FF2B5EF4-FFF2-40B4-BE49-F238E27FC236}">
                <a16:creationId xmlns:a16="http://schemas.microsoft.com/office/drawing/2014/main" id="{66AB3776-1A1B-DF4B-6BE5-CC6D5BDC7226}"/>
              </a:ext>
            </a:extLst>
          </p:cNvPr>
          <p:cNvPicPr>
            <a:picLocks noChangeAspect="1"/>
          </p:cNvPicPr>
          <p:nvPr/>
        </p:nvPicPr>
        <p:blipFill rotWithShape="1">
          <a:blip r:embed="rId7"/>
          <a:srcRect l="32870" t="39624" r="17576" b="16768"/>
          <a:stretch/>
        </p:blipFill>
        <p:spPr bwMode="auto">
          <a:xfrm rot="20884766">
            <a:off x="2920606" y="5067447"/>
            <a:ext cx="2126796" cy="1273015"/>
          </a:xfrm>
          <a:prstGeom prst="rect">
            <a:avLst/>
          </a:prstGeom>
          <a:ln>
            <a:noFill/>
          </a:ln>
          <a:extLst>
            <a:ext uri="{53640926-AAD7-44D8-BBD7-CCE9431645EC}">
              <a14:shadowObscured xmlns:a14="http://schemas.microsoft.com/office/drawing/2010/main"/>
            </a:ext>
          </a:extLst>
        </p:spPr>
      </p:pic>
      <p:pic>
        <p:nvPicPr>
          <p:cNvPr id="15" name="Picture 5"/>
          <p:cNvPicPr>
            <a:picLocks noChangeAspect="1" noChangeArrowheads="1"/>
          </p:cNvPicPr>
          <p:nvPr/>
        </p:nvPicPr>
        <p:blipFill>
          <a:blip r:embed="rId8"/>
          <a:srcRect l="7422" t="22221" r="66406" b="13889"/>
          <a:stretch>
            <a:fillRect/>
          </a:stretch>
        </p:blipFill>
        <p:spPr bwMode="auto">
          <a:xfrm rot="1525989">
            <a:off x="4435606" y="4657407"/>
            <a:ext cx="1632851" cy="209309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magine 3">
            <a:extLst>
              <a:ext uri="{FF2B5EF4-FFF2-40B4-BE49-F238E27FC236}">
                <a16:creationId xmlns:a16="http://schemas.microsoft.com/office/drawing/2014/main" id="{A2ECBD0A-24E1-4423-B38E-D793927589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71026">
            <a:off x="5746503" y="4938578"/>
            <a:ext cx="627845" cy="627845"/>
          </a:xfrm>
          <a:prstGeom prst="rect">
            <a:avLst/>
          </a:prstGeom>
          <a:noFill/>
        </p:spPr>
      </p:pic>
      <p:pic>
        <p:nvPicPr>
          <p:cNvPr id="18" name="Picture 2"/>
          <p:cNvPicPr>
            <a:picLocks noChangeAspect="1" noChangeArrowheads="1"/>
          </p:cNvPicPr>
          <p:nvPr/>
        </p:nvPicPr>
        <p:blipFill>
          <a:blip r:embed="rId10"/>
          <a:srcRect l="8594" t="17361" r="50493" b="33333"/>
          <a:stretch>
            <a:fillRect/>
          </a:stretch>
        </p:blipFill>
        <p:spPr bwMode="auto">
          <a:xfrm>
            <a:off x="5691701" y="5676716"/>
            <a:ext cx="1778074" cy="1063120"/>
          </a:xfrm>
          <a:prstGeom prst="rect">
            <a:avLst/>
          </a:prstGeom>
          <a:noFill/>
          <a:ln w="9525">
            <a:solidFill>
              <a:schemeClr val="tx1"/>
            </a:solidFill>
            <a:miter lim="800000"/>
            <a:headEnd/>
            <a:tailEnd/>
          </a:ln>
        </p:spPr>
      </p:pic>
      <p:sp>
        <p:nvSpPr>
          <p:cNvPr id="22" name="Rettangolo 21"/>
          <p:cNvSpPr/>
          <p:nvPr/>
        </p:nvSpPr>
        <p:spPr>
          <a:xfrm rot="20664351">
            <a:off x="6918680" y="5240005"/>
            <a:ext cx="1682283" cy="1100521"/>
          </a:xfrm>
          <a:prstGeom prst="rect">
            <a:avLst/>
          </a:prstGeom>
          <a:ln/>
        </p:spPr>
        <p:style>
          <a:lnRef idx="2">
            <a:schemeClr val="dk1"/>
          </a:lnRef>
          <a:fillRef idx="1">
            <a:schemeClr val="lt1"/>
          </a:fillRef>
          <a:effectRef idx="0">
            <a:schemeClr val="dk1"/>
          </a:effectRef>
          <a:fontRef idx="minor">
            <a:schemeClr val="dk1"/>
          </a:fontRef>
        </p:style>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it-IT" altLang="it-IT" sz="992" dirty="0">
              <a:latin typeface="Calibri" pitchFamily="34" charset="0"/>
            </a:endParaRPr>
          </a:p>
          <a:p>
            <a:pPr eaLnBrk="1" hangingPunct="1">
              <a:defRPr/>
            </a:pPr>
            <a:r>
              <a:rPr lang="it-IT" altLang="it-IT" sz="882" b="1" dirty="0">
                <a:solidFill>
                  <a:schemeClr val="tx2"/>
                </a:solidFill>
                <a:latin typeface="Calibri" pitchFamily="34" charset="0"/>
              </a:rPr>
              <a:t>QUESTA E’ LA MIA DOMANDA:</a:t>
            </a:r>
          </a:p>
          <a:p>
            <a:pPr eaLnBrk="1" hangingPunct="1">
              <a:defRPr/>
            </a:pPr>
            <a:r>
              <a:rPr lang="it-IT" altLang="it-IT" sz="992" dirty="0">
                <a:latin typeface="Calibri" pitchFamily="34" charset="0"/>
              </a:rPr>
              <a:t>   </a:t>
            </a:r>
          </a:p>
          <a:p>
            <a:pPr eaLnBrk="1" hangingPunct="1">
              <a:defRPr/>
            </a:pPr>
            <a:endParaRPr lang="it-IT" altLang="it-IT" sz="992" b="1" dirty="0">
              <a:solidFill>
                <a:schemeClr val="tx2"/>
              </a:solidFill>
              <a:latin typeface="Calibri" pitchFamily="34" charset="0"/>
            </a:endParaRPr>
          </a:p>
          <a:p>
            <a:pPr eaLnBrk="1" hangingPunct="1">
              <a:defRPr/>
            </a:pPr>
            <a:endParaRPr lang="it-IT" altLang="it-IT" sz="992" b="1" dirty="0">
              <a:solidFill>
                <a:schemeClr val="tx2"/>
              </a:solidFill>
              <a:latin typeface="Calibri" pitchFamily="34" charset="0"/>
            </a:endParaRPr>
          </a:p>
          <a:p>
            <a:pPr eaLnBrk="1" hangingPunct="1">
              <a:defRPr/>
            </a:pPr>
            <a:r>
              <a:rPr lang="it-IT" altLang="it-IT" sz="992" b="1" dirty="0">
                <a:solidFill>
                  <a:schemeClr val="tx2"/>
                </a:solidFill>
                <a:latin typeface="Calibri" pitchFamily="34" charset="0"/>
              </a:rPr>
              <a:t>                     </a:t>
            </a:r>
          </a:p>
          <a:p>
            <a:pPr eaLnBrk="1" hangingPunct="1">
              <a:defRPr/>
            </a:pPr>
            <a:r>
              <a:rPr lang="it-IT" altLang="it-IT" sz="992" b="1" dirty="0">
                <a:solidFill>
                  <a:schemeClr val="tx2"/>
                </a:solidFill>
                <a:latin typeface="Calibri" pitchFamily="34" charset="0"/>
              </a:rPr>
              <a:t>  </a:t>
            </a:r>
          </a:p>
          <a:p>
            <a:pPr eaLnBrk="1" hangingPunct="1">
              <a:defRPr/>
            </a:pPr>
            <a:r>
              <a:rPr lang="it-IT" altLang="it-IT" sz="992" b="1" i="1" dirty="0">
                <a:solidFill>
                  <a:schemeClr val="tx2"/>
                </a:solidFill>
                <a:latin typeface="Calibri" pitchFamily="34" charset="0"/>
              </a:rPr>
              <a:t>    </a:t>
            </a:r>
          </a:p>
        </p:txBody>
      </p:sp>
      <p:pic>
        <p:nvPicPr>
          <p:cNvPr id="24" name="Immagine 23"/>
          <p:cNvPicPr/>
          <p:nvPr/>
        </p:nvPicPr>
        <p:blipFill rotWithShape="1">
          <a:blip r:embed="rId11"/>
          <a:srcRect l="44511" t="13971" r="29654" b="9618"/>
          <a:stretch/>
        </p:blipFill>
        <p:spPr bwMode="auto">
          <a:xfrm rot="1098284">
            <a:off x="8246917" y="5417802"/>
            <a:ext cx="1282839" cy="1777536"/>
          </a:xfrm>
          <a:prstGeom prst="rect">
            <a:avLst/>
          </a:prstGeom>
          <a:ln>
            <a:noFill/>
          </a:ln>
          <a:extLst>
            <a:ext uri="{53640926-AAD7-44D8-BBD7-CCE9431645EC}">
              <a14:shadowObscured xmlns:a14="http://schemas.microsoft.com/office/drawing/2010/main"/>
            </a:ext>
          </a:extLst>
        </p:spPr>
      </p:pic>
      <p:cxnSp>
        <p:nvCxnSpPr>
          <p:cNvPr id="37" name="Connettore 2 36"/>
          <p:cNvCxnSpPr/>
          <p:nvPr/>
        </p:nvCxnSpPr>
        <p:spPr>
          <a:xfrm>
            <a:off x="1671308" y="3597642"/>
            <a:ext cx="476353" cy="1444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a:off x="3477753" y="3424686"/>
            <a:ext cx="476353" cy="1444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a:off x="6672579" y="3837947"/>
            <a:ext cx="32328" cy="1414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p:cNvCxnSpPr/>
          <p:nvPr/>
        </p:nvCxnSpPr>
        <p:spPr>
          <a:xfrm flipH="1">
            <a:off x="9189605" y="4343563"/>
            <a:ext cx="353890" cy="1095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p:cNvCxnSpPr/>
          <p:nvPr/>
        </p:nvCxnSpPr>
        <p:spPr>
          <a:xfrm>
            <a:off x="5273099" y="3224886"/>
            <a:ext cx="171102" cy="1343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flipH="1">
            <a:off x="8104387" y="3525183"/>
            <a:ext cx="154645" cy="1336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CasellaDiTesto 51"/>
          <p:cNvSpPr txBox="1"/>
          <p:nvPr/>
        </p:nvSpPr>
        <p:spPr>
          <a:xfrm rot="20651469">
            <a:off x="969790" y="3150327"/>
            <a:ext cx="1490003" cy="448713"/>
          </a:xfrm>
          <a:prstGeom prst="rect">
            <a:avLst/>
          </a:prstGeom>
          <a:noFill/>
        </p:spPr>
        <p:txBody>
          <a:bodyPr wrap="square" rtlCol="0">
            <a:spAutoFit/>
          </a:bodyPr>
          <a:lstStyle/>
          <a:p>
            <a:r>
              <a:rPr lang="it-IT" sz="1158" dirty="0">
                <a:solidFill>
                  <a:schemeClr val="accent1"/>
                </a:solidFill>
              </a:rPr>
              <a:t>ATTESTATO DI PARTECIPAZIONE</a:t>
            </a:r>
          </a:p>
        </p:txBody>
      </p:sp>
      <p:sp>
        <p:nvSpPr>
          <p:cNvPr id="53" name="CasellaDiTesto 52"/>
          <p:cNvSpPr txBox="1"/>
          <p:nvPr/>
        </p:nvSpPr>
        <p:spPr>
          <a:xfrm rot="21019165">
            <a:off x="2391876" y="2960081"/>
            <a:ext cx="2198867" cy="448713"/>
          </a:xfrm>
          <a:prstGeom prst="rect">
            <a:avLst/>
          </a:prstGeom>
          <a:noFill/>
        </p:spPr>
        <p:txBody>
          <a:bodyPr wrap="square" rtlCol="0">
            <a:spAutoFit/>
          </a:bodyPr>
          <a:lstStyle/>
          <a:p>
            <a:r>
              <a:rPr lang="it-IT" sz="1158" dirty="0">
                <a:solidFill>
                  <a:schemeClr val="accent1"/>
                </a:solidFill>
              </a:rPr>
              <a:t>       INDICAZIONI PER RAGGIUNGERE LE AULE</a:t>
            </a:r>
          </a:p>
        </p:txBody>
      </p:sp>
      <p:sp>
        <p:nvSpPr>
          <p:cNvPr id="54" name="CasellaDiTesto 53"/>
          <p:cNvSpPr txBox="1"/>
          <p:nvPr/>
        </p:nvSpPr>
        <p:spPr>
          <a:xfrm>
            <a:off x="4330984" y="2834324"/>
            <a:ext cx="2175491" cy="270523"/>
          </a:xfrm>
          <a:prstGeom prst="rect">
            <a:avLst/>
          </a:prstGeom>
          <a:noFill/>
        </p:spPr>
        <p:txBody>
          <a:bodyPr wrap="square" rtlCol="0">
            <a:spAutoFit/>
          </a:bodyPr>
          <a:lstStyle/>
          <a:p>
            <a:r>
              <a:rPr lang="it-IT" sz="1158" dirty="0">
                <a:solidFill>
                  <a:schemeClr val="accent1"/>
                </a:solidFill>
              </a:rPr>
              <a:t>QUESTIONARIO + QR code</a:t>
            </a:r>
          </a:p>
        </p:txBody>
      </p:sp>
      <p:sp>
        <p:nvSpPr>
          <p:cNvPr id="58" name="CasellaDiTesto 57"/>
          <p:cNvSpPr txBox="1"/>
          <p:nvPr/>
        </p:nvSpPr>
        <p:spPr>
          <a:xfrm>
            <a:off x="5755935" y="3438107"/>
            <a:ext cx="2175491" cy="270523"/>
          </a:xfrm>
          <a:prstGeom prst="rect">
            <a:avLst/>
          </a:prstGeom>
          <a:noFill/>
        </p:spPr>
        <p:txBody>
          <a:bodyPr wrap="square" rtlCol="0">
            <a:spAutoFit/>
          </a:bodyPr>
          <a:lstStyle/>
          <a:p>
            <a:r>
              <a:rPr lang="it-IT" sz="1158" dirty="0">
                <a:solidFill>
                  <a:schemeClr val="accent1"/>
                </a:solidFill>
              </a:rPr>
              <a:t>AUTORIZZAZIONE E-MAIL</a:t>
            </a:r>
          </a:p>
        </p:txBody>
      </p:sp>
      <p:sp>
        <p:nvSpPr>
          <p:cNvPr id="59" name="CasellaDiTesto 58"/>
          <p:cNvSpPr txBox="1"/>
          <p:nvPr/>
        </p:nvSpPr>
        <p:spPr>
          <a:xfrm>
            <a:off x="7714296" y="3070168"/>
            <a:ext cx="1976132" cy="431785"/>
          </a:xfrm>
          <a:prstGeom prst="rect">
            <a:avLst/>
          </a:prstGeom>
          <a:noFill/>
        </p:spPr>
        <p:txBody>
          <a:bodyPr wrap="square" rtlCol="0">
            <a:spAutoFit/>
          </a:bodyPr>
          <a:lstStyle/>
          <a:p>
            <a:r>
              <a:rPr lang="it-IT" sz="1103" dirty="0">
                <a:solidFill>
                  <a:schemeClr val="accent1"/>
                </a:solidFill>
              </a:rPr>
              <a:t>FOGLIO PER ANNOTARE LE DOMANDE</a:t>
            </a:r>
          </a:p>
        </p:txBody>
      </p:sp>
      <p:sp>
        <p:nvSpPr>
          <p:cNvPr id="62" name="CasellaDiTesto 61"/>
          <p:cNvSpPr txBox="1"/>
          <p:nvPr/>
        </p:nvSpPr>
        <p:spPr>
          <a:xfrm rot="1415062">
            <a:off x="8788370" y="4118481"/>
            <a:ext cx="1976132" cy="262059"/>
          </a:xfrm>
          <a:prstGeom prst="rect">
            <a:avLst/>
          </a:prstGeom>
          <a:noFill/>
        </p:spPr>
        <p:txBody>
          <a:bodyPr wrap="square" rtlCol="0">
            <a:spAutoFit/>
          </a:bodyPr>
          <a:lstStyle/>
          <a:p>
            <a:r>
              <a:rPr lang="it-IT" sz="1103" dirty="0">
                <a:solidFill>
                  <a:schemeClr val="accent1"/>
                </a:solidFill>
              </a:rPr>
              <a:t>PROGRAMMA EVENTO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C0ED955-7176-45AA-8962-438F3C5983B2}"/>
              </a:ext>
            </a:extLst>
          </p:cNvPr>
          <p:cNvPicPr>
            <a:picLocks noChangeAspect="1"/>
          </p:cNvPicPr>
          <p:nvPr/>
        </p:nvPicPr>
        <p:blipFill>
          <a:blip r:embed="rId2"/>
          <a:stretch>
            <a:fillRect/>
          </a:stretch>
        </p:blipFill>
        <p:spPr>
          <a:xfrm>
            <a:off x="810387" y="658866"/>
            <a:ext cx="9540938" cy="6860012"/>
          </a:xfrm>
          <a:prstGeom prst="rect">
            <a:avLst/>
          </a:prstGeom>
        </p:spPr>
      </p:pic>
      <p:sp>
        <p:nvSpPr>
          <p:cNvPr id="3" name="CasellaDiTesto 2">
            <a:extLst>
              <a:ext uri="{FF2B5EF4-FFF2-40B4-BE49-F238E27FC236}">
                <a16:creationId xmlns:a16="http://schemas.microsoft.com/office/drawing/2014/main" id="{E9680024-F35C-4BD5-B8C0-5B674E50A89D}"/>
              </a:ext>
            </a:extLst>
          </p:cNvPr>
          <p:cNvSpPr txBox="1"/>
          <p:nvPr/>
        </p:nvSpPr>
        <p:spPr>
          <a:xfrm>
            <a:off x="3080003" y="218468"/>
            <a:ext cx="5001706" cy="431657"/>
          </a:xfrm>
          <a:prstGeom prst="rect">
            <a:avLst/>
          </a:prstGeom>
          <a:noFill/>
        </p:spPr>
        <p:txBody>
          <a:bodyPr wrap="square" rtlCol="0">
            <a:spAutoFit/>
          </a:bodyPr>
          <a:lstStyle/>
          <a:p>
            <a:pPr algn="ctr"/>
            <a:r>
              <a:rPr lang="it-IT" sz="2205" b="1" dirty="0">
                <a:solidFill>
                  <a:schemeClr val="tx2">
                    <a:lumMod val="50000"/>
                  </a:schemeClr>
                </a:solidFill>
                <a:cs typeface="Arial" panose="020B0604020202020204" pitchFamily="34" charset="0"/>
              </a:rPr>
              <a:t>PROGRAMMA 17 MAGGIO 2025</a:t>
            </a:r>
          </a:p>
        </p:txBody>
      </p:sp>
    </p:spTree>
    <p:extLst>
      <p:ext uri="{BB962C8B-B14F-4D97-AF65-F5344CB8AC3E}">
        <p14:creationId xmlns:p14="http://schemas.microsoft.com/office/powerpoint/2010/main" val="1866116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C5A8CDC-FCA5-48A3-87FD-349ED44DF447}"/>
              </a:ext>
            </a:extLst>
          </p:cNvPr>
          <p:cNvPicPr>
            <a:picLocks noChangeAspect="1"/>
          </p:cNvPicPr>
          <p:nvPr/>
        </p:nvPicPr>
        <p:blipFill>
          <a:blip r:embed="rId2"/>
          <a:stretch>
            <a:fillRect/>
          </a:stretch>
        </p:blipFill>
        <p:spPr>
          <a:xfrm>
            <a:off x="584461" y="302473"/>
            <a:ext cx="10039758" cy="6956317"/>
          </a:xfrm>
          <a:prstGeom prst="rect">
            <a:avLst/>
          </a:prstGeom>
        </p:spPr>
      </p:pic>
    </p:spTree>
    <p:extLst>
      <p:ext uri="{BB962C8B-B14F-4D97-AF65-F5344CB8AC3E}">
        <p14:creationId xmlns:p14="http://schemas.microsoft.com/office/powerpoint/2010/main" val="3440396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310581" y="1732775"/>
            <a:ext cx="5844854" cy="3434418"/>
          </a:xfrm>
          <a:prstGeom prst="rect">
            <a:avLst/>
          </a:prstGeom>
          <a:solidFill>
            <a:schemeClr val="bg1"/>
          </a:solidFill>
          <a:ln>
            <a:solidFill>
              <a:schemeClr val="accent5">
                <a:lumMod val="20000"/>
                <a:lumOff val="80000"/>
              </a:schemeClr>
            </a:solidFill>
          </a:ln>
          <a:effectLst>
            <a:glow rad="139700">
              <a:schemeClr val="accent5">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it-IT" altLang="it-IT" sz="992" dirty="0">
              <a:latin typeface="Calibri" pitchFamily="34" charset="0"/>
            </a:endParaRPr>
          </a:p>
          <a:p>
            <a:pPr eaLnBrk="1" hangingPunct="1">
              <a:defRPr/>
            </a:pPr>
            <a:r>
              <a:rPr lang="it-IT" altLang="it-IT" sz="992" dirty="0">
                <a:latin typeface="Calibri" pitchFamily="34" charset="0"/>
              </a:rPr>
              <a:t>   </a:t>
            </a:r>
            <a:r>
              <a:rPr lang="it-IT" altLang="it-IT" sz="992" b="1" dirty="0">
                <a:solidFill>
                  <a:schemeClr val="tx2"/>
                </a:solidFill>
                <a:latin typeface="Calibri" pitchFamily="34" charset="0"/>
              </a:rPr>
              <a:t>QUESTA E’ LA MIA DOMANDA:</a:t>
            </a:r>
          </a:p>
          <a:p>
            <a:pPr eaLnBrk="1" hangingPunct="1">
              <a:defRPr/>
            </a:pPr>
            <a:endParaRPr lang="it-IT" altLang="it-IT" sz="992" b="1" dirty="0">
              <a:solidFill>
                <a:schemeClr val="tx2"/>
              </a:solidFill>
              <a:latin typeface="Calibri" pitchFamily="34" charset="0"/>
            </a:endParaRPr>
          </a:p>
          <a:p>
            <a:pPr eaLnBrk="1" hangingPunct="1">
              <a:defRPr/>
            </a:pPr>
            <a:r>
              <a:rPr lang="it-IT" altLang="it-IT" sz="992" b="1" dirty="0">
                <a:solidFill>
                  <a:schemeClr val="tx2"/>
                </a:solidFill>
                <a:latin typeface="Calibri" pitchFamily="34" charset="0"/>
              </a:rPr>
              <a:t>  </a:t>
            </a:r>
          </a:p>
          <a:p>
            <a:pPr eaLnBrk="1" hangingPunct="1">
              <a:defRPr/>
            </a:pPr>
            <a:r>
              <a:rPr lang="it-IT" altLang="it-IT" sz="992" b="1" i="1" dirty="0">
                <a:solidFill>
                  <a:schemeClr val="tx2"/>
                </a:solidFill>
                <a:latin typeface="Calibri" pitchFamily="34" charset="0"/>
              </a:rPr>
              <a:t>    cos’ è un globulo rosso  ?</a:t>
            </a:r>
          </a:p>
        </p:txBody>
      </p:sp>
      <p:pic>
        <p:nvPicPr>
          <p:cNvPr id="9221" name="Picture 2" descr="C:\Users\Iontorrent\Desktop\mic.jpg"/>
          <p:cNvPicPr>
            <a:picLocks noChangeAspect="1" noChangeArrowheads="1"/>
          </p:cNvPicPr>
          <p:nvPr/>
        </p:nvPicPr>
        <p:blipFill>
          <a:blip r:embed="rId3"/>
          <a:srcRect l="26666" t="5556" r="24583" b="7361"/>
          <a:stretch>
            <a:fillRect/>
          </a:stretch>
        </p:blipFill>
        <p:spPr bwMode="auto">
          <a:xfrm>
            <a:off x="776305" y="4055428"/>
            <a:ext cx="1697783" cy="3033256"/>
          </a:xfrm>
          <a:prstGeom prst="rect">
            <a:avLst/>
          </a:prstGeom>
          <a:noFill/>
          <a:ln w="9525">
            <a:noFill/>
            <a:miter lim="800000"/>
            <a:headEnd/>
            <a:tailEnd/>
          </a:ln>
        </p:spPr>
      </p:pic>
      <p:sp>
        <p:nvSpPr>
          <p:cNvPr id="4" name="Fumetto 3 3"/>
          <p:cNvSpPr/>
          <p:nvPr/>
        </p:nvSpPr>
        <p:spPr>
          <a:xfrm>
            <a:off x="1406380" y="1732775"/>
            <a:ext cx="2520438" cy="1969093"/>
          </a:xfrm>
          <a:prstGeom prst="wedgeEllipseCallout">
            <a:avLst/>
          </a:prstGeom>
          <a:noFill/>
          <a:ln>
            <a:solidFill>
              <a:schemeClr val="accent5">
                <a:lumMod val="40000"/>
                <a:lumOff val="6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it-IT" altLang="it-IT" sz="992" b="1">
                <a:solidFill>
                  <a:schemeClr val="tx2"/>
                </a:solidFill>
                <a:latin typeface="Calibri" pitchFamily="34" charset="0"/>
              </a:rPr>
              <a:t>…………….</a:t>
            </a:r>
            <a:endParaRPr lang="it-IT" altLang="it-IT" sz="3087" b="1">
              <a:solidFill>
                <a:schemeClr val="tx2"/>
              </a:solidFill>
              <a:latin typeface="Calibri" pitchFamily="34" charset="0"/>
            </a:endParaRPr>
          </a:p>
          <a:p>
            <a:pPr algn="ctr">
              <a:defRPr/>
            </a:pPr>
            <a:r>
              <a:rPr lang="it-IT" altLang="it-IT" sz="992" b="1">
                <a:solidFill>
                  <a:schemeClr val="tx2"/>
                </a:solidFill>
                <a:latin typeface="Calibri" pitchFamily="34" charset="0"/>
              </a:rPr>
              <a:t>…..………  </a:t>
            </a:r>
            <a:r>
              <a:rPr lang="it-IT" altLang="it-IT" sz="3087" b="1">
                <a:solidFill>
                  <a:schemeClr val="tx2"/>
                </a:solidFill>
                <a:latin typeface="Calibri" pitchFamily="34" charset="0"/>
              </a:rPr>
              <a:t>?</a:t>
            </a:r>
            <a:r>
              <a:rPr lang="it-IT" altLang="it-IT" sz="992" b="1">
                <a:solidFill>
                  <a:schemeClr val="tx2"/>
                </a:solidFill>
                <a:latin typeface="Calibri" pitchFamily="34" charset="0"/>
              </a:rPr>
              <a:t> </a:t>
            </a:r>
          </a:p>
        </p:txBody>
      </p:sp>
      <p:pic>
        <p:nvPicPr>
          <p:cNvPr id="9225" name="Immagine 1"/>
          <p:cNvPicPr>
            <a:picLocks noChangeAspect="1"/>
          </p:cNvPicPr>
          <p:nvPr/>
        </p:nvPicPr>
        <p:blipFill>
          <a:blip r:embed="rId4"/>
          <a:srcRect/>
          <a:stretch>
            <a:fillRect/>
          </a:stretch>
        </p:blipFill>
        <p:spPr bwMode="auto">
          <a:xfrm>
            <a:off x="7744218" y="2592183"/>
            <a:ext cx="1249709" cy="1267212"/>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asellaDiTesto 4"/>
          <p:cNvSpPr txBox="1">
            <a:spLocks noChangeArrowheads="1"/>
          </p:cNvSpPr>
          <p:nvPr/>
        </p:nvSpPr>
        <p:spPr bwMode="auto">
          <a:xfrm>
            <a:off x="74740" y="532753"/>
            <a:ext cx="5907278" cy="983026"/>
          </a:xfrm>
          <a:prstGeom prst="rect">
            <a:avLst/>
          </a:prstGeom>
          <a:noFill/>
          <a:ln w="9525">
            <a:noFill/>
            <a:miter lim="800000"/>
            <a:headEnd/>
            <a:tailEnd/>
          </a:ln>
        </p:spPr>
        <p:txBody>
          <a:bodyPr wrap="square">
            <a:spAutoFit/>
          </a:bodyPr>
          <a:lstStyle/>
          <a:p>
            <a:pPr algn="ctr" eaLnBrk="1" hangingPunct="1"/>
            <a:r>
              <a:rPr lang="it-IT" altLang="it-IT" sz="992" u="sng" dirty="0">
                <a:solidFill>
                  <a:schemeClr val="tx2"/>
                </a:solidFill>
              </a:rPr>
              <a:t>Co</a:t>
            </a:r>
            <a:r>
              <a:rPr lang="it-IT" altLang="it-IT" sz="992" u="sng" dirty="0">
                <a:solidFill>
                  <a:srgbClr val="000066"/>
                </a:solidFill>
              </a:rPr>
              <a:t>mpilare in forma anonima</a:t>
            </a:r>
          </a:p>
          <a:p>
            <a:pPr algn="ctr" eaLnBrk="1" hangingPunct="1"/>
            <a:r>
              <a:rPr lang="it-IT" altLang="it-IT" sz="992" dirty="0">
                <a:solidFill>
                  <a:srgbClr val="000066"/>
                </a:solidFill>
              </a:rPr>
              <a:t> Questionario sull’evento</a:t>
            </a:r>
          </a:p>
          <a:p>
            <a:pPr algn="ctr" eaLnBrk="1" hangingPunct="1"/>
            <a:endParaRPr lang="it-IT" altLang="it-IT" sz="2205" u="sng" dirty="0">
              <a:solidFill>
                <a:srgbClr val="000066"/>
              </a:solidFill>
            </a:endParaRPr>
          </a:p>
        </p:txBody>
      </p:sp>
      <p:grpSp>
        <p:nvGrpSpPr>
          <p:cNvPr id="10243" name="Gruppo 13"/>
          <p:cNvGrpSpPr>
            <a:grpSpLocks/>
          </p:cNvGrpSpPr>
          <p:nvPr/>
        </p:nvGrpSpPr>
        <p:grpSpPr bwMode="auto">
          <a:xfrm>
            <a:off x="1327616" y="2402266"/>
            <a:ext cx="3544367" cy="4489531"/>
            <a:chOff x="642910" y="1768826"/>
            <a:chExt cx="2571768" cy="3660438"/>
          </a:xfrm>
        </p:grpSpPr>
        <p:sp>
          <p:nvSpPr>
            <p:cNvPr id="2" name="Rettangolo 1"/>
            <p:cNvSpPr/>
            <p:nvPr/>
          </p:nvSpPr>
          <p:spPr>
            <a:xfrm>
              <a:off x="642910" y="1768826"/>
              <a:ext cx="2571768" cy="3660438"/>
            </a:xfrm>
            <a:prstGeom prst="rect">
              <a:avLst/>
            </a:prstGeom>
            <a:solidFill>
              <a:schemeClr val="bg1"/>
            </a:solidFill>
            <a:ln w="28575">
              <a:solidFill>
                <a:schemeClr val="accent5">
                  <a:lumMod val="20000"/>
                  <a:lumOff val="80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it-IT" altLang="it-IT" sz="992">
                <a:solidFill>
                  <a:srgbClr val="FFFFFF"/>
                </a:solidFill>
                <a:latin typeface="Calibri" pitchFamily="34" charset="0"/>
              </a:endParaRPr>
            </a:p>
          </p:txBody>
        </p:sp>
        <p:pic>
          <p:nvPicPr>
            <p:cNvPr id="10255" name="Picture 5"/>
            <p:cNvPicPr>
              <a:picLocks noChangeAspect="1" noChangeArrowheads="1"/>
            </p:cNvPicPr>
            <p:nvPr/>
          </p:nvPicPr>
          <p:blipFill>
            <a:blip r:embed="rId3"/>
            <a:srcRect l="7422" t="22221" r="66406" b="13889"/>
            <a:stretch>
              <a:fillRect/>
            </a:stretch>
          </p:blipFill>
          <p:spPr bwMode="auto">
            <a:xfrm>
              <a:off x="675635" y="1831347"/>
              <a:ext cx="2518682" cy="3511510"/>
            </a:xfrm>
            <a:prstGeom prst="rect">
              <a:avLst/>
            </a:prstGeom>
            <a:noFill/>
            <a:ln w="9525">
              <a:noFill/>
              <a:miter lim="800000"/>
              <a:headEnd/>
              <a:tailEnd/>
            </a:ln>
          </p:spPr>
        </p:pic>
      </p:grpSp>
      <p:pic>
        <p:nvPicPr>
          <p:cNvPr id="6" name="Immagine 5" descr="IMG_5200.JPG"/>
          <p:cNvPicPr>
            <a:picLocks noChangeAspect="1"/>
          </p:cNvPicPr>
          <p:nvPr/>
        </p:nvPicPr>
        <p:blipFill>
          <a:blip r:embed="rId4" cstate="print"/>
          <a:srcRect t="8333" r="-2941" b="16063"/>
          <a:stretch>
            <a:fillRect/>
          </a:stretch>
        </p:blipFill>
        <p:spPr>
          <a:xfrm>
            <a:off x="6612954" y="4659977"/>
            <a:ext cx="2677966" cy="2830993"/>
          </a:xfrm>
          <a:prstGeom prst="rect">
            <a:avLst/>
          </a:prstGeom>
          <a:ln>
            <a:noFill/>
          </a:ln>
          <a:effectLst>
            <a:softEdge rad="112500"/>
          </a:effectLst>
        </p:spPr>
      </p:pic>
      <p:sp>
        <p:nvSpPr>
          <p:cNvPr id="8" name="CasellaDiTesto 4"/>
          <p:cNvSpPr txBox="1">
            <a:spLocks noChangeArrowheads="1"/>
          </p:cNvSpPr>
          <p:nvPr/>
        </p:nvSpPr>
        <p:spPr bwMode="auto">
          <a:xfrm>
            <a:off x="4871983" y="637243"/>
            <a:ext cx="5907278" cy="940642"/>
          </a:xfrm>
          <a:prstGeom prst="rect">
            <a:avLst/>
          </a:prstGeom>
          <a:noFill/>
          <a:ln w="9525">
            <a:noFill/>
            <a:miter lim="800000"/>
            <a:headEnd/>
            <a:tailEnd/>
          </a:ln>
        </p:spPr>
        <p:txBody>
          <a:bodyPr wrap="square">
            <a:spAutoFit/>
          </a:bodyPr>
          <a:lstStyle/>
          <a:p>
            <a:pPr algn="ctr" eaLnBrk="1" hangingPunct="1"/>
            <a:r>
              <a:rPr lang="it-IT" altLang="it-IT" sz="2205" dirty="0">
                <a:solidFill>
                  <a:srgbClr val="000066"/>
                </a:solidFill>
              </a:rPr>
              <a:t>Autorizzazione all’ utilizzo della </a:t>
            </a:r>
          </a:p>
          <a:p>
            <a:pPr algn="ctr" eaLnBrk="1" hangingPunct="1"/>
            <a:r>
              <a:rPr lang="it-IT" altLang="it-IT" sz="2205" dirty="0">
                <a:solidFill>
                  <a:srgbClr val="000066"/>
                </a:solidFill>
              </a:rPr>
              <a:t>e-mail per le future comunicazioni </a:t>
            </a:r>
          </a:p>
        </p:txBody>
      </p:sp>
      <p:grpSp>
        <p:nvGrpSpPr>
          <p:cNvPr id="9" name="Gruppo 11"/>
          <p:cNvGrpSpPr>
            <a:grpSpLocks/>
          </p:cNvGrpSpPr>
          <p:nvPr/>
        </p:nvGrpSpPr>
        <p:grpSpPr bwMode="auto">
          <a:xfrm>
            <a:off x="5541476" y="1795827"/>
            <a:ext cx="4568291" cy="2677966"/>
            <a:chOff x="3643313" y="285750"/>
            <a:chExt cx="4929187" cy="2928938"/>
          </a:xfrm>
        </p:grpSpPr>
        <p:sp>
          <p:nvSpPr>
            <p:cNvPr id="10" name="Rettangolo 9"/>
            <p:cNvSpPr/>
            <p:nvPr/>
          </p:nvSpPr>
          <p:spPr bwMode="auto">
            <a:xfrm>
              <a:off x="3643313" y="285750"/>
              <a:ext cx="4929187" cy="2928938"/>
            </a:xfrm>
            <a:prstGeom prst="rect">
              <a:avLst/>
            </a:prstGeom>
            <a:solidFill>
              <a:schemeClr val="bg1"/>
            </a:solidFill>
            <a:ln>
              <a:solidFill>
                <a:schemeClr val="accent5">
                  <a:lumMod val="20000"/>
                  <a:lumOff val="80000"/>
                </a:schemeClr>
              </a:solidFill>
            </a:ln>
            <a:effectLst>
              <a:glow rad="139700">
                <a:schemeClr val="accent5">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it-IT" altLang="it-IT" sz="992">
                <a:latin typeface="Calibri" pitchFamily="34" charset="0"/>
              </a:endParaRPr>
            </a:p>
          </p:txBody>
        </p:sp>
        <p:pic>
          <p:nvPicPr>
            <p:cNvPr id="11" name="Picture 2"/>
            <p:cNvPicPr>
              <a:picLocks noChangeAspect="1" noChangeArrowheads="1"/>
            </p:cNvPicPr>
            <p:nvPr/>
          </p:nvPicPr>
          <p:blipFill>
            <a:blip r:embed="rId5"/>
            <a:srcRect l="8594" t="17361" r="50493" b="33333"/>
            <a:stretch>
              <a:fillRect/>
            </a:stretch>
          </p:blipFill>
          <p:spPr bwMode="auto">
            <a:xfrm>
              <a:off x="3786182" y="357166"/>
              <a:ext cx="4714908" cy="2857520"/>
            </a:xfrm>
            <a:prstGeom prst="rect">
              <a:avLst/>
            </a:prstGeom>
            <a:noFill/>
            <a:ln w="9525">
              <a:noFill/>
              <a:miter lim="800000"/>
              <a:headEnd/>
              <a:tailEnd/>
            </a:ln>
          </p:spPr>
        </p:pic>
      </p:grpSp>
      <p:sp>
        <p:nvSpPr>
          <p:cNvPr id="3" name="CasellaDiTesto 2">
            <a:extLst>
              <a:ext uri="{FF2B5EF4-FFF2-40B4-BE49-F238E27FC236}">
                <a16:creationId xmlns:a16="http://schemas.microsoft.com/office/drawing/2014/main" id="{5AC269D8-07AF-EAE6-1A46-EC405A5FB7AD}"/>
              </a:ext>
            </a:extLst>
          </p:cNvPr>
          <p:cNvSpPr txBox="1"/>
          <p:nvPr/>
        </p:nvSpPr>
        <p:spPr>
          <a:xfrm>
            <a:off x="1214867" y="1303010"/>
            <a:ext cx="3943438" cy="245003"/>
          </a:xfrm>
          <a:prstGeom prst="rect">
            <a:avLst/>
          </a:prstGeom>
          <a:noFill/>
        </p:spPr>
        <p:txBody>
          <a:bodyPr wrap="square" rtlCol="0">
            <a:spAutoFit/>
          </a:bodyPr>
          <a:lstStyle/>
          <a:p>
            <a:r>
              <a:rPr lang="it-IT" sz="992" dirty="0">
                <a:solidFill>
                  <a:schemeClr val="tx2"/>
                </a:solidFill>
              </a:rPr>
              <a:t>Oppure inquadra il QR code per accedere al questionario online</a:t>
            </a:r>
          </a:p>
        </p:txBody>
      </p:sp>
      <p:pic>
        <p:nvPicPr>
          <p:cNvPr id="1025" name="Immagine 3">
            <a:extLst>
              <a:ext uri="{FF2B5EF4-FFF2-40B4-BE49-F238E27FC236}">
                <a16:creationId xmlns:a16="http://schemas.microsoft.com/office/drawing/2014/main" id="{A2ECBD0A-24E1-4423-B38E-D793927589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741" y="2619627"/>
            <a:ext cx="3197155" cy="3197155"/>
          </a:xfrm>
          <a:prstGeom prst="rect">
            <a:avLst/>
          </a:prstGeom>
          <a:noFill/>
        </p:spPr>
      </p:pic>
      <p:sp>
        <p:nvSpPr>
          <p:cNvPr id="5" name="Rectangle 3">
            <a:extLst>
              <a:ext uri="{FF2B5EF4-FFF2-40B4-BE49-F238E27FC236}">
                <a16:creationId xmlns:a16="http://schemas.microsoft.com/office/drawing/2014/main" id="{97719847-9A24-419A-934E-6331B7F81C2D}"/>
              </a:ext>
            </a:extLst>
          </p:cNvPr>
          <p:cNvSpPr>
            <a:spLocks noChangeArrowheads="1"/>
          </p:cNvSpPr>
          <p:nvPr/>
        </p:nvSpPr>
        <p:spPr bwMode="auto">
          <a:xfrm>
            <a:off x="540015" y="4343011"/>
            <a:ext cx="203668" cy="25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it-IT" sz="992"/>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43"/>
                                        </p:tgtEl>
                                      </p:cBhvr>
                                    </p:animEffect>
                                    <p:anim calcmode="lin" valueType="num">
                                      <p:cBhvr>
                                        <p:cTn id="7" dur="1000"/>
                                        <p:tgtEl>
                                          <p:spTgt spid="10243"/>
                                        </p:tgtEl>
                                        <p:attrNameLst>
                                          <p:attrName>ppt_x</p:attrName>
                                        </p:attrNameLst>
                                      </p:cBhvr>
                                      <p:tavLst>
                                        <p:tav tm="0">
                                          <p:val>
                                            <p:strVal val="ppt_x"/>
                                          </p:val>
                                        </p:tav>
                                        <p:tav tm="100000">
                                          <p:val>
                                            <p:strVal val="ppt_x"/>
                                          </p:val>
                                        </p:tav>
                                      </p:tavLst>
                                    </p:anim>
                                    <p:anim calcmode="lin" valueType="num">
                                      <p:cBhvr>
                                        <p:cTn id="8" dur="1000"/>
                                        <p:tgtEl>
                                          <p:spTgt spid="10243"/>
                                        </p:tgtEl>
                                        <p:attrNameLst>
                                          <p:attrName>ppt_y</p:attrName>
                                        </p:attrNameLst>
                                      </p:cBhvr>
                                      <p:tavLst>
                                        <p:tav tm="0">
                                          <p:val>
                                            <p:strVal val="ppt_y"/>
                                          </p:val>
                                        </p:tav>
                                        <p:tav tm="100000">
                                          <p:val>
                                            <p:strVal val="ppt_y+.1"/>
                                          </p:val>
                                        </p:tav>
                                      </p:tavLst>
                                    </p:anim>
                                    <p:set>
                                      <p:cBhvr>
                                        <p:cTn id="9" dur="1" fill="hold">
                                          <p:stCondLst>
                                            <p:cond delay="999"/>
                                          </p:stCondLst>
                                        </p:cTn>
                                        <p:tgtEl>
                                          <p:spTgt spid="10243"/>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0242"/>
                                        </p:tgtEl>
                                      </p:cBhvr>
                                    </p:animEffect>
                                    <p:anim calcmode="lin" valueType="num">
                                      <p:cBhvr>
                                        <p:cTn id="12" dur="1000"/>
                                        <p:tgtEl>
                                          <p:spTgt spid="10242"/>
                                        </p:tgtEl>
                                        <p:attrNameLst>
                                          <p:attrName>ppt_x</p:attrName>
                                        </p:attrNameLst>
                                      </p:cBhvr>
                                      <p:tavLst>
                                        <p:tav tm="0">
                                          <p:val>
                                            <p:strVal val="ppt_x"/>
                                          </p:val>
                                        </p:tav>
                                        <p:tav tm="100000">
                                          <p:val>
                                            <p:strVal val="ppt_x"/>
                                          </p:val>
                                        </p:tav>
                                      </p:tavLst>
                                    </p:anim>
                                    <p:anim calcmode="lin" valueType="num">
                                      <p:cBhvr>
                                        <p:cTn id="13" dur="1000"/>
                                        <p:tgtEl>
                                          <p:spTgt spid="10242"/>
                                        </p:tgtEl>
                                        <p:attrNameLst>
                                          <p:attrName>ppt_y</p:attrName>
                                        </p:attrNameLst>
                                      </p:cBhvr>
                                      <p:tavLst>
                                        <p:tav tm="0">
                                          <p:val>
                                            <p:strVal val="ppt_y"/>
                                          </p:val>
                                        </p:tav>
                                        <p:tav tm="100000">
                                          <p:val>
                                            <p:strVal val="ppt_y+.1"/>
                                          </p:val>
                                        </p:tav>
                                      </p:tavLst>
                                    </p:anim>
                                    <p:set>
                                      <p:cBhvr>
                                        <p:cTn id="14" dur="1" fill="hold">
                                          <p:stCondLst>
                                            <p:cond delay="999"/>
                                          </p:stCondLst>
                                        </p:cTn>
                                        <p:tgtEl>
                                          <p:spTgt spid="102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5"/>
                                        </p:tgtEl>
                                        <p:attrNameLst>
                                          <p:attrName>style.visibility</p:attrName>
                                        </p:attrNameLst>
                                      </p:cBhvr>
                                      <p:to>
                                        <p:strVal val="visible"/>
                                      </p:to>
                                    </p:set>
                                    <p:animEffect transition="in" filter="fade">
                                      <p:cBhvr>
                                        <p:cTn id="24" dur="1000"/>
                                        <p:tgtEl>
                                          <p:spTgt spid="1025"/>
                                        </p:tgtEl>
                                      </p:cBhvr>
                                    </p:animEffect>
                                    <p:anim calcmode="lin" valueType="num">
                                      <p:cBhvr>
                                        <p:cTn id="25" dur="1000" fill="hold"/>
                                        <p:tgtEl>
                                          <p:spTgt spid="1025"/>
                                        </p:tgtEl>
                                        <p:attrNameLst>
                                          <p:attrName>ppt_x</p:attrName>
                                        </p:attrNameLst>
                                      </p:cBhvr>
                                      <p:tavLst>
                                        <p:tav tm="0">
                                          <p:val>
                                            <p:strVal val="#ppt_x"/>
                                          </p:val>
                                        </p:tav>
                                        <p:tav tm="100000">
                                          <p:val>
                                            <p:strVal val="#ppt_x"/>
                                          </p:val>
                                        </p:tav>
                                      </p:tavLst>
                                    </p:anim>
                                    <p:anim calcmode="lin" valueType="num">
                                      <p:cBhvr>
                                        <p:cTn id="26"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asellaDiTesto 7"/>
          <p:cNvSpPr txBox="1">
            <a:spLocks noChangeArrowheads="1"/>
          </p:cNvSpPr>
          <p:nvPr/>
        </p:nvSpPr>
        <p:spPr bwMode="auto">
          <a:xfrm>
            <a:off x="2469712" y="1160691"/>
            <a:ext cx="6222289" cy="1449628"/>
          </a:xfrm>
          <a:prstGeom prst="rect">
            <a:avLst/>
          </a:prstGeom>
          <a:noFill/>
          <a:ln w="9525">
            <a:noFill/>
            <a:miter lim="800000"/>
            <a:headEnd/>
            <a:tailEnd/>
          </a:ln>
        </p:spPr>
        <p:txBody>
          <a:bodyPr>
            <a:spAutoFit/>
          </a:bodyPr>
          <a:lstStyle/>
          <a:p>
            <a:r>
              <a:rPr lang="it-IT" altLang="it-IT" sz="2205" b="1" i="1">
                <a:solidFill>
                  <a:srgbClr val="000099"/>
                </a:solidFill>
              </a:rPr>
              <a:t>… i video e le presentazioni saranno online !</a:t>
            </a:r>
          </a:p>
          <a:p>
            <a:endParaRPr lang="it-IT" altLang="it-IT" sz="2205" b="1" i="1">
              <a:solidFill>
                <a:schemeClr val="tx2"/>
              </a:solidFill>
            </a:endParaRPr>
          </a:p>
          <a:p>
            <a:endParaRPr lang="it-IT" altLang="it-IT" sz="2205" b="1" i="1" dirty="0">
              <a:solidFill>
                <a:schemeClr val="tx2"/>
              </a:solidFill>
            </a:endParaRPr>
          </a:p>
        </p:txBody>
      </p:sp>
      <p:sp>
        <p:nvSpPr>
          <p:cNvPr id="11268" name="CasellaDiTesto 8"/>
          <p:cNvSpPr txBox="1">
            <a:spLocks noChangeArrowheads="1"/>
          </p:cNvSpPr>
          <p:nvPr/>
        </p:nvSpPr>
        <p:spPr bwMode="auto">
          <a:xfrm>
            <a:off x="3312425" y="1840832"/>
            <a:ext cx="4647025" cy="245003"/>
          </a:xfrm>
          <a:prstGeom prst="rect">
            <a:avLst/>
          </a:prstGeom>
          <a:noFill/>
          <a:ln w="9525">
            <a:noFill/>
            <a:miter lim="800000"/>
            <a:headEnd/>
            <a:tailEnd/>
          </a:ln>
        </p:spPr>
        <p:txBody>
          <a:bodyPr>
            <a:spAutoFit/>
          </a:bodyPr>
          <a:lstStyle/>
          <a:p>
            <a:r>
              <a:rPr lang="it-IT" altLang="it-IT" sz="992" b="1" dirty="0">
                <a:solidFill>
                  <a:srgbClr val="FF0000"/>
                </a:solidFill>
              </a:rPr>
              <a:t>https://www.mpn-florence.com/2025/</a:t>
            </a:r>
          </a:p>
        </p:txBody>
      </p:sp>
      <p:pic>
        <p:nvPicPr>
          <p:cNvPr id="4" name="Immagine 3">
            <a:extLst>
              <a:ext uri="{FF2B5EF4-FFF2-40B4-BE49-F238E27FC236}">
                <a16:creationId xmlns:a16="http://schemas.microsoft.com/office/drawing/2014/main" id="{C25BAA9D-8E89-353E-B8DE-2750DF27F449}"/>
              </a:ext>
            </a:extLst>
          </p:cNvPr>
          <p:cNvPicPr>
            <a:picLocks noChangeAspect="1"/>
          </p:cNvPicPr>
          <p:nvPr/>
        </p:nvPicPr>
        <p:blipFill>
          <a:blip r:embed="rId3"/>
          <a:srcRect l="16138" t="35177" r="15350" b="14424"/>
          <a:stretch/>
        </p:blipFill>
        <p:spPr>
          <a:xfrm>
            <a:off x="896719" y="2961018"/>
            <a:ext cx="9130098" cy="3568085"/>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63A7D8C-20B2-8E78-12AC-9CE165550F5E}"/>
              </a:ext>
            </a:extLst>
          </p:cNvPr>
          <p:cNvPicPr>
            <a:picLocks noChangeAspect="1"/>
          </p:cNvPicPr>
          <p:nvPr/>
        </p:nvPicPr>
        <p:blipFill>
          <a:blip r:embed="rId2"/>
          <a:srcRect l="4312"/>
          <a:stretch/>
        </p:blipFill>
        <p:spPr>
          <a:xfrm>
            <a:off x="2397246" y="1548383"/>
            <a:ext cx="7069809" cy="5541268"/>
          </a:xfrm>
          <a:prstGeom prst="rect">
            <a:avLst/>
          </a:prstGeom>
        </p:spPr>
      </p:pic>
      <p:sp>
        <p:nvSpPr>
          <p:cNvPr id="3" name="CasellaDiTesto 2">
            <a:extLst>
              <a:ext uri="{FF2B5EF4-FFF2-40B4-BE49-F238E27FC236}">
                <a16:creationId xmlns:a16="http://schemas.microsoft.com/office/drawing/2014/main" id="{193AD712-9E1B-2D68-DFA3-13470AC8A69D}"/>
              </a:ext>
            </a:extLst>
          </p:cNvPr>
          <p:cNvSpPr txBox="1"/>
          <p:nvPr/>
        </p:nvSpPr>
        <p:spPr>
          <a:xfrm>
            <a:off x="1218971" y="324247"/>
            <a:ext cx="5886548" cy="646331"/>
          </a:xfrm>
          <a:prstGeom prst="rect">
            <a:avLst/>
          </a:prstGeom>
          <a:noFill/>
        </p:spPr>
        <p:txBody>
          <a:bodyPr wrap="none" rtlCol="0">
            <a:spAutoFit/>
          </a:bodyPr>
          <a:lstStyle/>
          <a:p>
            <a:r>
              <a:rPr lang="it-IT" sz="3600" b="1" dirty="0">
                <a:solidFill>
                  <a:srgbClr val="C00000"/>
                </a:solidFill>
                <a:latin typeface="Calibri" panose="020F0502020204030204" pitchFamily="34" charset="0"/>
                <a:cs typeface="Calibri" panose="020F0502020204030204" pitchFamily="34" charset="0"/>
              </a:rPr>
              <a:t>10 anni dal 16 aprile 2015…….</a:t>
            </a:r>
            <a:endParaRPr lang="it-IT" sz="32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4497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asellaDiTesto 1"/>
          <p:cNvSpPr txBox="1">
            <a:spLocks noChangeArrowheads="1"/>
          </p:cNvSpPr>
          <p:nvPr/>
        </p:nvSpPr>
        <p:spPr bwMode="auto">
          <a:xfrm>
            <a:off x="2649117" y="4813304"/>
            <a:ext cx="6374566" cy="2806922"/>
          </a:xfrm>
          <a:prstGeom prst="rect">
            <a:avLst/>
          </a:prstGeom>
          <a:noFill/>
          <a:ln w="9525">
            <a:noFill/>
            <a:miter lim="800000"/>
            <a:headEnd/>
            <a:tailEnd/>
          </a:ln>
        </p:spPr>
        <p:txBody>
          <a:bodyPr wrap="none">
            <a:spAutoFit/>
          </a:bodyPr>
          <a:lstStyle/>
          <a:p>
            <a:pPr eaLnBrk="1" hangingPunct="1"/>
            <a:r>
              <a:rPr lang="it-IT" altLang="it-IT" sz="4410" b="1">
                <a:solidFill>
                  <a:srgbClr val="000066"/>
                </a:solidFill>
              </a:rPr>
              <a:t>Grazie per l’attenzione</a:t>
            </a:r>
          </a:p>
          <a:p>
            <a:pPr eaLnBrk="1" hangingPunct="1"/>
            <a:endParaRPr lang="it-IT" altLang="it-IT" sz="4410" b="1">
              <a:solidFill>
                <a:srgbClr val="000066"/>
              </a:solidFill>
            </a:endParaRPr>
          </a:p>
          <a:p>
            <a:pPr eaLnBrk="1" hangingPunct="1"/>
            <a:r>
              <a:rPr lang="it-IT" altLang="it-IT" sz="4410" b="1">
                <a:solidFill>
                  <a:srgbClr val="000066"/>
                </a:solidFill>
              </a:rPr>
              <a:t>… </a:t>
            </a:r>
            <a:r>
              <a:rPr lang="it-IT" altLang="it-IT" sz="4410" b="1" i="1">
                <a:solidFill>
                  <a:srgbClr val="000066"/>
                </a:solidFill>
              </a:rPr>
              <a:t>BUONA GIORNATA </a:t>
            </a:r>
            <a:r>
              <a:rPr lang="it-IT" altLang="it-IT" sz="4410" b="1">
                <a:solidFill>
                  <a:srgbClr val="000066"/>
                </a:solidFill>
              </a:rPr>
              <a:t>!</a:t>
            </a:r>
          </a:p>
        </p:txBody>
      </p:sp>
      <p:pic>
        <p:nvPicPr>
          <p:cNvPr id="12291" name="Picture 2" descr="http://1.bp.blogspot.com/-WPKj2yiknzM/UbzDSCpEmJI/AAAAAAAAADc/DtwidvL-Rb8/s1600/spegni+il+telefono.jpg"/>
          <p:cNvPicPr>
            <a:picLocks noChangeAspect="1" noChangeArrowheads="1"/>
          </p:cNvPicPr>
          <p:nvPr/>
        </p:nvPicPr>
        <p:blipFill>
          <a:blip r:embed="rId2"/>
          <a:srcRect/>
          <a:stretch>
            <a:fillRect/>
          </a:stretch>
        </p:blipFill>
        <p:spPr bwMode="auto">
          <a:xfrm>
            <a:off x="1452464" y="1001906"/>
            <a:ext cx="2143149" cy="2137108"/>
          </a:xfrm>
          <a:prstGeom prst="rect">
            <a:avLst/>
          </a:prstGeom>
          <a:noFill/>
          <a:ln w="9525">
            <a:noFill/>
            <a:miter lim="800000"/>
            <a:headEnd/>
            <a:tailEnd/>
          </a:ln>
        </p:spPr>
      </p:pic>
      <p:sp>
        <p:nvSpPr>
          <p:cNvPr id="12292" name="CasellaDiTesto 2"/>
          <p:cNvSpPr txBox="1">
            <a:spLocks noChangeArrowheads="1"/>
          </p:cNvSpPr>
          <p:nvPr/>
        </p:nvSpPr>
        <p:spPr bwMode="auto">
          <a:xfrm>
            <a:off x="4072104" y="1717038"/>
            <a:ext cx="6351811" cy="906658"/>
          </a:xfrm>
          <a:prstGeom prst="rect">
            <a:avLst/>
          </a:prstGeom>
          <a:noFill/>
          <a:ln w="9525">
            <a:noFill/>
            <a:miter lim="800000"/>
            <a:headEnd/>
            <a:tailEnd/>
          </a:ln>
        </p:spPr>
        <p:txBody>
          <a:bodyPr>
            <a:spAutoFit/>
          </a:bodyPr>
          <a:lstStyle/>
          <a:p>
            <a:pPr eaLnBrk="1" hangingPunct="1"/>
            <a:r>
              <a:rPr lang="it-IT" altLang="it-IT" sz="2646" b="1">
                <a:solidFill>
                  <a:srgbClr val="C00000"/>
                </a:solidFill>
              </a:rPr>
              <a:t>SPEGNERE O TENERE I CELLULARI IN MODALITA’ SILENZIOSA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24EB4-58E4-F827-29DD-3A6182C5AAAC}"/>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5373B3F1-EA4C-2851-9F9B-3D0F6D855D8B}"/>
              </a:ext>
            </a:extLst>
          </p:cNvPr>
          <p:cNvSpPr txBox="1"/>
          <p:nvPr/>
        </p:nvSpPr>
        <p:spPr>
          <a:xfrm>
            <a:off x="2124472" y="4356695"/>
            <a:ext cx="7167411"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Buona</a:t>
            </a:r>
            <a:r>
              <a:rPr lang="it-IT" sz="4400" b="1" i="1" dirty="0">
                <a:solidFill>
                  <a:srgbClr val="C00000"/>
                </a:solidFill>
                <a:latin typeface="Calibri" panose="020F0502020204030204" pitchFamily="34" charset="0"/>
                <a:cs typeface="Calibri" panose="020F0502020204030204" pitchFamily="34" charset="0"/>
              </a:rPr>
              <a:t> ’’Giornata’’ </a:t>
            </a:r>
            <a:r>
              <a:rPr lang="it-IT" sz="4400" b="1" dirty="0">
                <a:solidFill>
                  <a:srgbClr val="C00000"/>
                </a:solidFill>
                <a:latin typeface="Calibri" panose="020F0502020204030204" pitchFamily="34" charset="0"/>
                <a:cs typeface="Calibri" panose="020F0502020204030204" pitchFamily="34" charset="0"/>
              </a:rPr>
              <a:t>a tutti voi !</a:t>
            </a:r>
          </a:p>
        </p:txBody>
      </p:sp>
      <p:pic>
        <p:nvPicPr>
          <p:cNvPr id="3" name="Immagine 2">
            <a:extLst>
              <a:ext uri="{FF2B5EF4-FFF2-40B4-BE49-F238E27FC236}">
                <a16:creationId xmlns:a16="http://schemas.microsoft.com/office/drawing/2014/main" id="{886230DB-D886-0E86-A473-EC27A701D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Tree>
    <p:extLst>
      <p:ext uri="{BB962C8B-B14F-4D97-AF65-F5344CB8AC3E}">
        <p14:creationId xmlns:p14="http://schemas.microsoft.com/office/powerpoint/2010/main" val="2626739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4025320" y="1"/>
            <a:ext cx="6866396" cy="1702895"/>
          </a:xfrm>
          <a:prstGeom prst="rect">
            <a:avLst/>
          </a:prstGeom>
          <a:noFill/>
          <a:ln w="9525">
            <a:noFill/>
            <a:miter lim="800000"/>
            <a:headEnd/>
            <a:tailEnd/>
          </a:ln>
        </p:spPr>
        <p:txBody>
          <a:bodyPr lIns="112581" tIns="56289" rIns="112581" bIns="56289">
            <a:spAutoFit/>
          </a:bodyPr>
          <a:lstStyle/>
          <a:p>
            <a:pPr algn="ctr" defTabSz="1125391">
              <a:lnSpc>
                <a:spcPct val="150000"/>
              </a:lnSpc>
            </a:pPr>
            <a:endParaRPr lang="it-IT" altLang="en-US" sz="3087" b="1" dirty="0">
              <a:solidFill>
                <a:srgbClr val="C00000"/>
              </a:solidFill>
              <a:latin typeface="Calibri" pitchFamily="34" charset="0"/>
              <a:ea typeface="ＭＳ Ｐゴシック" pitchFamily="34" charset="-128"/>
            </a:endParaRPr>
          </a:p>
          <a:p>
            <a:pPr algn="ctr" defTabSz="1125391">
              <a:lnSpc>
                <a:spcPct val="150000"/>
              </a:lnSpc>
            </a:pPr>
            <a:r>
              <a:rPr lang="it-IT" altLang="en-US" sz="3087" b="1" dirty="0">
                <a:solidFill>
                  <a:srgbClr val="C00000"/>
                </a:solidFill>
                <a:latin typeface="Calibri" pitchFamily="34" charset="0"/>
                <a:ea typeface="ＭＳ Ｐゴシック" pitchFamily="34" charset="-128"/>
              </a:rPr>
              <a:t>“Nuovi orizzonti farmacologici”</a:t>
            </a:r>
          </a:p>
        </p:txBody>
      </p:sp>
      <p:sp>
        <p:nvSpPr>
          <p:cNvPr id="14342" name="CasellaDiTesto 2"/>
          <p:cNvSpPr txBox="1">
            <a:spLocks noChangeArrowheads="1"/>
          </p:cNvSpPr>
          <p:nvPr/>
        </p:nvSpPr>
        <p:spPr bwMode="auto">
          <a:xfrm>
            <a:off x="5652884" y="1895262"/>
            <a:ext cx="3611268" cy="4006907"/>
          </a:xfrm>
          <a:prstGeom prst="rect">
            <a:avLst/>
          </a:prstGeom>
          <a:noFill/>
          <a:ln>
            <a:noFill/>
          </a:ln>
        </p:spPr>
        <p:txBody>
          <a:bodyPr wrap="none" lIns="86149" tIns="43073" rIns="86149" bIns="43073">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it-IT" altLang="en-US" sz="2646" b="1" i="1" dirty="0">
                <a:solidFill>
                  <a:schemeClr val="tx2">
                    <a:lumMod val="75000"/>
                  </a:schemeClr>
                </a:solidFill>
                <a:latin typeface="Calibri" pitchFamily="34" charset="0"/>
              </a:rPr>
              <a:t>Barbara Mora</a:t>
            </a:r>
          </a:p>
          <a:p>
            <a:pPr algn="ctr">
              <a:defRPr/>
            </a:pPr>
            <a:endParaRPr lang="it-IT" altLang="en-US" sz="2646" b="1" i="1" dirty="0">
              <a:solidFill>
                <a:schemeClr val="tx2">
                  <a:lumMod val="75000"/>
                </a:schemeClr>
              </a:solidFill>
              <a:latin typeface="Calibri" pitchFamily="34" charset="0"/>
            </a:endParaRPr>
          </a:p>
          <a:p>
            <a:pPr algn="ctr">
              <a:defRPr/>
            </a:pPr>
            <a:r>
              <a:rPr lang="it-IT" altLang="en-US" sz="1544" b="1" i="1" dirty="0">
                <a:solidFill>
                  <a:schemeClr val="tx2">
                    <a:lumMod val="75000"/>
                  </a:schemeClr>
                </a:solidFill>
                <a:latin typeface="Calibri" pitchFamily="34" charset="0"/>
              </a:rPr>
              <a:t>Ematologia, IRCCS Fondazione Ca’ </a:t>
            </a:r>
            <a:r>
              <a:rPr lang="it-IT" altLang="en-US" sz="1544" b="1" i="1" dirty="0" err="1">
                <a:solidFill>
                  <a:schemeClr val="tx2">
                    <a:lumMod val="75000"/>
                  </a:schemeClr>
                </a:solidFill>
                <a:latin typeface="Calibri" pitchFamily="34" charset="0"/>
              </a:rPr>
              <a:t>Granda</a:t>
            </a:r>
            <a:endParaRPr lang="it-IT" altLang="en-US" sz="1544" b="1" i="1" dirty="0">
              <a:solidFill>
                <a:schemeClr val="tx2">
                  <a:lumMod val="75000"/>
                </a:schemeClr>
              </a:solidFill>
              <a:latin typeface="Calibri" pitchFamily="34" charset="0"/>
            </a:endParaRPr>
          </a:p>
          <a:p>
            <a:pPr algn="ctr">
              <a:defRPr/>
            </a:pPr>
            <a:endParaRPr lang="it-IT" altLang="en-US" sz="1544" b="1" i="1" dirty="0">
              <a:solidFill>
                <a:schemeClr val="tx2">
                  <a:lumMod val="75000"/>
                </a:schemeClr>
              </a:solidFill>
              <a:latin typeface="Calibri" pitchFamily="34" charset="0"/>
            </a:endParaRPr>
          </a:p>
          <a:p>
            <a:pPr algn="ctr">
              <a:defRPr/>
            </a:pPr>
            <a:r>
              <a:rPr lang="it-IT" altLang="en-US" sz="1544" b="1" i="1" dirty="0">
                <a:solidFill>
                  <a:schemeClr val="tx2">
                    <a:lumMod val="75000"/>
                  </a:schemeClr>
                </a:solidFill>
                <a:latin typeface="Calibri" pitchFamily="34" charset="0"/>
              </a:rPr>
              <a:t>Ospedale Maggiore Policlinico, Milano</a:t>
            </a:r>
          </a:p>
          <a:p>
            <a:pPr algn="ctr">
              <a:defRPr/>
            </a:pPr>
            <a:endParaRPr lang="it-IT" altLang="en-US" sz="1985" b="1" i="1" dirty="0">
              <a:solidFill>
                <a:schemeClr val="tx2">
                  <a:lumMod val="75000"/>
                </a:schemeClr>
              </a:solidFill>
              <a:latin typeface="Calibri" pitchFamily="34" charset="0"/>
            </a:endParaRPr>
          </a:p>
          <a:p>
            <a:pPr algn="ctr" eaLnBrk="1" hangingPunct="1">
              <a:defRPr/>
            </a:pPr>
            <a:endParaRPr lang="it-IT" altLang="en-US" sz="2977" b="1" i="1" dirty="0">
              <a:solidFill>
                <a:schemeClr val="tx2">
                  <a:lumMod val="75000"/>
                </a:schemeClr>
              </a:solidFill>
              <a:latin typeface="Calibri" pitchFamily="34" charset="0"/>
            </a:endParaRPr>
          </a:p>
          <a:p>
            <a:pPr algn="ctr" eaLnBrk="1" hangingPunct="1">
              <a:defRPr/>
            </a:pPr>
            <a:endParaRPr lang="it-IT" altLang="en-US" sz="2977" b="1" i="1" dirty="0">
              <a:solidFill>
                <a:schemeClr val="tx2">
                  <a:lumMod val="75000"/>
                </a:schemeClr>
              </a:solidFill>
              <a:latin typeface="Calibri" pitchFamily="34" charset="0"/>
            </a:endParaRPr>
          </a:p>
        </p:txBody>
      </p:sp>
      <p:sp>
        <p:nvSpPr>
          <p:cNvPr id="14" name="Text Box 5"/>
          <p:cNvSpPr txBox="1">
            <a:spLocks noChangeArrowheads="1"/>
          </p:cNvSpPr>
          <p:nvPr/>
        </p:nvSpPr>
        <p:spPr bwMode="auto">
          <a:xfrm>
            <a:off x="1134896" y="966645"/>
            <a:ext cx="3810823" cy="2732728"/>
          </a:xfrm>
          <a:prstGeom prst="rect">
            <a:avLst/>
          </a:prstGeom>
          <a:noFill/>
          <a:ln w="9525">
            <a:noFill/>
            <a:miter lim="800000"/>
            <a:headEnd/>
            <a:tailEnd/>
          </a:ln>
        </p:spPr>
        <p:txBody>
          <a:bodyPr wrap="square" lIns="112581" tIns="56289" rIns="112581" bIns="56289">
            <a:spAutoFit/>
          </a:bodyPr>
          <a:lstStyle/>
          <a:p>
            <a:pPr algn="ctr" defTabSz="961759">
              <a:lnSpc>
                <a:spcPts val="2638"/>
              </a:lnSpc>
            </a:pPr>
            <a:r>
              <a:rPr lang="en-US" altLang="it-IT" sz="1874" b="1" dirty="0" err="1">
                <a:solidFill>
                  <a:srgbClr val="003366"/>
                </a:solidFill>
                <a:latin typeface="Cambria" pitchFamily="18" charset="0"/>
                <a:cs typeface="Arial" charset="0"/>
              </a:rPr>
              <a:t>Undicesima</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Giornata</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Fiorentina</a:t>
            </a:r>
            <a:endParaRPr lang="en-US" altLang="it-IT" sz="1874" b="1" dirty="0">
              <a:solidFill>
                <a:srgbClr val="003366"/>
              </a:solidFill>
              <a:latin typeface="Cambria" pitchFamily="18" charset="0"/>
              <a:cs typeface="Arial" charset="0"/>
            </a:endParaRPr>
          </a:p>
          <a:p>
            <a:pPr algn="ctr" defTabSz="961759">
              <a:lnSpc>
                <a:spcPts val="2638"/>
              </a:lnSpc>
            </a:pP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dedicata</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ai</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pazienti</a:t>
            </a:r>
            <a:r>
              <a:rPr lang="en-US" altLang="it-IT" sz="1874" b="1" dirty="0">
                <a:solidFill>
                  <a:srgbClr val="003366"/>
                </a:solidFill>
                <a:latin typeface="Cambria" pitchFamily="18" charset="0"/>
                <a:cs typeface="Arial" charset="0"/>
              </a:rPr>
              <a:t> con </a:t>
            </a:r>
          </a:p>
          <a:p>
            <a:pPr algn="ctr" defTabSz="961759">
              <a:lnSpc>
                <a:spcPts val="2638"/>
              </a:lnSpc>
            </a:pPr>
            <a:r>
              <a:rPr lang="en-US" altLang="it-IT" sz="1874" b="1" dirty="0" err="1">
                <a:solidFill>
                  <a:srgbClr val="003366"/>
                </a:solidFill>
                <a:latin typeface="Cambria" pitchFamily="18" charset="0"/>
                <a:cs typeface="Arial" charset="0"/>
              </a:rPr>
              <a:t>malattie</a:t>
            </a:r>
            <a:r>
              <a:rPr lang="en-US" altLang="it-IT" sz="1874" b="1" dirty="0">
                <a:solidFill>
                  <a:srgbClr val="003366"/>
                </a:solidFill>
                <a:latin typeface="Cambria" pitchFamily="18" charset="0"/>
                <a:cs typeface="Arial" charset="0"/>
              </a:rPr>
              <a:t> </a:t>
            </a:r>
            <a:r>
              <a:rPr lang="en-US" altLang="it-IT" sz="1874" b="1" dirty="0" err="1">
                <a:solidFill>
                  <a:srgbClr val="003366"/>
                </a:solidFill>
                <a:latin typeface="Cambria" pitchFamily="18" charset="0"/>
                <a:cs typeface="Arial" charset="0"/>
              </a:rPr>
              <a:t>mieloproliferative</a:t>
            </a:r>
            <a:r>
              <a:rPr lang="en-US" altLang="it-IT" sz="1874" b="1" dirty="0">
                <a:solidFill>
                  <a:srgbClr val="003366"/>
                </a:solidFill>
                <a:latin typeface="Cambria" pitchFamily="18" charset="0"/>
                <a:cs typeface="Arial" charset="0"/>
              </a:rPr>
              <a:t> </a:t>
            </a:r>
          </a:p>
          <a:p>
            <a:pPr algn="ctr" defTabSz="961759">
              <a:lnSpc>
                <a:spcPts val="2638"/>
              </a:lnSpc>
            </a:pPr>
            <a:r>
              <a:rPr lang="en-US" altLang="it-IT" sz="1874" b="1" dirty="0" err="1">
                <a:solidFill>
                  <a:srgbClr val="003366"/>
                </a:solidFill>
                <a:latin typeface="Cambria" pitchFamily="18" charset="0"/>
                <a:cs typeface="Arial" charset="0"/>
              </a:rPr>
              <a:t>croniche</a:t>
            </a:r>
            <a:endParaRPr lang="en-US" altLang="it-IT" sz="1874" b="1" dirty="0">
              <a:solidFill>
                <a:srgbClr val="003366"/>
              </a:solidFill>
              <a:latin typeface="Cambria" pitchFamily="18" charset="0"/>
              <a:cs typeface="Arial" charset="0"/>
            </a:endParaRPr>
          </a:p>
          <a:p>
            <a:pPr algn="ctr" defTabSz="961759">
              <a:lnSpc>
                <a:spcPct val="90000"/>
              </a:lnSpc>
            </a:pPr>
            <a:endParaRPr lang="it-IT" altLang="it-IT" sz="1874" b="1" dirty="0">
              <a:solidFill>
                <a:srgbClr val="003366"/>
              </a:solidFill>
              <a:latin typeface="Cambria" pitchFamily="18" charset="0"/>
              <a:cs typeface="Arial" charset="0"/>
            </a:endParaRPr>
          </a:p>
          <a:p>
            <a:pPr algn="ctr" defTabSz="961759">
              <a:lnSpc>
                <a:spcPts val="2638"/>
              </a:lnSpc>
            </a:pPr>
            <a:r>
              <a:rPr lang="en-US" altLang="it-IT" sz="1874" b="1" dirty="0" err="1">
                <a:solidFill>
                  <a:srgbClr val="003366"/>
                </a:solidFill>
                <a:latin typeface="Cambria" pitchFamily="18" charset="0"/>
                <a:cs typeface="Arial" charset="0"/>
              </a:rPr>
              <a:t>Sabato</a:t>
            </a:r>
            <a:r>
              <a:rPr lang="en-US" altLang="it-IT" sz="1874" b="1" dirty="0">
                <a:solidFill>
                  <a:srgbClr val="003366"/>
                </a:solidFill>
                <a:latin typeface="Cambria" pitchFamily="18" charset="0"/>
                <a:cs typeface="Arial" charset="0"/>
              </a:rPr>
              <a:t> 17 </a:t>
            </a:r>
            <a:r>
              <a:rPr lang="en-US" altLang="it-IT" sz="1874" b="1" dirty="0" err="1">
                <a:solidFill>
                  <a:srgbClr val="003366"/>
                </a:solidFill>
                <a:latin typeface="Cambria" pitchFamily="18" charset="0"/>
                <a:cs typeface="Arial" charset="0"/>
              </a:rPr>
              <a:t>maggio</a:t>
            </a:r>
            <a:r>
              <a:rPr lang="en-US" altLang="it-IT" sz="1874" b="1" dirty="0">
                <a:solidFill>
                  <a:srgbClr val="003366"/>
                </a:solidFill>
                <a:latin typeface="Cambria" pitchFamily="18" charset="0"/>
                <a:cs typeface="Arial" charset="0"/>
              </a:rPr>
              <a:t> 2025</a:t>
            </a:r>
          </a:p>
        </p:txBody>
      </p:sp>
      <p:pic>
        <p:nvPicPr>
          <p:cNvPr id="8" name="Immagine 7"/>
          <p:cNvPicPr>
            <a:picLocks noChangeAspect="1"/>
          </p:cNvPicPr>
          <p:nvPr/>
        </p:nvPicPr>
        <p:blipFill>
          <a:blip r:embed="rId3"/>
          <a:stretch>
            <a:fillRect/>
          </a:stretch>
        </p:blipFill>
        <p:spPr>
          <a:xfrm>
            <a:off x="1770033" y="4177592"/>
            <a:ext cx="7882471" cy="297351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CE27E03-A948-3E43-8699-0590E3E410F5}"/>
              </a:ext>
            </a:extLst>
          </p:cNvPr>
          <p:cNvSpPr txBox="1"/>
          <p:nvPr/>
        </p:nvSpPr>
        <p:spPr>
          <a:xfrm>
            <a:off x="540015" y="446161"/>
            <a:ext cx="10081683" cy="499496"/>
          </a:xfrm>
          <a:prstGeom prst="rect">
            <a:avLst/>
          </a:prstGeom>
          <a:noFill/>
        </p:spPr>
        <p:txBody>
          <a:bodyPr wrap="square" rtlCol="0">
            <a:spAutoFit/>
          </a:bodyPr>
          <a:lstStyle/>
          <a:p>
            <a:pPr algn="ctr"/>
            <a:r>
              <a:rPr lang="it-IT" sz="2646" b="1" dirty="0">
                <a:solidFill>
                  <a:srgbClr val="C00000"/>
                </a:solidFill>
              </a:rPr>
              <a:t>Tutti i farmaci innovativi vengono valutati tramite studi clinici</a:t>
            </a:r>
          </a:p>
        </p:txBody>
      </p:sp>
      <p:sp>
        <p:nvSpPr>
          <p:cNvPr id="5" name="CasellaDiTesto 4">
            <a:extLst>
              <a:ext uri="{FF2B5EF4-FFF2-40B4-BE49-F238E27FC236}">
                <a16:creationId xmlns:a16="http://schemas.microsoft.com/office/drawing/2014/main" id="{62C13AA6-2096-5449-87C6-39D80E203E66}"/>
              </a:ext>
            </a:extLst>
          </p:cNvPr>
          <p:cNvSpPr txBox="1"/>
          <p:nvPr/>
        </p:nvSpPr>
        <p:spPr>
          <a:xfrm>
            <a:off x="1214287" y="1637043"/>
            <a:ext cx="8653745" cy="522066"/>
          </a:xfrm>
          <a:prstGeom prst="rect">
            <a:avLst/>
          </a:prstGeom>
          <a:noFill/>
        </p:spPr>
        <p:txBody>
          <a:bodyPr wrap="square" rtlCol="0">
            <a:spAutoFit/>
          </a:bodyPr>
          <a:lstStyle/>
          <a:p>
            <a:pPr algn="ctr">
              <a:lnSpc>
                <a:spcPct val="150000"/>
              </a:lnSpc>
            </a:pPr>
            <a:r>
              <a:rPr lang="it-IT" sz="992" b="1" dirty="0">
                <a:solidFill>
                  <a:srgbClr val="002060"/>
                </a:solidFill>
              </a:rPr>
              <a:t>STUDIO CLINICO </a:t>
            </a:r>
            <a:r>
              <a:rPr lang="it-IT" sz="992" dirty="0">
                <a:solidFill>
                  <a:srgbClr val="002060"/>
                </a:solidFill>
              </a:rPr>
              <a:t>= ricerca medica condotta con l’obiettivo di raccogliere dati sulla sicurezza e sull’efficacia di nuovi farmaci. Si basa sempre su un PROTOCOLLO. </a:t>
            </a:r>
          </a:p>
        </p:txBody>
      </p:sp>
      <p:sp>
        <p:nvSpPr>
          <p:cNvPr id="6" name="CasellaDiTesto 5">
            <a:extLst>
              <a:ext uri="{FF2B5EF4-FFF2-40B4-BE49-F238E27FC236}">
                <a16:creationId xmlns:a16="http://schemas.microsoft.com/office/drawing/2014/main" id="{8CC8775C-A83D-2045-A002-1525CFD0E3E9}"/>
              </a:ext>
            </a:extLst>
          </p:cNvPr>
          <p:cNvSpPr txBox="1"/>
          <p:nvPr/>
        </p:nvSpPr>
        <p:spPr>
          <a:xfrm>
            <a:off x="5183895" y="3289566"/>
            <a:ext cx="6271980" cy="1161152"/>
          </a:xfrm>
          <a:prstGeom prst="rect">
            <a:avLst/>
          </a:prstGeom>
          <a:noFill/>
        </p:spPr>
        <p:txBody>
          <a:bodyPr wrap="square" rtlCol="0">
            <a:spAutoFit/>
          </a:bodyPr>
          <a:lstStyle/>
          <a:p>
            <a:r>
              <a:rPr lang="it-IT" sz="992" b="1" dirty="0">
                <a:solidFill>
                  <a:srgbClr val="002060"/>
                </a:solidFill>
              </a:rPr>
              <a:t>FASE 1</a:t>
            </a:r>
            <a:r>
              <a:rPr lang="it-IT" sz="992" dirty="0">
                <a:solidFill>
                  <a:srgbClr val="002060"/>
                </a:solidFill>
              </a:rPr>
              <a:t>= sicurezza</a:t>
            </a:r>
          </a:p>
          <a:p>
            <a:endParaRPr lang="it-IT" sz="992" dirty="0">
              <a:solidFill>
                <a:srgbClr val="002060"/>
              </a:solidFill>
            </a:endParaRPr>
          </a:p>
          <a:p>
            <a:r>
              <a:rPr lang="it-IT" sz="992" b="1" dirty="0">
                <a:solidFill>
                  <a:srgbClr val="002060"/>
                </a:solidFill>
              </a:rPr>
              <a:t>FASE 2</a:t>
            </a:r>
            <a:r>
              <a:rPr lang="it-IT" sz="992" dirty="0">
                <a:solidFill>
                  <a:srgbClr val="002060"/>
                </a:solidFill>
              </a:rPr>
              <a:t>= efficacia</a:t>
            </a:r>
          </a:p>
          <a:p>
            <a:endParaRPr lang="it-IT" sz="992" dirty="0">
              <a:solidFill>
                <a:srgbClr val="002060"/>
              </a:solidFill>
            </a:endParaRPr>
          </a:p>
          <a:p>
            <a:r>
              <a:rPr lang="it-IT" sz="992" b="1" dirty="0">
                <a:solidFill>
                  <a:srgbClr val="002060"/>
                </a:solidFill>
              </a:rPr>
              <a:t>FASE 3</a:t>
            </a:r>
            <a:r>
              <a:rPr lang="it-IT" sz="992" dirty="0">
                <a:solidFill>
                  <a:srgbClr val="002060"/>
                </a:solidFill>
              </a:rPr>
              <a:t>= efficacia su larga scala</a:t>
            </a:r>
          </a:p>
        </p:txBody>
      </p:sp>
      <p:sp>
        <p:nvSpPr>
          <p:cNvPr id="7" name="CasellaDiTesto 6">
            <a:extLst>
              <a:ext uri="{FF2B5EF4-FFF2-40B4-BE49-F238E27FC236}">
                <a16:creationId xmlns:a16="http://schemas.microsoft.com/office/drawing/2014/main" id="{53DACAD9-CB5C-764B-AD0F-386AE3489257}"/>
              </a:ext>
            </a:extLst>
          </p:cNvPr>
          <p:cNvSpPr txBox="1"/>
          <p:nvPr/>
        </p:nvSpPr>
        <p:spPr>
          <a:xfrm>
            <a:off x="5183895" y="5447867"/>
            <a:ext cx="3652039" cy="855747"/>
          </a:xfrm>
          <a:prstGeom prst="rect">
            <a:avLst/>
          </a:prstGeom>
          <a:noFill/>
        </p:spPr>
        <p:txBody>
          <a:bodyPr wrap="square" rtlCol="0">
            <a:spAutoFit/>
          </a:bodyPr>
          <a:lstStyle/>
          <a:p>
            <a:r>
              <a:rPr lang="it-IT" sz="992" b="1" dirty="0">
                <a:solidFill>
                  <a:srgbClr val="002060"/>
                </a:solidFill>
              </a:rPr>
              <a:t>FASE 4</a:t>
            </a:r>
            <a:r>
              <a:rPr lang="it-IT" sz="992" dirty="0">
                <a:solidFill>
                  <a:srgbClr val="002060"/>
                </a:solidFill>
              </a:rPr>
              <a:t>= efficacia e sicurezza a lungo termine, a seguito della approvazione del farmaco (AIFA)</a:t>
            </a:r>
          </a:p>
          <a:p>
            <a:endParaRPr lang="it-IT" sz="992" dirty="0"/>
          </a:p>
          <a:p>
            <a:endParaRPr lang="it-IT" sz="992" dirty="0"/>
          </a:p>
        </p:txBody>
      </p:sp>
      <p:sp>
        <p:nvSpPr>
          <p:cNvPr id="8" name="CasellaDiTesto 7">
            <a:extLst>
              <a:ext uri="{FF2B5EF4-FFF2-40B4-BE49-F238E27FC236}">
                <a16:creationId xmlns:a16="http://schemas.microsoft.com/office/drawing/2014/main" id="{7E1F58E1-63B7-6048-8CEE-CDFBF99A35A2}"/>
              </a:ext>
            </a:extLst>
          </p:cNvPr>
          <p:cNvSpPr txBox="1"/>
          <p:nvPr/>
        </p:nvSpPr>
        <p:spPr>
          <a:xfrm>
            <a:off x="1814230" y="3824176"/>
            <a:ext cx="3016902" cy="474041"/>
          </a:xfrm>
          <a:prstGeom prst="rect">
            <a:avLst/>
          </a:prstGeom>
          <a:noFill/>
        </p:spPr>
        <p:txBody>
          <a:bodyPr wrap="square" rtlCol="0">
            <a:spAutoFit/>
          </a:bodyPr>
          <a:lstStyle/>
          <a:p>
            <a:r>
              <a:rPr lang="it-IT" sz="992" dirty="0">
                <a:solidFill>
                  <a:srgbClr val="C00000"/>
                </a:solidFill>
              </a:rPr>
              <a:t>STUDI INTERVENTISTICI</a:t>
            </a:r>
          </a:p>
          <a:p>
            <a:pPr algn="ctr"/>
            <a:r>
              <a:rPr lang="it-IT" sz="992" dirty="0">
                <a:solidFill>
                  <a:srgbClr val="C00000"/>
                </a:solidFill>
              </a:rPr>
              <a:t>(SPERIMENTALI)</a:t>
            </a:r>
          </a:p>
        </p:txBody>
      </p:sp>
      <p:sp>
        <p:nvSpPr>
          <p:cNvPr id="9" name="CasellaDiTesto 8">
            <a:extLst>
              <a:ext uri="{FF2B5EF4-FFF2-40B4-BE49-F238E27FC236}">
                <a16:creationId xmlns:a16="http://schemas.microsoft.com/office/drawing/2014/main" id="{86212431-38F6-C145-8D4D-EDCFF00244BD}"/>
              </a:ext>
            </a:extLst>
          </p:cNvPr>
          <p:cNvSpPr txBox="1"/>
          <p:nvPr/>
        </p:nvSpPr>
        <p:spPr>
          <a:xfrm>
            <a:off x="1849425" y="5720617"/>
            <a:ext cx="3016902" cy="245003"/>
          </a:xfrm>
          <a:prstGeom prst="rect">
            <a:avLst/>
          </a:prstGeom>
          <a:noFill/>
        </p:spPr>
        <p:txBody>
          <a:bodyPr wrap="square" rtlCol="0">
            <a:spAutoFit/>
          </a:bodyPr>
          <a:lstStyle/>
          <a:p>
            <a:r>
              <a:rPr lang="it-IT" sz="992" dirty="0">
                <a:solidFill>
                  <a:srgbClr val="C00000"/>
                </a:solidFill>
              </a:rPr>
              <a:t>STUDI OSSERVAZIONALI</a:t>
            </a:r>
          </a:p>
        </p:txBody>
      </p:sp>
      <p:sp>
        <p:nvSpPr>
          <p:cNvPr id="10" name="Parentesi graffa aperta 9">
            <a:extLst>
              <a:ext uri="{FF2B5EF4-FFF2-40B4-BE49-F238E27FC236}">
                <a16:creationId xmlns:a16="http://schemas.microsoft.com/office/drawing/2014/main" id="{4A3A0AFD-95B0-C34A-A6D7-F156D51A6062}"/>
              </a:ext>
            </a:extLst>
          </p:cNvPr>
          <p:cNvSpPr/>
          <p:nvPr/>
        </p:nvSpPr>
        <p:spPr>
          <a:xfrm>
            <a:off x="4786935" y="3383670"/>
            <a:ext cx="238176" cy="13496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992"/>
          </a:p>
        </p:txBody>
      </p:sp>
      <p:sp>
        <p:nvSpPr>
          <p:cNvPr id="11" name="Parentesi graffa aperta 10">
            <a:extLst>
              <a:ext uri="{FF2B5EF4-FFF2-40B4-BE49-F238E27FC236}">
                <a16:creationId xmlns:a16="http://schemas.microsoft.com/office/drawing/2014/main" id="{2EEF1C0C-7E60-2441-B8E7-650EA6151B20}"/>
              </a:ext>
            </a:extLst>
          </p:cNvPr>
          <p:cNvSpPr/>
          <p:nvPr/>
        </p:nvSpPr>
        <p:spPr>
          <a:xfrm>
            <a:off x="4786935" y="5617223"/>
            <a:ext cx="238176" cy="66998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992"/>
          </a:p>
        </p:txBody>
      </p:sp>
    </p:spTree>
    <p:extLst>
      <p:ext uri="{BB962C8B-B14F-4D97-AF65-F5344CB8AC3E}">
        <p14:creationId xmlns:p14="http://schemas.microsoft.com/office/powerpoint/2010/main" val="4236545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CE27E03-A948-3E43-8699-0590E3E410F5}"/>
              </a:ext>
            </a:extLst>
          </p:cNvPr>
          <p:cNvSpPr txBox="1"/>
          <p:nvPr/>
        </p:nvSpPr>
        <p:spPr>
          <a:xfrm>
            <a:off x="540015" y="446161"/>
            <a:ext cx="10081683" cy="499496"/>
          </a:xfrm>
          <a:prstGeom prst="rect">
            <a:avLst/>
          </a:prstGeom>
          <a:noFill/>
        </p:spPr>
        <p:txBody>
          <a:bodyPr wrap="square" rtlCol="0">
            <a:spAutoFit/>
          </a:bodyPr>
          <a:lstStyle/>
          <a:p>
            <a:pPr algn="ctr"/>
            <a:r>
              <a:rPr lang="it-IT" sz="2646" b="1" dirty="0">
                <a:solidFill>
                  <a:srgbClr val="C00000"/>
                </a:solidFill>
              </a:rPr>
              <a:t>L’importanza di partecipare agli studi clinici</a:t>
            </a:r>
          </a:p>
        </p:txBody>
      </p:sp>
      <p:sp>
        <p:nvSpPr>
          <p:cNvPr id="5" name="CasellaDiTesto 4">
            <a:extLst>
              <a:ext uri="{FF2B5EF4-FFF2-40B4-BE49-F238E27FC236}">
                <a16:creationId xmlns:a16="http://schemas.microsoft.com/office/drawing/2014/main" id="{62C13AA6-2096-5449-87C6-39D80E203E66}"/>
              </a:ext>
            </a:extLst>
          </p:cNvPr>
          <p:cNvSpPr txBox="1"/>
          <p:nvPr/>
        </p:nvSpPr>
        <p:spPr>
          <a:xfrm>
            <a:off x="1055503" y="1319474"/>
            <a:ext cx="4128392" cy="2201757"/>
          </a:xfrm>
          <a:prstGeom prst="rect">
            <a:avLst/>
          </a:prstGeom>
          <a:noFill/>
        </p:spPr>
        <p:txBody>
          <a:bodyPr wrap="square" rtlCol="0">
            <a:spAutoFit/>
          </a:bodyPr>
          <a:lstStyle/>
          <a:p>
            <a:pPr algn="just">
              <a:lnSpc>
                <a:spcPct val="150000"/>
              </a:lnSpc>
            </a:pPr>
            <a:r>
              <a:rPr lang="it-IT" sz="992" dirty="0">
                <a:solidFill>
                  <a:srgbClr val="002060"/>
                </a:solidFill>
              </a:rPr>
              <a:t>Partecipare a uno studio significa avere </a:t>
            </a:r>
            <a:r>
              <a:rPr lang="it-IT" sz="992" b="1" dirty="0">
                <a:solidFill>
                  <a:srgbClr val="002060"/>
                </a:solidFill>
              </a:rPr>
              <a:t>accesso anticipato a terapie innovative</a:t>
            </a:r>
            <a:r>
              <a:rPr lang="it-IT" sz="992" dirty="0">
                <a:solidFill>
                  <a:srgbClr val="002060"/>
                </a:solidFill>
              </a:rPr>
              <a:t>. In alcuni casi, questi nuovi trattamenti si dimostrano migliori rispetto allo standard e vengono approvati per tutti i pazienti.</a:t>
            </a:r>
          </a:p>
          <a:p>
            <a:pPr algn="just">
              <a:lnSpc>
                <a:spcPct val="150000"/>
              </a:lnSpc>
            </a:pPr>
            <a:endParaRPr lang="it-IT" sz="992" i="1" dirty="0">
              <a:solidFill>
                <a:srgbClr val="002060"/>
              </a:solidFill>
            </a:endParaRPr>
          </a:p>
          <a:p>
            <a:pPr algn="just">
              <a:lnSpc>
                <a:spcPct val="150000"/>
              </a:lnSpc>
            </a:pPr>
            <a:r>
              <a:rPr lang="it-IT" sz="992" i="1" dirty="0">
                <a:solidFill>
                  <a:srgbClr val="002060"/>
                </a:solidFill>
              </a:rPr>
              <a:t>E’ compito del medico identificare se uno studio sia adatto ad un paziente. </a:t>
            </a:r>
          </a:p>
          <a:p>
            <a:pPr marL="315039" indent="-315039" algn="ctr">
              <a:lnSpc>
                <a:spcPct val="150000"/>
              </a:lnSpc>
              <a:buFontTx/>
              <a:buChar char="-"/>
            </a:pPr>
            <a:endParaRPr lang="it-IT" sz="992" dirty="0">
              <a:solidFill>
                <a:srgbClr val="002060"/>
              </a:solidFill>
            </a:endParaRPr>
          </a:p>
          <a:p>
            <a:pPr marL="315039" indent="-315039" algn="ctr">
              <a:lnSpc>
                <a:spcPct val="150000"/>
              </a:lnSpc>
              <a:buFontTx/>
              <a:buChar char="-"/>
            </a:pPr>
            <a:r>
              <a:rPr lang="it-IT" sz="992" dirty="0">
                <a:solidFill>
                  <a:srgbClr val="002060"/>
                </a:solidFill>
              </a:rPr>
              <a:t>. </a:t>
            </a:r>
          </a:p>
        </p:txBody>
      </p:sp>
      <p:sp>
        <p:nvSpPr>
          <p:cNvPr id="2" name="CasellaDiTesto 1">
            <a:extLst>
              <a:ext uri="{FF2B5EF4-FFF2-40B4-BE49-F238E27FC236}">
                <a16:creationId xmlns:a16="http://schemas.microsoft.com/office/drawing/2014/main" id="{3A9D3A15-76B4-AC4F-A663-0C6E3BF73BF8}"/>
              </a:ext>
            </a:extLst>
          </p:cNvPr>
          <p:cNvSpPr txBox="1"/>
          <p:nvPr/>
        </p:nvSpPr>
        <p:spPr>
          <a:xfrm>
            <a:off x="5739641" y="1319474"/>
            <a:ext cx="4366568" cy="1590948"/>
          </a:xfrm>
          <a:prstGeom prst="rect">
            <a:avLst/>
          </a:prstGeom>
          <a:noFill/>
        </p:spPr>
        <p:txBody>
          <a:bodyPr wrap="square" rtlCol="0">
            <a:spAutoFit/>
          </a:bodyPr>
          <a:lstStyle/>
          <a:p>
            <a:pPr algn="just">
              <a:lnSpc>
                <a:spcPct val="150000"/>
              </a:lnSpc>
            </a:pPr>
            <a:r>
              <a:rPr lang="it-IT" sz="992" dirty="0">
                <a:solidFill>
                  <a:srgbClr val="002060"/>
                </a:solidFill>
              </a:rPr>
              <a:t>La partecipazione è </a:t>
            </a:r>
            <a:r>
              <a:rPr lang="it-IT" sz="992" b="1" dirty="0">
                <a:solidFill>
                  <a:srgbClr val="002060"/>
                </a:solidFill>
              </a:rPr>
              <a:t>sempre volontaria </a:t>
            </a:r>
            <a:r>
              <a:rPr lang="it-IT" sz="992" dirty="0">
                <a:solidFill>
                  <a:srgbClr val="002060"/>
                </a:solidFill>
              </a:rPr>
              <a:t>ed è possibile </a:t>
            </a:r>
            <a:r>
              <a:rPr lang="it-IT" sz="992" b="1" dirty="0">
                <a:solidFill>
                  <a:srgbClr val="002060"/>
                </a:solidFill>
              </a:rPr>
              <a:t>interrompere in qualsiasi momento.  </a:t>
            </a:r>
          </a:p>
          <a:p>
            <a:pPr algn="just">
              <a:lnSpc>
                <a:spcPct val="150000"/>
              </a:lnSpc>
            </a:pPr>
            <a:endParaRPr lang="it-IT" sz="992" b="1" dirty="0">
              <a:solidFill>
                <a:srgbClr val="002060"/>
              </a:solidFill>
            </a:endParaRPr>
          </a:p>
          <a:p>
            <a:pPr algn="just">
              <a:lnSpc>
                <a:spcPct val="150000"/>
              </a:lnSpc>
            </a:pPr>
            <a:r>
              <a:rPr lang="it-IT" sz="992" i="1" dirty="0">
                <a:solidFill>
                  <a:srgbClr val="002060"/>
                </a:solidFill>
              </a:rPr>
              <a:t>E’ compito del medico spiegare ogni aspetto del protocollo prima della firma del </a:t>
            </a:r>
            <a:r>
              <a:rPr lang="it-IT" sz="992" b="1" i="1" dirty="0">
                <a:solidFill>
                  <a:srgbClr val="002060"/>
                </a:solidFill>
              </a:rPr>
              <a:t>consenso informato </a:t>
            </a:r>
            <a:r>
              <a:rPr lang="it-IT" sz="992" i="1" dirty="0">
                <a:solidFill>
                  <a:srgbClr val="002060"/>
                </a:solidFill>
              </a:rPr>
              <a:t>e monitorare il paziente durante lo studio tramite un </a:t>
            </a:r>
            <a:r>
              <a:rPr lang="it-IT" sz="992" b="1" i="1" dirty="0">
                <a:solidFill>
                  <a:srgbClr val="002060"/>
                </a:solidFill>
              </a:rPr>
              <a:t>team dedicato.</a:t>
            </a:r>
            <a:endParaRPr lang="it-IT" sz="992" dirty="0"/>
          </a:p>
        </p:txBody>
      </p:sp>
      <p:sp>
        <p:nvSpPr>
          <p:cNvPr id="4" name="Freccia giù 3">
            <a:extLst>
              <a:ext uri="{FF2B5EF4-FFF2-40B4-BE49-F238E27FC236}">
                <a16:creationId xmlns:a16="http://schemas.microsoft.com/office/drawing/2014/main" id="{4265D0BD-314B-3F4E-87A2-50B06D1402CA}"/>
              </a:ext>
            </a:extLst>
          </p:cNvPr>
          <p:cNvSpPr/>
          <p:nvPr/>
        </p:nvSpPr>
        <p:spPr>
          <a:xfrm>
            <a:off x="2802130" y="4177592"/>
            <a:ext cx="317569" cy="396961"/>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92"/>
          </a:p>
        </p:txBody>
      </p:sp>
      <p:sp>
        <p:nvSpPr>
          <p:cNvPr id="12" name="Freccia giù 11">
            <a:extLst>
              <a:ext uri="{FF2B5EF4-FFF2-40B4-BE49-F238E27FC236}">
                <a16:creationId xmlns:a16="http://schemas.microsoft.com/office/drawing/2014/main" id="{F2FB99C3-AE2F-594D-A454-37E2A1AA56F1}"/>
              </a:ext>
            </a:extLst>
          </p:cNvPr>
          <p:cNvSpPr/>
          <p:nvPr/>
        </p:nvSpPr>
        <p:spPr>
          <a:xfrm>
            <a:off x="7764140" y="2748533"/>
            <a:ext cx="317569" cy="396961"/>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92"/>
          </a:p>
        </p:txBody>
      </p:sp>
      <p:sp>
        <p:nvSpPr>
          <p:cNvPr id="13" name="CasellaDiTesto 12">
            <a:extLst>
              <a:ext uri="{FF2B5EF4-FFF2-40B4-BE49-F238E27FC236}">
                <a16:creationId xmlns:a16="http://schemas.microsoft.com/office/drawing/2014/main" id="{88D9A2E5-F38B-4641-A5ED-74EE7ACDFC80}"/>
              </a:ext>
            </a:extLst>
          </p:cNvPr>
          <p:cNvSpPr txBox="1"/>
          <p:nvPr/>
        </p:nvSpPr>
        <p:spPr>
          <a:xfrm>
            <a:off x="2047905" y="6203056"/>
            <a:ext cx="7065902" cy="397673"/>
          </a:xfrm>
          <a:prstGeom prst="rect">
            <a:avLst/>
          </a:prstGeom>
          <a:noFill/>
          <a:ln>
            <a:solidFill>
              <a:srgbClr val="C00000"/>
            </a:solidFill>
          </a:ln>
        </p:spPr>
        <p:txBody>
          <a:bodyPr wrap="square" rtlCol="0">
            <a:spAutoFit/>
          </a:bodyPr>
          <a:lstStyle/>
          <a:p>
            <a:pPr algn="ctr"/>
            <a:r>
              <a:rPr lang="it-IT" sz="992" dirty="0">
                <a:solidFill>
                  <a:srgbClr val="C00000"/>
                </a:solidFill>
              </a:rPr>
              <a:t>Partecipare a uno studio clinico significa essere un </a:t>
            </a:r>
            <a:r>
              <a:rPr lang="it-IT" sz="992" b="1" dirty="0">
                <a:solidFill>
                  <a:srgbClr val="C00000"/>
                </a:solidFill>
              </a:rPr>
              <a:t>protagonista della ricerca</a:t>
            </a:r>
            <a:r>
              <a:rPr lang="it-IT" sz="992" dirty="0">
                <a:solidFill>
                  <a:srgbClr val="C00000"/>
                </a:solidFill>
              </a:rPr>
              <a:t>. È un gesto di grande coraggio e generosità. </a:t>
            </a:r>
          </a:p>
        </p:txBody>
      </p:sp>
    </p:spTree>
    <p:extLst>
      <p:ext uri="{BB962C8B-B14F-4D97-AF65-F5344CB8AC3E}">
        <p14:creationId xmlns:p14="http://schemas.microsoft.com/office/powerpoint/2010/main" val="3010753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2">
            <a:extLst>
              <a:ext uri="{FF2B5EF4-FFF2-40B4-BE49-F238E27FC236}">
                <a16:creationId xmlns:a16="http://schemas.microsoft.com/office/drawing/2014/main" id="{73616248-9E39-7241-B2C1-D637DC81223B}"/>
              </a:ext>
            </a:extLst>
          </p:cNvPr>
          <p:cNvSpPr txBox="1">
            <a:spLocks/>
          </p:cNvSpPr>
          <p:nvPr/>
        </p:nvSpPr>
        <p:spPr>
          <a:xfrm>
            <a:off x="1166585" y="3506073"/>
            <a:ext cx="8828544" cy="909187"/>
          </a:xfrm>
          <a:prstGeom prst="rect">
            <a:avLst/>
          </a:prstGeom>
        </p:spPr>
        <p:txBody>
          <a:bodyPr vert="horz" lIns="100817" tIns="50408" rIns="100817" bIns="50408"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t-IT" sz="3528" b="1" dirty="0">
                <a:solidFill>
                  <a:srgbClr val="C00000"/>
                </a:solidFill>
                <a:latin typeface="Calibri" panose="020F0502020204030204" pitchFamily="34" charset="0"/>
                <a:cs typeface="Calibri" panose="020F0502020204030204" pitchFamily="34" charset="0"/>
              </a:rPr>
              <a:t>Nuovi orizzonti farmacologici nella </a:t>
            </a:r>
            <a:r>
              <a:rPr lang="it-IT" sz="3528" b="1" dirty="0" err="1">
                <a:solidFill>
                  <a:srgbClr val="C00000"/>
                </a:solidFill>
                <a:latin typeface="Calibri" panose="020F0502020204030204" pitchFamily="34" charset="0"/>
                <a:cs typeface="Calibri" panose="020F0502020204030204" pitchFamily="34" charset="0"/>
              </a:rPr>
              <a:t>Mielofibrosi</a:t>
            </a:r>
            <a:endParaRPr lang="it-IT" sz="3528"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6109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5536D3-9760-D844-89C6-7BD4DEFCD59B}"/>
              </a:ext>
            </a:extLst>
          </p:cNvPr>
          <p:cNvSpPr>
            <a:spLocks noGrp="1"/>
          </p:cNvSpPr>
          <p:nvPr>
            <p:ph type="title"/>
          </p:nvPr>
        </p:nvSpPr>
        <p:spPr>
          <a:xfrm>
            <a:off x="540015" y="-376799"/>
            <a:ext cx="10081683" cy="1921821"/>
          </a:xfrm>
        </p:spPr>
        <p:txBody>
          <a:bodyPr>
            <a:normAutofit/>
          </a:bodyPr>
          <a:lstStyle/>
          <a:p>
            <a:pPr algn="ctr"/>
            <a:r>
              <a:rPr lang="it-IT" sz="2646" b="1" dirty="0">
                <a:solidFill>
                  <a:srgbClr val="C00000"/>
                </a:solidFill>
                <a:latin typeface="Calibri" panose="020F0502020204030204" pitchFamily="34" charset="0"/>
                <a:cs typeface="Calibri" panose="020F0502020204030204" pitchFamily="34" charset="0"/>
              </a:rPr>
              <a:t>Come possiamo migliorare i risultati dei JAK inibitori?</a:t>
            </a:r>
            <a:br>
              <a:rPr lang="it-IT" sz="2646" b="1" dirty="0">
                <a:latin typeface="Calibri" panose="020F0502020204030204" pitchFamily="34" charset="0"/>
                <a:cs typeface="Calibri" panose="020F0502020204030204" pitchFamily="34" charset="0"/>
              </a:rPr>
            </a:br>
            <a:endParaRPr lang="it-IT" sz="2646" b="1" dirty="0">
              <a:latin typeface="Calibri" panose="020F0502020204030204" pitchFamily="34" charset="0"/>
              <a:cs typeface="Calibri" panose="020F0502020204030204" pitchFamily="34" charset="0"/>
            </a:endParaRPr>
          </a:p>
        </p:txBody>
      </p:sp>
      <p:sp>
        <p:nvSpPr>
          <p:cNvPr id="3" name="Segnaposto testo 2">
            <a:extLst>
              <a:ext uri="{FF2B5EF4-FFF2-40B4-BE49-F238E27FC236}">
                <a16:creationId xmlns:a16="http://schemas.microsoft.com/office/drawing/2014/main" id="{DF346FEE-1206-0C42-B9CB-276B9D9903C0}"/>
              </a:ext>
            </a:extLst>
          </p:cNvPr>
          <p:cNvSpPr>
            <a:spLocks noGrp="1"/>
          </p:cNvSpPr>
          <p:nvPr>
            <p:ph type="body" idx="1"/>
          </p:nvPr>
        </p:nvSpPr>
        <p:spPr>
          <a:xfrm>
            <a:off x="1134896" y="1875219"/>
            <a:ext cx="8891921" cy="4049000"/>
          </a:xfrm>
        </p:spPr>
        <p:txBody>
          <a:bodyPr>
            <a:normAutofit fontScale="62500" lnSpcReduction="20000"/>
          </a:bodyPr>
          <a:lstStyle/>
          <a:p>
            <a:pPr>
              <a:lnSpc>
                <a:spcPct val="150000"/>
              </a:lnSpc>
            </a:pPr>
            <a:r>
              <a:rPr lang="it-IT" b="1" dirty="0" err="1">
                <a:solidFill>
                  <a:srgbClr val="002060"/>
                </a:solidFill>
                <a:latin typeface="+mn-lt"/>
                <a:cs typeface="Calibri" panose="020F0502020204030204" pitchFamily="34" charset="0"/>
              </a:rPr>
              <a:t>Ruxolitinib</a:t>
            </a:r>
            <a:r>
              <a:rPr lang="it-IT" b="1" dirty="0">
                <a:solidFill>
                  <a:srgbClr val="002060"/>
                </a:solidFill>
                <a:latin typeface="+mn-lt"/>
                <a:cs typeface="Calibri" panose="020F0502020204030204" pitchFamily="34" charset="0"/>
              </a:rPr>
              <a:t> e </a:t>
            </a:r>
            <a:r>
              <a:rPr lang="it-IT" b="1" dirty="0" err="1">
                <a:solidFill>
                  <a:srgbClr val="002060"/>
                </a:solidFill>
                <a:latin typeface="+mn-lt"/>
                <a:cs typeface="Calibri" panose="020F0502020204030204" pitchFamily="34" charset="0"/>
              </a:rPr>
              <a:t>Fedratinib</a:t>
            </a:r>
            <a:endParaRPr lang="it-IT" b="1" dirty="0">
              <a:solidFill>
                <a:srgbClr val="002060"/>
              </a:solidFill>
              <a:latin typeface="+mn-lt"/>
              <a:cs typeface="Calibri" panose="020F0502020204030204" pitchFamily="34" charset="0"/>
            </a:endParaRPr>
          </a:p>
          <a:p>
            <a:pPr>
              <a:lnSpc>
                <a:spcPct val="150000"/>
              </a:lnSpc>
            </a:pPr>
            <a:endParaRPr lang="it-IT" sz="2646" dirty="0">
              <a:solidFill>
                <a:srgbClr val="002060"/>
              </a:solidFill>
              <a:latin typeface="+mn-lt"/>
              <a:cs typeface="Calibri" panose="020F0502020204030204" pitchFamily="34" charset="0"/>
            </a:endParaRPr>
          </a:p>
          <a:p>
            <a:pPr marL="448931" indent="-354420">
              <a:lnSpc>
                <a:spcPct val="170000"/>
              </a:lnSpc>
              <a:buFontTx/>
              <a:buChar char="-"/>
            </a:pPr>
            <a:r>
              <a:rPr lang="it-IT" dirty="0">
                <a:solidFill>
                  <a:srgbClr val="002060"/>
                </a:solidFill>
                <a:latin typeface="+mn-lt"/>
                <a:cs typeface="Calibri" panose="020F0502020204030204" pitchFamily="34" charset="0"/>
              </a:rPr>
              <a:t>Portano ad una risposta sulla milza e sui sintomi circa nel 40% dei casi</a:t>
            </a:r>
          </a:p>
          <a:p>
            <a:pPr marL="448931" indent="-354420">
              <a:lnSpc>
                <a:spcPct val="170000"/>
              </a:lnSpc>
              <a:buFontTx/>
              <a:buChar char="-"/>
            </a:pPr>
            <a:r>
              <a:rPr lang="it-IT" dirty="0">
                <a:solidFill>
                  <a:srgbClr val="002060"/>
                </a:solidFill>
                <a:latin typeface="+mn-lt"/>
                <a:cs typeface="Calibri" panose="020F0502020204030204" pitchFamily="34" charset="0"/>
              </a:rPr>
              <a:t>Possono causare o peggiorare l’anemia tipica della </a:t>
            </a:r>
            <a:r>
              <a:rPr lang="it-IT" dirty="0" err="1">
                <a:solidFill>
                  <a:srgbClr val="002060"/>
                </a:solidFill>
                <a:latin typeface="+mn-lt"/>
                <a:cs typeface="Calibri" panose="020F0502020204030204" pitchFamily="34" charset="0"/>
              </a:rPr>
              <a:t>mielofibrosi</a:t>
            </a:r>
            <a:endParaRPr lang="it-IT" dirty="0">
              <a:solidFill>
                <a:srgbClr val="002060"/>
              </a:solidFill>
              <a:latin typeface="+mn-lt"/>
              <a:cs typeface="Calibri" panose="020F0502020204030204" pitchFamily="34" charset="0"/>
            </a:endParaRPr>
          </a:p>
          <a:p>
            <a:pPr marL="448931" indent="-354420">
              <a:lnSpc>
                <a:spcPct val="170000"/>
              </a:lnSpc>
              <a:buFontTx/>
              <a:buChar char="-"/>
            </a:pPr>
            <a:r>
              <a:rPr lang="it-IT" dirty="0">
                <a:solidFill>
                  <a:srgbClr val="002060"/>
                </a:solidFill>
                <a:latin typeface="+mn-lt"/>
                <a:cs typeface="Calibri" panose="020F0502020204030204" pitchFamily="34" charset="0"/>
              </a:rPr>
              <a:t>Si associano ad una durata mediana di risposta di circa 3 anni</a:t>
            </a:r>
          </a:p>
          <a:p>
            <a:pPr marL="448931" indent="-354420">
              <a:lnSpc>
                <a:spcPct val="170000"/>
              </a:lnSpc>
              <a:buFontTx/>
              <a:buChar char="-"/>
            </a:pPr>
            <a:r>
              <a:rPr lang="it-IT" dirty="0">
                <a:solidFill>
                  <a:srgbClr val="002060"/>
                </a:solidFill>
                <a:latin typeface="+mn-lt"/>
                <a:cs typeface="Calibri" panose="020F0502020204030204" pitchFamily="34" charset="0"/>
              </a:rPr>
              <a:t>Migliorano la </a:t>
            </a:r>
            <a:r>
              <a:rPr lang="it-IT" i="1" dirty="0">
                <a:solidFill>
                  <a:srgbClr val="002060"/>
                </a:solidFill>
                <a:latin typeface="+mn-lt"/>
                <a:cs typeface="Calibri" panose="020F0502020204030204" pitchFamily="34" charset="0"/>
              </a:rPr>
              <a:t>performance</a:t>
            </a:r>
            <a:r>
              <a:rPr lang="it-IT" dirty="0">
                <a:solidFill>
                  <a:srgbClr val="002060"/>
                </a:solidFill>
                <a:latin typeface="+mn-lt"/>
                <a:cs typeface="Calibri" panose="020F0502020204030204" pitchFamily="34" charset="0"/>
              </a:rPr>
              <a:t> del paziente da candidare al trapianto, ma non «curano» la </a:t>
            </a:r>
            <a:r>
              <a:rPr lang="it-IT" dirty="0" err="1">
                <a:solidFill>
                  <a:srgbClr val="002060"/>
                </a:solidFill>
                <a:latin typeface="+mn-lt"/>
                <a:cs typeface="Calibri" panose="020F0502020204030204" pitchFamily="34" charset="0"/>
              </a:rPr>
              <a:t>mielofibrosi</a:t>
            </a:r>
            <a:endParaRPr lang="it-IT" dirty="0">
              <a:solidFill>
                <a:srgbClr val="002060"/>
              </a:solidFill>
              <a:latin typeface="+mn-lt"/>
              <a:cs typeface="Calibri" panose="020F0502020204030204" pitchFamily="34" charset="0"/>
            </a:endParaRPr>
          </a:p>
          <a:p>
            <a:pPr marL="448931" indent="-354420">
              <a:lnSpc>
                <a:spcPct val="150000"/>
              </a:lnSpc>
              <a:buFontTx/>
              <a:buChar char="-"/>
            </a:pPr>
            <a:endParaRPr lang="it-IT" sz="2646" dirty="0">
              <a:solidFill>
                <a:srgbClr val="002060"/>
              </a:solidFill>
              <a:latin typeface="+mn-lt"/>
              <a:cs typeface="Calibri" panose="020F0502020204030204" pitchFamily="34" charset="0"/>
            </a:endParaRPr>
          </a:p>
          <a:p>
            <a:pPr marL="448931" indent="-354420">
              <a:lnSpc>
                <a:spcPct val="150000"/>
              </a:lnSpc>
              <a:buFontTx/>
              <a:buChar char="-"/>
            </a:pPr>
            <a:endParaRPr lang="it-IT" sz="2646" dirty="0">
              <a:latin typeface="+mn-lt"/>
            </a:endParaRPr>
          </a:p>
          <a:p>
            <a:pPr marL="448931" indent="-354420">
              <a:lnSpc>
                <a:spcPct val="150000"/>
              </a:lnSpc>
              <a:buFontTx/>
              <a:buChar char="-"/>
            </a:pPr>
            <a:endParaRPr lang="it-IT" dirty="0"/>
          </a:p>
        </p:txBody>
      </p:sp>
      <p:sp>
        <p:nvSpPr>
          <p:cNvPr id="4" name="CasellaDiTesto 3">
            <a:extLst>
              <a:ext uri="{FF2B5EF4-FFF2-40B4-BE49-F238E27FC236}">
                <a16:creationId xmlns:a16="http://schemas.microsoft.com/office/drawing/2014/main" id="{9618EC50-76D8-034F-AD4A-4F22046D1505}"/>
              </a:ext>
            </a:extLst>
          </p:cNvPr>
          <p:cNvSpPr txBox="1"/>
          <p:nvPr/>
        </p:nvSpPr>
        <p:spPr>
          <a:xfrm>
            <a:off x="1134895" y="5924219"/>
            <a:ext cx="8256784" cy="293029"/>
          </a:xfrm>
          <a:prstGeom prst="rect">
            <a:avLst/>
          </a:prstGeom>
          <a:noFill/>
        </p:spPr>
        <p:txBody>
          <a:bodyPr wrap="square" rtlCol="0">
            <a:spAutoFit/>
          </a:bodyPr>
          <a:lstStyle/>
          <a:p>
            <a:pPr algn="ctr">
              <a:lnSpc>
                <a:spcPct val="150000"/>
              </a:lnSpc>
            </a:pPr>
            <a:r>
              <a:rPr lang="it-IT" sz="992" dirty="0">
                <a:solidFill>
                  <a:srgbClr val="C00000"/>
                </a:solidFill>
              </a:rPr>
              <a:t>N.B. Da inizio 2025 è approvato anche il JAK inibitore </a:t>
            </a:r>
            <a:r>
              <a:rPr lang="it-IT" sz="992" dirty="0" err="1">
                <a:solidFill>
                  <a:srgbClr val="C00000"/>
                </a:solidFill>
              </a:rPr>
              <a:t>Momelotinib</a:t>
            </a:r>
            <a:r>
              <a:rPr lang="it-IT" sz="992" dirty="0">
                <a:solidFill>
                  <a:srgbClr val="C00000"/>
                </a:solidFill>
              </a:rPr>
              <a:t> per il trattamento della splenomegalia e dei sintomi nei pazienti anemici  </a:t>
            </a:r>
          </a:p>
        </p:txBody>
      </p:sp>
    </p:spTree>
    <p:extLst>
      <p:ext uri="{BB962C8B-B14F-4D97-AF65-F5344CB8AC3E}">
        <p14:creationId xmlns:p14="http://schemas.microsoft.com/office/powerpoint/2010/main" val="2643438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A4083E9-88CA-1249-9A5E-A457C1A39DCE}"/>
              </a:ext>
            </a:extLst>
          </p:cNvPr>
          <p:cNvSpPr>
            <a:spLocks noGrp="1"/>
          </p:cNvSpPr>
          <p:nvPr>
            <p:ph type="body" idx="1"/>
          </p:nvPr>
        </p:nvSpPr>
        <p:spPr>
          <a:xfrm>
            <a:off x="1166585" y="3506073"/>
            <a:ext cx="8828544" cy="909187"/>
          </a:xfrm>
        </p:spPr>
        <p:txBody>
          <a:bodyPr>
            <a:normAutofit fontScale="77500" lnSpcReduction="20000"/>
          </a:bodyPr>
          <a:lstStyle/>
          <a:p>
            <a:pPr algn="ctr"/>
            <a:r>
              <a:rPr lang="it-IT" b="1" dirty="0">
                <a:solidFill>
                  <a:srgbClr val="C00000"/>
                </a:solidFill>
                <a:latin typeface="Calibri" panose="020F0502020204030204" pitchFamily="34" charset="0"/>
                <a:cs typeface="Calibri" panose="020F0502020204030204" pitchFamily="34" charset="0"/>
              </a:rPr>
              <a:t>Studi clinici per migliorare la prima linea: </a:t>
            </a:r>
          </a:p>
          <a:p>
            <a:pPr algn="ctr"/>
            <a:r>
              <a:rPr lang="it-IT" b="1" dirty="0">
                <a:solidFill>
                  <a:srgbClr val="C00000"/>
                </a:solidFill>
                <a:latin typeface="Calibri" panose="020F0502020204030204" pitchFamily="34" charset="0"/>
                <a:cs typeface="Calibri" panose="020F0502020204030204" pitchFamily="34" charset="0"/>
              </a:rPr>
              <a:t>combinazione di </a:t>
            </a:r>
            <a:r>
              <a:rPr lang="it-IT" b="1" dirty="0" err="1">
                <a:solidFill>
                  <a:srgbClr val="C00000"/>
                </a:solidFill>
                <a:latin typeface="Calibri" panose="020F0502020204030204" pitchFamily="34" charset="0"/>
                <a:cs typeface="Calibri" panose="020F0502020204030204" pitchFamily="34" charset="0"/>
              </a:rPr>
              <a:t>ruxolitinib</a:t>
            </a:r>
            <a:r>
              <a:rPr lang="it-IT" b="1" dirty="0">
                <a:solidFill>
                  <a:srgbClr val="C00000"/>
                </a:solidFill>
                <a:latin typeface="Calibri" panose="020F0502020204030204" pitchFamily="34" charset="0"/>
                <a:cs typeface="Calibri" panose="020F0502020204030204" pitchFamily="34" charset="0"/>
              </a:rPr>
              <a:t> (RUX) con un altro farmaco</a:t>
            </a:r>
          </a:p>
        </p:txBody>
      </p:sp>
    </p:spTree>
    <p:extLst>
      <p:ext uri="{BB962C8B-B14F-4D97-AF65-F5344CB8AC3E}">
        <p14:creationId xmlns:p14="http://schemas.microsoft.com/office/powerpoint/2010/main" val="1547695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F473EB0A-A049-9046-AF48-7F137EEE6D50}"/>
              </a:ext>
            </a:extLst>
          </p:cNvPr>
          <p:cNvPicPr>
            <a:picLocks noChangeAspect="1"/>
          </p:cNvPicPr>
          <p:nvPr/>
        </p:nvPicPr>
        <p:blipFill>
          <a:blip r:embed="rId2"/>
          <a:stretch>
            <a:fillRect/>
          </a:stretch>
        </p:blipFill>
        <p:spPr>
          <a:xfrm>
            <a:off x="1475223" y="2536191"/>
            <a:ext cx="2131934" cy="2204068"/>
          </a:xfrm>
          <a:prstGeom prst="rect">
            <a:avLst/>
          </a:prstGeom>
        </p:spPr>
      </p:pic>
      <p:sp>
        <p:nvSpPr>
          <p:cNvPr id="10" name="CasellaDiTesto 11">
            <a:extLst>
              <a:ext uri="{FF2B5EF4-FFF2-40B4-BE49-F238E27FC236}">
                <a16:creationId xmlns:a16="http://schemas.microsoft.com/office/drawing/2014/main" id="{CEB88061-012B-5348-B306-B9B7BA707FE5}"/>
              </a:ext>
            </a:extLst>
          </p:cNvPr>
          <p:cNvSpPr txBox="1"/>
          <p:nvPr/>
        </p:nvSpPr>
        <p:spPr>
          <a:xfrm>
            <a:off x="3913621" y="2133240"/>
            <a:ext cx="6308945" cy="3443828"/>
          </a:xfrm>
          <a:prstGeom prst="rect">
            <a:avLst/>
          </a:prstGeom>
          <a:noFill/>
        </p:spPr>
        <p:txBody>
          <a:bodyPr wrap="square" rtlCol="0">
            <a:spAutoFit/>
          </a:bodyPr>
          <a:lstStyle/>
          <a:p>
            <a:pPr>
              <a:lnSpc>
                <a:spcPct val="150000"/>
              </a:lnSpc>
            </a:pP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Selinexor (SEL) l</a:t>
            </a:r>
            <a:r>
              <a:rPr lang="it-IT" sz="1764" dirty="0" err="1">
                <a:solidFill>
                  <a:srgbClr val="002060"/>
                </a:solidFill>
                <a:latin typeface="Calibri" panose="020F0502020204030204" pitchFamily="34" charset="0"/>
                <a:cs typeface="Calibri" panose="020F0502020204030204" pitchFamily="34" charset="0"/>
              </a:rPr>
              <a:t>ega</a:t>
            </a:r>
            <a:r>
              <a:rPr lang="it-IT" sz="1764" dirty="0">
                <a:solidFill>
                  <a:srgbClr val="002060"/>
                </a:solidFill>
                <a:latin typeface="Calibri" panose="020F0502020204030204" pitchFamily="34" charset="0"/>
                <a:cs typeface="Calibri" panose="020F0502020204030204" pitchFamily="34" charset="0"/>
              </a:rPr>
              <a:t> la proteina </a:t>
            </a:r>
            <a:r>
              <a:rPr lang="it-IT" sz="1764" dirty="0" err="1">
                <a:solidFill>
                  <a:srgbClr val="002060"/>
                </a:solidFill>
                <a:latin typeface="Calibri" panose="020F0502020204030204" pitchFamily="34" charset="0"/>
                <a:cs typeface="Calibri" panose="020F0502020204030204" pitchFamily="34" charset="0"/>
              </a:rPr>
              <a:t>esportina</a:t>
            </a:r>
            <a:r>
              <a:rPr lang="it-IT" sz="1764" dirty="0">
                <a:solidFill>
                  <a:srgbClr val="002060"/>
                </a:solidFill>
                <a:latin typeface="Calibri" panose="020F0502020204030204" pitchFamily="34" charset="0"/>
                <a:cs typeface="Calibri" panose="020F0502020204030204" pitchFamily="34" charset="0"/>
              </a:rPr>
              <a:t> (XPO1) nel nucleo, e blocca la sua attività di esportazione di proteine fondamentali per sopprimere lo sviluppo della malattia</a:t>
            </a:r>
            <a:endPar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endParaRPr lang="en-US" sz="1764" dirty="0">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N=14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pazienti</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hanno</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ricevuto</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SEL + RUX,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piastrine</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it-IT" sz="1764" dirty="0">
                <a:solidFill>
                  <a:srgbClr val="002060"/>
                </a:solidFill>
                <a:latin typeface="Calibri" panose="020F0502020204030204" pitchFamily="34" charset="0"/>
                <a:cs typeface="Calibri" panose="020F0502020204030204" pitchFamily="34" charset="0"/>
              </a:rPr>
              <a:t>≥100.000/mmc</a:t>
            </a:r>
            <a:endPar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Risposta</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sulla</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milza</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e sui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sintomi</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80% e 60% a 6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mesi</a:t>
            </a:r>
            <a:endPar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Riduzione</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della</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carica</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allelica</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di JAK2: 25% a 6 </a:t>
            </a:r>
            <a:r>
              <a:rPr lang="en-US" sz="1764"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mesi</a:t>
            </a:r>
            <a:endPar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3" name="Title 1">
            <a:extLst>
              <a:ext uri="{FF2B5EF4-FFF2-40B4-BE49-F238E27FC236}">
                <a16:creationId xmlns:a16="http://schemas.microsoft.com/office/drawing/2014/main" id="{7AE6CA0D-6951-CF42-8438-41403482C6B4}"/>
              </a:ext>
            </a:extLst>
          </p:cNvPr>
          <p:cNvSpPr>
            <a:spLocks noGrp="1"/>
          </p:cNvSpPr>
          <p:nvPr>
            <p:ph type="title"/>
          </p:nvPr>
        </p:nvSpPr>
        <p:spPr>
          <a:xfrm>
            <a:off x="540015" y="355447"/>
            <a:ext cx="10081683" cy="987165"/>
          </a:xfrm>
        </p:spPr>
        <p:txBody>
          <a:bodyPr>
            <a:normAutofit/>
          </a:bodyPr>
          <a:lstStyle/>
          <a:p>
            <a:pPr algn="ctr"/>
            <a:r>
              <a:rPr lang="en-US" sz="2646" b="1" dirty="0">
                <a:solidFill>
                  <a:srgbClr val="C00000"/>
                </a:solidFill>
                <a:latin typeface="Calibri" panose="020F0502020204030204" pitchFamily="34" charset="0"/>
                <a:cs typeface="Calibri" panose="020F0502020204030204" pitchFamily="34" charset="0"/>
              </a:rPr>
              <a:t>Lo studio di </a:t>
            </a:r>
            <a:r>
              <a:rPr lang="en-US" sz="2646" b="1" dirty="0" err="1">
                <a:solidFill>
                  <a:srgbClr val="C00000"/>
                </a:solidFill>
                <a:latin typeface="Calibri" panose="020F0502020204030204" pitchFamily="34" charset="0"/>
                <a:cs typeface="Calibri" panose="020F0502020204030204" pitchFamily="34" charset="0"/>
              </a:rPr>
              <a:t>fase</a:t>
            </a:r>
            <a:r>
              <a:rPr lang="en-US" sz="2646" b="1" dirty="0">
                <a:solidFill>
                  <a:srgbClr val="C00000"/>
                </a:solidFill>
                <a:latin typeface="Calibri" panose="020F0502020204030204" pitchFamily="34" charset="0"/>
                <a:cs typeface="Calibri" panose="020F0502020204030204" pitchFamily="34" charset="0"/>
              </a:rPr>
              <a:t> I XPORT-MF-034: Selinexor + </a:t>
            </a:r>
            <a:r>
              <a:rPr lang="en-US" sz="2646" b="1" dirty="0" err="1">
                <a:solidFill>
                  <a:srgbClr val="C00000"/>
                </a:solidFill>
                <a:latin typeface="Calibri" panose="020F0502020204030204" pitchFamily="34" charset="0"/>
                <a:cs typeface="Calibri" panose="020F0502020204030204" pitchFamily="34" charset="0"/>
              </a:rPr>
              <a:t>ruxolitinib</a:t>
            </a:r>
            <a:endParaRPr lang="en-US" sz="2646" b="1" dirty="0">
              <a:solidFill>
                <a:srgbClr val="C00000"/>
              </a:solidFill>
              <a:latin typeface="Calibri" panose="020F0502020204030204" pitchFamily="34" charset="0"/>
              <a:cs typeface="Calibri" panose="020F0502020204030204" pitchFamily="34" charset="0"/>
            </a:endParaRPr>
          </a:p>
        </p:txBody>
      </p:sp>
      <p:sp>
        <p:nvSpPr>
          <p:cNvPr id="14" name="CasellaDiTesto 13">
            <a:extLst>
              <a:ext uri="{FF2B5EF4-FFF2-40B4-BE49-F238E27FC236}">
                <a16:creationId xmlns:a16="http://schemas.microsoft.com/office/drawing/2014/main" id="{D0BC1145-B5F6-0C47-9094-2747B9DEF115}"/>
              </a:ext>
            </a:extLst>
          </p:cNvPr>
          <p:cNvSpPr txBox="1"/>
          <p:nvPr/>
        </p:nvSpPr>
        <p:spPr>
          <a:xfrm>
            <a:off x="2802131" y="7056945"/>
            <a:ext cx="8251692" cy="626903"/>
          </a:xfrm>
          <a:prstGeom prst="rect">
            <a:avLst/>
          </a:prstGeom>
          <a:noFill/>
        </p:spPr>
        <p:txBody>
          <a:bodyPr wrap="square" rtlCol="0">
            <a:spAutoFit/>
          </a:bodyPr>
          <a:lstStyle/>
          <a:p>
            <a:endParaRPr lang="it-IT" sz="992" b="1" dirty="0">
              <a:solidFill>
                <a:schemeClr val="accent1">
                  <a:lumMod val="50000"/>
                </a:schemeClr>
              </a:solidFill>
            </a:endParaRPr>
          </a:p>
          <a:p>
            <a:pPr algn="ctr"/>
            <a:r>
              <a:rPr lang="it-IT" sz="992"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Ali et al, EHA 2023.; </a:t>
            </a:r>
            <a:r>
              <a:rPr lang="fr-FR" sz="992" b="1" i="1" dirty="0" err="1">
                <a:solidFill>
                  <a:srgbClr val="C00000"/>
                </a:solidFill>
                <a:latin typeface="Calibri" panose="020F0502020204030204" pitchFamily="34" charset="0"/>
                <a:ea typeface="ＭＳ Ｐゴシック" pitchFamily="-72" charset="-128"/>
                <a:cs typeface="Calibri" panose="020F0502020204030204" pitchFamily="34" charset="0"/>
              </a:rPr>
              <a:t>Tantravahi</a:t>
            </a:r>
            <a:r>
              <a:rPr lang="fr-FR" sz="992" b="1" i="1" dirty="0">
                <a:solidFill>
                  <a:srgbClr val="C00000"/>
                </a:solidFill>
                <a:latin typeface="Calibri" panose="020F0502020204030204" pitchFamily="34" charset="0"/>
                <a:ea typeface="ＭＳ Ｐゴシック" pitchFamily="-72" charset="-128"/>
                <a:cs typeface="Calibri" panose="020F0502020204030204" pitchFamily="34" charset="0"/>
              </a:rPr>
              <a:t> et al, ASH 2023; </a:t>
            </a:r>
            <a:r>
              <a:rPr lang="da-DK" sz="992" b="1" i="1" dirty="0">
                <a:solidFill>
                  <a:srgbClr val="C00000"/>
                </a:solidFill>
                <a:latin typeface="Calibri" panose="020F0502020204030204" pitchFamily="34" charset="0"/>
                <a:ea typeface="ＭＳ Ｐゴシック" pitchFamily="-72" charset="-128"/>
                <a:cs typeface="Calibri" panose="020F0502020204030204" pitchFamily="34" charset="0"/>
              </a:rPr>
              <a:t>Maher et al, ASH 2023; </a:t>
            </a:r>
            <a:r>
              <a:rPr lang="da-DK" sz="992" b="1" i="1" dirty="0" err="1">
                <a:solidFill>
                  <a:srgbClr val="C00000"/>
                </a:solidFill>
                <a:latin typeface="Calibri" panose="020F0502020204030204" pitchFamily="34" charset="0"/>
                <a:ea typeface="ＭＳ Ｐゴシック" pitchFamily="-72" charset="-128"/>
                <a:cs typeface="Calibri" panose="020F0502020204030204" pitchFamily="34" charset="0"/>
              </a:rPr>
              <a:t>Scandura</a:t>
            </a:r>
            <a:r>
              <a:rPr lang="da-DK" sz="992" b="1" i="1" dirty="0">
                <a:solidFill>
                  <a:srgbClr val="C00000"/>
                </a:solidFill>
                <a:latin typeface="Calibri" panose="020F0502020204030204" pitchFamily="34" charset="0"/>
                <a:ea typeface="ＭＳ Ｐゴシック" pitchFamily="-72" charset="-128"/>
                <a:cs typeface="Calibri" panose="020F0502020204030204" pitchFamily="34" charset="0"/>
              </a:rPr>
              <a:t> et al, ASH 2023; </a:t>
            </a:r>
            <a:r>
              <a:rPr lang="fr-FR" sz="992" b="1" i="1" dirty="0" err="1">
                <a:solidFill>
                  <a:srgbClr val="C00000"/>
                </a:solidFill>
                <a:latin typeface="Calibri" panose="020F0502020204030204" pitchFamily="34" charset="0"/>
                <a:ea typeface="ＭＳ Ｐゴシック" pitchFamily="-72" charset="-128"/>
                <a:cs typeface="Calibri" panose="020F0502020204030204" pitchFamily="34" charset="0"/>
              </a:rPr>
              <a:t>Tantravahi</a:t>
            </a:r>
            <a:r>
              <a:rPr lang="fr-FR" sz="992" b="1" i="1" dirty="0">
                <a:solidFill>
                  <a:srgbClr val="C00000"/>
                </a:solidFill>
                <a:latin typeface="Calibri" panose="020F0502020204030204" pitchFamily="34" charset="0"/>
                <a:ea typeface="ＭＳ Ｐゴシック" pitchFamily="-72" charset="-128"/>
                <a:cs typeface="Calibri" panose="020F0502020204030204" pitchFamily="34" charset="0"/>
              </a:rPr>
              <a:t> et al, EHA 2024</a:t>
            </a:r>
            <a:r>
              <a:rPr lang="da-DK" sz="992" b="1" i="1" dirty="0">
                <a:solidFill>
                  <a:srgbClr val="C00000"/>
                </a:solidFill>
                <a:latin typeface="Calibri" panose="020F0502020204030204" pitchFamily="34" charset="0"/>
                <a:ea typeface="ＭＳ Ｐゴシック" pitchFamily="-72" charset="-128"/>
                <a:cs typeface="Calibri" panose="020F0502020204030204" pitchFamily="34" charset="0"/>
              </a:rPr>
              <a:t> </a:t>
            </a:r>
            <a:endParaRPr lang="fr-FR" sz="992" b="1" i="1" dirty="0">
              <a:solidFill>
                <a:srgbClr val="C00000"/>
              </a:solidFill>
              <a:latin typeface="Calibri" panose="020F0502020204030204" pitchFamily="34" charset="0"/>
              <a:ea typeface="ＭＳ Ｐゴシック" pitchFamily="-72" charset="-128"/>
              <a:cs typeface="Calibri" panose="020F0502020204030204" pitchFamily="34" charset="0"/>
            </a:endParaRPr>
          </a:p>
          <a:p>
            <a:pPr algn="ctr"/>
            <a:endParaRPr lang="it-IT" sz="662" b="1" i="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5" name="CasellaDiTesto 14">
            <a:extLst>
              <a:ext uri="{FF2B5EF4-FFF2-40B4-BE49-F238E27FC236}">
                <a16:creationId xmlns:a16="http://schemas.microsoft.com/office/drawing/2014/main" id="{AA913F93-1C5C-1D4D-89C3-EBCC3A0B0C8A}"/>
              </a:ext>
            </a:extLst>
          </p:cNvPr>
          <p:cNvSpPr txBox="1"/>
          <p:nvPr/>
        </p:nvSpPr>
        <p:spPr>
          <a:xfrm>
            <a:off x="1475224" y="5834044"/>
            <a:ext cx="8430144" cy="1000467"/>
          </a:xfrm>
          <a:prstGeom prst="rect">
            <a:avLst/>
          </a:prstGeom>
          <a:noFill/>
          <a:ln>
            <a:solidFill>
              <a:schemeClr val="tx1"/>
            </a:solidFill>
          </a:ln>
        </p:spPr>
        <p:txBody>
          <a:bodyPr wrap="square" rtlCol="0">
            <a:spAutoFit/>
          </a:bodyPr>
          <a:lstStyle/>
          <a:p>
            <a:pPr algn="ctr">
              <a:lnSpc>
                <a:spcPct val="150000"/>
              </a:lnSpc>
            </a:pPr>
            <a:r>
              <a:rPr lang="it-IT" sz="1764" dirty="0">
                <a:solidFill>
                  <a:srgbClr val="002060"/>
                </a:solidFill>
                <a:latin typeface="Calibri" panose="020F0502020204030204" pitchFamily="34" charset="0"/>
                <a:cs typeface="Calibri" panose="020F0502020204030204" pitchFamily="34" charset="0"/>
              </a:rPr>
              <a:t>Possibile inclusione nella</a:t>
            </a:r>
            <a:r>
              <a:rPr lang="it-IT" sz="1764" dirty="0">
                <a:solidFill>
                  <a:srgbClr val="C00000"/>
                </a:solidFill>
                <a:latin typeface="Calibri" panose="020F0502020204030204" pitchFamily="34" charset="0"/>
                <a:cs typeface="Calibri" panose="020F0502020204030204" pitchFamily="34" charset="0"/>
              </a:rPr>
              <a:t> </a:t>
            </a:r>
            <a:r>
              <a:rPr lang="it-IT" sz="1764" b="1" dirty="0">
                <a:solidFill>
                  <a:srgbClr val="C00000"/>
                </a:solidFill>
                <a:latin typeface="Calibri" panose="020F0502020204030204" pitchFamily="34" charset="0"/>
                <a:cs typeface="Calibri" panose="020F0502020204030204" pitchFamily="34" charset="0"/>
              </a:rPr>
              <a:t>parte di fase III dello studio XPORT-MF-034</a:t>
            </a:r>
            <a:r>
              <a:rPr lang="it-IT" sz="1764" dirty="0">
                <a:latin typeface="Calibri" panose="020F0502020204030204" pitchFamily="34" charset="0"/>
                <a:cs typeface="Calibri" panose="020F0502020204030204" pitchFamily="34" charset="0"/>
              </a:rPr>
              <a:t>: </a:t>
            </a:r>
          </a:p>
          <a:p>
            <a:pPr algn="ctr">
              <a:lnSpc>
                <a:spcPct val="150000"/>
              </a:lnSpc>
            </a:pPr>
            <a:r>
              <a:rPr lang="it-IT" sz="1764" dirty="0">
                <a:solidFill>
                  <a:srgbClr val="002060"/>
                </a:solidFill>
                <a:latin typeface="Calibri" panose="020F0502020204030204" pitchFamily="34" charset="0"/>
                <a:cs typeface="Calibri" panose="020F0502020204030204" pitchFamily="34" charset="0"/>
              </a:rPr>
              <a:t>RUX +SEL confrontato con RUX +placebo (doppio cieco), </a:t>
            </a:r>
            <a:r>
              <a:rPr lang="en-US" sz="1764" dirty="0" err="1">
                <a:solidFill>
                  <a:srgbClr val="002060"/>
                </a:solidFill>
                <a:latin typeface="Calibri" panose="020F0502020204030204" pitchFamily="34" charset="0"/>
                <a:cs typeface="Calibri" panose="020F0502020204030204" pitchFamily="34" charset="0"/>
              </a:rPr>
              <a:t>piastrine</a:t>
            </a:r>
            <a:r>
              <a:rPr lang="en-US" sz="1764"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it-IT" sz="1764" dirty="0">
                <a:solidFill>
                  <a:srgbClr val="002060"/>
                </a:solidFill>
                <a:latin typeface="Calibri" panose="020F0502020204030204" pitchFamily="34" charset="0"/>
                <a:cs typeface="Calibri" panose="020F0502020204030204" pitchFamily="34" charset="0"/>
              </a:rPr>
              <a:t>≥100 x 10</a:t>
            </a:r>
            <a:r>
              <a:rPr lang="it-IT" sz="1764" baseline="30000" dirty="0">
                <a:solidFill>
                  <a:srgbClr val="002060"/>
                </a:solidFill>
                <a:latin typeface="Calibri" panose="020F0502020204030204" pitchFamily="34" charset="0"/>
                <a:cs typeface="Calibri" panose="020F0502020204030204" pitchFamily="34" charset="0"/>
              </a:rPr>
              <a:t>9</a:t>
            </a:r>
            <a:r>
              <a:rPr lang="it-IT" sz="1764" dirty="0">
                <a:solidFill>
                  <a:srgbClr val="002060"/>
                </a:solidFill>
                <a:latin typeface="Calibri" panose="020F0502020204030204" pitchFamily="34" charset="0"/>
                <a:cs typeface="Calibri" panose="020F0502020204030204" pitchFamily="34" charset="0"/>
              </a:rPr>
              <a:t>/L</a:t>
            </a:r>
          </a:p>
        </p:txBody>
      </p:sp>
    </p:spTree>
    <p:extLst>
      <p:ext uri="{BB962C8B-B14F-4D97-AF65-F5344CB8AC3E}">
        <p14:creationId xmlns:p14="http://schemas.microsoft.com/office/powerpoint/2010/main" val="194759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D942B24-C1BE-73B3-CDB5-A40CA8DB693D}"/>
              </a:ext>
            </a:extLst>
          </p:cNvPr>
          <p:cNvSpPr txBox="1"/>
          <p:nvPr/>
        </p:nvSpPr>
        <p:spPr>
          <a:xfrm>
            <a:off x="8518366" y="7194494"/>
            <a:ext cx="1931939" cy="245003"/>
          </a:xfrm>
          <a:prstGeom prst="rect">
            <a:avLst/>
          </a:prstGeom>
          <a:noFill/>
        </p:spPr>
        <p:txBody>
          <a:bodyPr wrap="none" rtlCol="0">
            <a:spAutoFit/>
          </a:bodyPr>
          <a:lstStyle/>
          <a:p>
            <a:r>
              <a:rPr lang="it-IT" sz="992" b="1" i="1" dirty="0" err="1">
                <a:solidFill>
                  <a:srgbClr val="C00000"/>
                </a:solidFill>
              </a:rPr>
              <a:t>Mascarenhas</a:t>
            </a:r>
            <a:r>
              <a:rPr lang="it-IT" sz="992" b="1" i="1" dirty="0">
                <a:solidFill>
                  <a:srgbClr val="C00000"/>
                </a:solidFill>
              </a:rPr>
              <a:t> et al, ASH 2024</a:t>
            </a:r>
          </a:p>
        </p:txBody>
      </p:sp>
      <p:sp>
        <p:nvSpPr>
          <p:cNvPr id="12" name="Titolo 2">
            <a:extLst>
              <a:ext uri="{FF2B5EF4-FFF2-40B4-BE49-F238E27FC236}">
                <a16:creationId xmlns:a16="http://schemas.microsoft.com/office/drawing/2014/main" id="{74B0B8F1-BFFB-FF40-B997-E5A9782F7966}"/>
              </a:ext>
            </a:extLst>
          </p:cNvPr>
          <p:cNvSpPr txBox="1">
            <a:spLocks/>
          </p:cNvSpPr>
          <p:nvPr/>
        </p:nvSpPr>
        <p:spPr>
          <a:xfrm>
            <a:off x="623600" y="536736"/>
            <a:ext cx="9914512" cy="569720"/>
          </a:xfrm>
          <a:prstGeom prst="rect">
            <a:avLst/>
          </a:prstGeom>
        </p:spPr>
        <p:txBody>
          <a:bodyPr vert="horz" lIns="75613" tIns="37806" rIns="75613" bIns="37806" rtlCol="0" anchor="ctr">
            <a:noAutofit/>
          </a:bodyPr>
          <a:lstStyle>
            <a:lvl1pPr algn="l" defTabSz="685800" rtl="0" eaLnBrk="1" latinLnBrk="0" hangingPunct="1">
              <a:lnSpc>
                <a:spcPct val="90000"/>
              </a:lnSpc>
              <a:spcBef>
                <a:spcPct val="0"/>
              </a:spcBef>
              <a:buNone/>
              <a:defRPr lang="it-IT" sz="2400" kern="1200">
                <a:solidFill>
                  <a:srgbClr val="779ECE"/>
                </a:solidFill>
                <a:latin typeface="Arial" panose="020B0604020202020204" pitchFamily="34" charset="0"/>
                <a:ea typeface="+mj-ea"/>
                <a:cs typeface="Arial" panose="020B0604020202020204" pitchFamily="34" charset="0"/>
              </a:defRPr>
            </a:lvl1pPr>
          </a:lstStyle>
          <a:p>
            <a:pPr algn="ctr" defTabSz="567057"/>
            <a:r>
              <a:rPr lang="it-IT" sz="2646" b="1" dirty="0" err="1">
                <a:solidFill>
                  <a:srgbClr val="C00000"/>
                </a:solidFill>
                <a:latin typeface="+mn-lt"/>
              </a:rPr>
              <a:t>Navtemadlin</a:t>
            </a:r>
            <a:r>
              <a:rPr lang="it-IT" sz="2646" b="1" dirty="0">
                <a:solidFill>
                  <a:srgbClr val="C00000"/>
                </a:solidFill>
                <a:latin typeface="+mn-lt"/>
              </a:rPr>
              <a:t>: a breve disponibile per risposte subottimali a RUX </a:t>
            </a:r>
          </a:p>
        </p:txBody>
      </p:sp>
      <p:pic>
        <p:nvPicPr>
          <p:cNvPr id="13" name="Immagine 12">
            <a:extLst>
              <a:ext uri="{FF2B5EF4-FFF2-40B4-BE49-F238E27FC236}">
                <a16:creationId xmlns:a16="http://schemas.microsoft.com/office/drawing/2014/main" id="{9202F988-6676-6F4F-B842-E19B5FD731CA}"/>
              </a:ext>
            </a:extLst>
          </p:cNvPr>
          <p:cNvPicPr>
            <a:picLocks noChangeAspect="1"/>
          </p:cNvPicPr>
          <p:nvPr/>
        </p:nvPicPr>
        <p:blipFill>
          <a:blip r:embed="rId3"/>
          <a:stretch>
            <a:fillRect/>
          </a:stretch>
        </p:blipFill>
        <p:spPr>
          <a:xfrm>
            <a:off x="1214288" y="1761990"/>
            <a:ext cx="2719624" cy="3092266"/>
          </a:xfrm>
          <a:prstGeom prst="rect">
            <a:avLst/>
          </a:prstGeom>
          <a:ln>
            <a:solidFill>
              <a:schemeClr val="accent1">
                <a:lumMod val="75000"/>
              </a:schemeClr>
            </a:solidFill>
          </a:ln>
        </p:spPr>
      </p:pic>
      <p:sp>
        <p:nvSpPr>
          <p:cNvPr id="2" name="CasellaDiTesto 1">
            <a:extLst>
              <a:ext uri="{FF2B5EF4-FFF2-40B4-BE49-F238E27FC236}">
                <a16:creationId xmlns:a16="http://schemas.microsoft.com/office/drawing/2014/main" id="{D2DE17B7-9C88-3148-96D5-8E0C1DCE2E63}"/>
              </a:ext>
            </a:extLst>
          </p:cNvPr>
          <p:cNvSpPr txBox="1"/>
          <p:nvPr/>
        </p:nvSpPr>
        <p:spPr>
          <a:xfrm>
            <a:off x="4135296" y="1695109"/>
            <a:ext cx="6115462" cy="1695529"/>
          </a:xfrm>
          <a:prstGeom prst="rect">
            <a:avLst/>
          </a:prstGeom>
          <a:noFill/>
        </p:spPr>
        <p:txBody>
          <a:bodyPr wrap="square" rtlCol="0">
            <a:spAutoFit/>
          </a:bodyPr>
          <a:lstStyle/>
          <a:p>
            <a:r>
              <a:rPr lang="it-IT" sz="992" dirty="0" err="1">
                <a:solidFill>
                  <a:srgbClr val="002060"/>
                </a:solidFill>
              </a:rPr>
              <a:t>Navtemadlin</a:t>
            </a:r>
            <a:r>
              <a:rPr lang="it-IT" sz="992" dirty="0">
                <a:solidFill>
                  <a:srgbClr val="002060"/>
                </a:solidFill>
              </a:rPr>
              <a:t> (</a:t>
            </a:r>
            <a:r>
              <a:rPr lang="it-IT" sz="992" dirty="0" err="1">
                <a:solidFill>
                  <a:srgbClr val="002060"/>
                </a:solidFill>
              </a:rPr>
              <a:t>Navt</a:t>
            </a:r>
            <a:r>
              <a:rPr lang="it-IT" sz="992" dirty="0">
                <a:solidFill>
                  <a:srgbClr val="002060"/>
                </a:solidFill>
              </a:rPr>
              <a:t>) inibisce MDM2, che è </a:t>
            </a:r>
            <a:r>
              <a:rPr lang="it-IT" sz="992" dirty="0" err="1">
                <a:solidFill>
                  <a:srgbClr val="002060"/>
                </a:solidFill>
              </a:rPr>
              <a:t>iperespressa</a:t>
            </a:r>
            <a:r>
              <a:rPr lang="it-IT" sz="992" dirty="0">
                <a:solidFill>
                  <a:srgbClr val="002060"/>
                </a:solidFill>
              </a:rPr>
              <a:t> nella </a:t>
            </a:r>
            <a:r>
              <a:rPr lang="it-IT" sz="992" dirty="0" err="1">
                <a:solidFill>
                  <a:srgbClr val="002060"/>
                </a:solidFill>
              </a:rPr>
              <a:t>mielofibrosi</a:t>
            </a:r>
            <a:r>
              <a:rPr lang="it-IT" sz="992" dirty="0">
                <a:solidFill>
                  <a:srgbClr val="002060"/>
                </a:solidFill>
              </a:rPr>
              <a:t>.</a:t>
            </a:r>
          </a:p>
          <a:p>
            <a:endParaRPr lang="it-IT" sz="992" dirty="0">
              <a:solidFill>
                <a:srgbClr val="002060"/>
              </a:solidFill>
            </a:endParaRPr>
          </a:p>
          <a:p>
            <a:r>
              <a:rPr lang="it-IT" sz="992" dirty="0">
                <a:solidFill>
                  <a:srgbClr val="002060"/>
                </a:solidFill>
              </a:rPr>
              <a:t>A sua volta, MDM2 inibisce p53, che invece porterebbe alla morte delle cellule malate: in pratica, </a:t>
            </a:r>
            <a:r>
              <a:rPr lang="it-IT" sz="992" dirty="0" err="1">
                <a:solidFill>
                  <a:srgbClr val="002060"/>
                </a:solidFill>
              </a:rPr>
              <a:t>Navt</a:t>
            </a:r>
            <a:r>
              <a:rPr lang="it-IT" sz="992" dirty="0">
                <a:solidFill>
                  <a:srgbClr val="002060"/>
                </a:solidFill>
              </a:rPr>
              <a:t>  ripristina la funzione di p53 di sopprimere la malattia</a:t>
            </a:r>
          </a:p>
          <a:p>
            <a:endParaRPr lang="it-IT" sz="992" dirty="0">
              <a:solidFill>
                <a:srgbClr val="002060"/>
              </a:solidFill>
            </a:endParaRPr>
          </a:p>
          <a:p>
            <a:r>
              <a:rPr lang="it-IT" sz="992" dirty="0" err="1">
                <a:solidFill>
                  <a:srgbClr val="002060"/>
                </a:solidFill>
              </a:rPr>
              <a:t>Navt</a:t>
            </a:r>
            <a:r>
              <a:rPr lang="it-IT" sz="992" dirty="0">
                <a:solidFill>
                  <a:srgbClr val="002060"/>
                </a:solidFill>
              </a:rPr>
              <a:t> è stato studiato in pazienti non più responsivi ai JAK inibitori: riduce  la fibrosi nel midollo, la quantità della mutazione </a:t>
            </a:r>
            <a:r>
              <a:rPr lang="it-IT" sz="992" i="1" dirty="0">
                <a:solidFill>
                  <a:srgbClr val="002060"/>
                </a:solidFill>
              </a:rPr>
              <a:t>JAK2</a:t>
            </a:r>
            <a:r>
              <a:rPr lang="it-IT" sz="992" dirty="0">
                <a:solidFill>
                  <a:srgbClr val="002060"/>
                </a:solidFill>
              </a:rPr>
              <a:t> e il numero delle cellule circolanti malate</a:t>
            </a:r>
          </a:p>
          <a:p>
            <a:endParaRPr lang="it-IT" sz="992" dirty="0"/>
          </a:p>
        </p:txBody>
      </p:sp>
      <p:sp>
        <p:nvSpPr>
          <p:cNvPr id="18" name="CasellaDiTesto 17">
            <a:extLst>
              <a:ext uri="{FF2B5EF4-FFF2-40B4-BE49-F238E27FC236}">
                <a16:creationId xmlns:a16="http://schemas.microsoft.com/office/drawing/2014/main" id="{BC6F263B-2049-9F4E-8E5C-3A522B5DB9D5}"/>
              </a:ext>
            </a:extLst>
          </p:cNvPr>
          <p:cNvSpPr txBox="1"/>
          <p:nvPr/>
        </p:nvSpPr>
        <p:spPr>
          <a:xfrm>
            <a:off x="1365784" y="5595603"/>
            <a:ext cx="8430144" cy="603114"/>
          </a:xfrm>
          <a:prstGeom prst="rect">
            <a:avLst/>
          </a:prstGeom>
          <a:noFill/>
          <a:ln>
            <a:solidFill>
              <a:schemeClr val="tx1"/>
            </a:solidFill>
          </a:ln>
        </p:spPr>
        <p:txBody>
          <a:bodyPr wrap="square" rtlCol="0">
            <a:spAutoFit/>
          </a:bodyPr>
          <a:lstStyle/>
          <a:p>
            <a:pPr algn="ctr">
              <a:lnSpc>
                <a:spcPct val="150000"/>
              </a:lnSpc>
            </a:pPr>
            <a:r>
              <a:rPr lang="it-IT" sz="992" dirty="0">
                <a:solidFill>
                  <a:srgbClr val="002060"/>
                </a:solidFill>
                <a:latin typeface="Calibri" panose="020F0502020204030204" pitchFamily="34" charset="0"/>
                <a:cs typeface="Calibri" panose="020F0502020204030204" pitchFamily="34" charset="0"/>
              </a:rPr>
              <a:t>A breve possibile inclusione nel </a:t>
            </a:r>
            <a:r>
              <a:rPr lang="it-IT" sz="992" b="1" dirty="0">
                <a:solidFill>
                  <a:srgbClr val="C00000"/>
                </a:solidFill>
                <a:latin typeface="Calibri" panose="020F0502020204030204" pitchFamily="34" charset="0"/>
                <a:cs typeface="Calibri" panose="020F0502020204030204" pitchFamily="34" charset="0"/>
              </a:rPr>
              <a:t>fase III POIESIS per pazienti con risposta subottimale su milza e sintomi dopo RUX in prima linea</a:t>
            </a:r>
            <a:r>
              <a:rPr lang="it-IT" sz="992" dirty="0">
                <a:latin typeface="Calibri" panose="020F0502020204030204" pitchFamily="34" charset="0"/>
                <a:cs typeface="Calibri" panose="020F0502020204030204" pitchFamily="34" charset="0"/>
              </a:rPr>
              <a:t>: </a:t>
            </a:r>
          </a:p>
          <a:p>
            <a:pPr algn="ctr">
              <a:lnSpc>
                <a:spcPct val="150000"/>
              </a:lnSpc>
            </a:pPr>
            <a:r>
              <a:rPr lang="it-IT" sz="992" dirty="0">
                <a:solidFill>
                  <a:srgbClr val="002060"/>
                </a:solidFill>
                <a:latin typeface="Calibri" panose="020F0502020204030204" pitchFamily="34" charset="0"/>
                <a:cs typeface="Calibri" panose="020F0502020204030204" pitchFamily="34" charset="0"/>
              </a:rPr>
              <a:t>RUX +</a:t>
            </a:r>
            <a:r>
              <a:rPr lang="it-IT" sz="992" dirty="0" err="1">
                <a:solidFill>
                  <a:srgbClr val="002060"/>
                </a:solidFill>
                <a:latin typeface="Calibri" panose="020F0502020204030204" pitchFamily="34" charset="0"/>
                <a:cs typeface="Calibri" panose="020F0502020204030204" pitchFamily="34" charset="0"/>
              </a:rPr>
              <a:t>Navt</a:t>
            </a:r>
            <a:r>
              <a:rPr lang="it-IT" sz="992" dirty="0">
                <a:solidFill>
                  <a:srgbClr val="002060"/>
                </a:solidFill>
                <a:latin typeface="Calibri" panose="020F0502020204030204" pitchFamily="34" charset="0"/>
                <a:cs typeface="Calibri" panose="020F0502020204030204" pitchFamily="34" charset="0"/>
              </a:rPr>
              <a:t> confrontato con RUX +placebo (doppio cieco), </a:t>
            </a:r>
            <a:r>
              <a:rPr lang="en-US" sz="992" dirty="0">
                <a:solidFill>
                  <a:srgbClr val="002060"/>
                </a:solidFill>
                <a:latin typeface="Calibri" panose="020F0502020204030204" pitchFamily="34" charset="0"/>
                <a:ea typeface="Times New Roman" panose="02020603050405020304" pitchFamily="18" charset="0"/>
                <a:cs typeface="Calibri" panose="020F0502020204030204" pitchFamily="34" charset="0"/>
              </a:rPr>
              <a:t>PLT </a:t>
            </a:r>
            <a:r>
              <a:rPr lang="it-IT" sz="992" dirty="0">
                <a:solidFill>
                  <a:srgbClr val="002060"/>
                </a:solidFill>
                <a:latin typeface="Calibri" panose="020F0502020204030204" pitchFamily="34" charset="0"/>
                <a:cs typeface="Calibri" panose="020F0502020204030204" pitchFamily="34" charset="0"/>
              </a:rPr>
              <a:t>≥100 x 10</a:t>
            </a:r>
            <a:r>
              <a:rPr lang="it-IT" sz="992" baseline="30000" dirty="0">
                <a:solidFill>
                  <a:srgbClr val="002060"/>
                </a:solidFill>
                <a:latin typeface="Calibri" panose="020F0502020204030204" pitchFamily="34" charset="0"/>
                <a:cs typeface="Calibri" panose="020F0502020204030204" pitchFamily="34" charset="0"/>
              </a:rPr>
              <a:t>9</a:t>
            </a:r>
            <a:r>
              <a:rPr lang="it-IT" sz="992" dirty="0">
                <a:solidFill>
                  <a:srgbClr val="002060"/>
                </a:solidFill>
                <a:latin typeface="Calibri" panose="020F0502020204030204" pitchFamily="34" charset="0"/>
                <a:cs typeface="Calibri" panose="020F0502020204030204" pitchFamily="34" charset="0"/>
              </a:rPr>
              <a:t>/L</a:t>
            </a:r>
          </a:p>
        </p:txBody>
      </p:sp>
    </p:spTree>
    <p:extLst>
      <p:ext uri="{BB962C8B-B14F-4D97-AF65-F5344CB8AC3E}">
        <p14:creationId xmlns:p14="http://schemas.microsoft.com/office/powerpoint/2010/main" val="1397021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816696E-864A-7CE6-C8CE-9AB05E54F396}"/>
              </a:ext>
            </a:extLst>
          </p:cNvPr>
          <p:cNvPicPr>
            <a:picLocks noChangeAspect="1"/>
          </p:cNvPicPr>
          <p:nvPr/>
        </p:nvPicPr>
        <p:blipFill>
          <a:blip r:embed="rId2"/>
          <a:srcRect l="36460"/>
          <a:stretch/>
        </p:blipFill>
        <p:spPr>
          <a:xfrm>
            <a:off x="5329392" y="1980431"/>
            <a:ext cx="6028065" cy="4611876"/>
          </a:xfrm>
          <a:prstGeom prst="rect">
            <a:avLst/>
          </a:prstGeom>
        </p:spPr>
      </p:pic>
      <p:pic>
        <p:nvPicPr>
          <p:cNvPr id="6" name="Immagine 5">
            <a:extLst>
              <a:ext uri="{FF2B5EF4-FFF2-40B4-BE49-F238E27FC236}">
                <a16:creationId xmlns:a16="http://schemas.microsoft.com/office/drawing/2014/main" id="{6C2FA4EC-A190-96F0-0580-D9FFF48FC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14" y="1692399"/>
            <a:ext cx="5028562" cy="3814316"/>
          </a:xfrm>
          <a:prstGeom prst="rect">
            <a:avLst/>
          </a:prstGeom>
        </p:spPr>
      </p:pic>
    </p:spTree>
    <p:extLst>
      <p:ext uri="{BB962C8B-B14F-4D97-AF65-F5344CB8AC3E}">
        <p14:creationId xmlns:p14="http://schemas.microsoft.com/office/powerpoint/2010/main" val="760395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A4083E9-88CA-1249-9A5E-A457C1A39DCE}"/>
              </a:ext>
            </a:extLst>
          </p:cNvPr>
          <p:cNvSpPr>
            <a:spLocks noGrp="1"/>
          </p:cNvSpPr>
          <p:nvPr>
            <p:ph type="body" idx="1"/>
          </p:nvPr>
        </p:nvSpPr>
        <p:spPr>
          <a:xfrm>
            <a:off x="730704" y="3595614"/>
            <a:ext cx="9700304" cy="909187"/>
          </a:xfrm>
        </p:spPr>
        <p:txBody>
          <a:bodyPr>
            <a:normAutofit fontScale="85000" lnSpcReduction="20000"/>
          </a:bodyPr>
          <a:lstStyle/>
          <a:p>
            <a:pPr algn="ctr"/>
            <a:r>
              <a:rPr lang="it-IT" b="1" dirty="0">
                <a:solidFill>
                  <a:srgbClr val="C00000"/>
                </a:solidFill>
                <a:latin typeface="Calibri" panose="020F0502020204030204" pitchFamily="34" charset="0"/>
                <a:cs typeface="Calibri" panose="020F0502020204030204" pitchFamily="34" charset="0"/>
              </a:rPr>
              <a:t>Studi clinici per migliorare l’anemia:</a:t>
            </a:r>
          </a:p>
          <a:p>
            <a:pPr algn="ctr"/>
            <a:r>
              <a:rPr lang="it-IT" b="1" dirty="0" err="1">
                <a:solidFill>
                  <a:srgbClr val="C00000"/>
                </a:solidFill>
                <a:latin typeface="Calibri" panose="020F0502020204030204" pitchFamily="34" charset="0"/>
                <a:cs typeface="Calibri" panose="020F0502020204030204" pitchFamily="34" charset="0"/>
              </a:rPr>
              <a:t>Elritercept</a:t>
            </a:r>
            <a:endParaRPr lang="it-IT"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3478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C4771059-F501-054C-BB8D-1C509AD6F2A4}"/>
              </a:ext>
            </a:extLst>
          </p:cNvPr>
          <p:cNvSpPr>
            <a:spLocks noGrp="1"/>
          </p:cNvSpPr>
          <p:nvPr>
            <p:ph type="title"/>
          </p:nvPr>
        </p:nvSpPr>
        <p:spPr>
          <a:xfrm>
            <a:off x="540015" y="378102"/>
            <a:ext cx="10081683" cy="1096121"/>
          </a:xfrm>
        </p:spPr>
        <p:txBody>
          <a:bodyPr>
            <a:normAutofit/>
          </a:bodyPr>
          <a:lstStyle/>
          <a:p>
            <a:r>
              <a:rPr lang="en-US" sz="2646" b="1" dirty="0">
                <a:solidFill>
                  <a:srgbClr val="C00000"/>
                </a:solidFill>
                <a:latin typeface="Calibri" panose="020F0502020204030204" pitchFamily="34" charset="0"/>
                <a:cs typeface="Calibri" panose="020F0502020204030204" pitchFamily="34" charset="0"/>
              </a:rPr>
              <a:t>Lo studio di </a:t>
            </a:r>
            <a:r>
              <a:rPr lang="en-US" sz="2646" b="1" dirty="0" err="1">
                <a:solidFill>
                  <a:srgbClr val="C00000"/>
                </a:solidFill>
                <a:latin typeface="Calibri" panose="020F0502020204030204" pitchFamily="34" charset="0"/>
                <a:cs typeface="Calibri" panose="020F0502020204030204" pitchFamily="34" charset="0"/>
              </a:rPr>
              <a:t>fase</a:t>
            </a:r>
            <a:r>
              <a:rPr lang="en-US" sz="2646" b="1" dirty="0">
                <a:solidFill>
                  <a:srgbClr val="C00000"/>
                </a:solidFill>
                <a:latin typeface="Calibri" panose="020F0502020204030204" pitchFamily="34" charset="0"/>
                <a:cs typeface="Calibri" panose="020F0502020204030204" pitchFamily="34" charset="0"/>
              </a:rPr>
              <a:t> II RESTORE con </a:t>
            </a:r>
            <a:r>
              <a:rPr lang="it-IT" sz="2646" b="1" dirty="0" err="1">
                <a:solidFill>
                  <a:srgbClr val="C00000"/>
                </a:solidFill>
                <a:latin typeface="Calibri" panose="020F0502020204030204" pitchFamily="34" charset="0"/>
                <a:cs typeface="Calibri" panose="020F0502020204030204" pitchFamily="34" charset="0"/>
              </a:rPr>
              <a:t>Elritercept</a:t>
            </a:r>
            <a:br>
              <a:rPr lang="it-IT" sz="2646" b="1" dirty="0">
                <a:solidFill>
                  <a:srgbClr val="C00000"/>
                </a:solidFill>
                <a:latin typeface="Calibri" panose="020F0502020204030204" pitchFamily="34" charset="0"/>
                <a:cs typeface="Calibri" panose="020F0502020204030204" pitchFamily="34" charset="0"/>
              </a:rPr>
            </a:br>
            <a:endParaRPr lang="it-IT" sz="2646" b="1" dirty="0">
              <a:solidFill>
                <a:srgbClr val="C00000"/>
              </a:solidFill>
              <a:latin typeface="Calibri" panose="020F0502020204030204" pitchFamily="34" charset="0"/>
              <a:cs typeface="Calibri" panose="020F0502020204030204" pitchFamily="34" charset="0"/>
            </a:endParaRPr>
          </a:p>
        </p:txBody>
      </p:sp>
      <p:sp>
        <p:nvSpPr>
          <p:cNvPr id="16" name="CasellaDiTesto 15">
            <a:extLst>
              <a:ext uri="{FF2B5EF4-FFF2-40B4-BE49-F238E27FC236}">
                <a16:creationId xmlns:a16="http://schemas.microsoft.com/office/drawing/2014/main" id="{E862B859-7C6C-0A4E-8842-4DDD6CFC9B3A}"/>
              </a:ext>
            </a:extLst>
          </p:cNvPr>
          <p:cNvSpPr txBox="1"/>
          <p:nvPr/>
        </p:nvSpPr>
        <p:spPr>
          <a:xfrm>
            <a:off x="3666793" y="7194494"/>
            <a:ext cx="8437927" cy="245003"/>
          </a:xfrm>
          <a:prstGeom prst="rect">
            <a:avLst/>
          </a:prstGeom>
          <a:noFill/>
        </p:spPr>
        <p:txBody>
          <a:bodyPr wrap="square">
            <a:spAutoFit/>
          </a:bodyPr>
          <a:lstStyle/>
          <a:p>
            <a:r>
              <a:rPr lang="it-IT" sz="992" b="1" i="1" dirty="0" err="1">
                <a:solidFill>
                  <a:srgbClr val="C00000"/>
                </a:solidFill>
                <a:latin typeface="Calibri" panose="020F0502020204030204" pitchFamily="34" charset="0"/>
                <a:cs typeface="Calibri" panose="020F0502020204030204" pitchFamily="34" charset="0"/>
              </a:rPr>
              <a:t>Passamonti</a:t>
            </a:r>
            <a:r>
              <a:rPr lang="it-IT" sz="992" b="1" i="1" dirty="0">
                <a:solidFill>
                  <a:srgbClr val="C00000"/>
                </a:solidFill>
                <a:latin typeface="Calibri" panose="020F0502020204030204" pitchFamily="34" charset="0"/>
                <a:cs typeface="Calibri" panose="020F0502020204030204" pitchFamily="34" charset="0"/>
              </a:rPr>
              <a:t> et al, Critical </a:t>
            </a:r>
            <a:r>
              <a:rPr lang="it-IT" sz="992" b="1" i="1" dirty="0" err="1">
                <a:solidFill>
                  <a:srgbClr val="C00000"/>
                </a:solidFill>
                <a:latin typeface="Calibri" panose="020F0502020204030204" pitchFamily="34" charset="0"/>
                <a:cs typeface="Calibri" panose="020F0502020204030204" pitchFamily="34" charset="0"/>
              </a:rPr>
              <a:t>Rev</a:t>
            </a:r>
            <a:r>
              <a:rPr lang="it-IT" sz="992" b="1" i="1" dirty="0">
                <a:solidFill>
                  <a:srgbClr val="C00000"/>
                </a:solidFill>
                <a:latin typeface="Calibri" panose="020F0502020204030204" pitchFamily="34" charset="0"/>
                <a:cs typeface="Calibri" panose="020F0502020204030204" pitchFamily="34" charset="0"/>
              </a:rPr>
              <a:t> in </a:t>
            </a:r>
            <a:r>
              <a:rPr lang="it-IT" sz="992" b="1" i="1" dirty="0" err="1">
                <a:solidFill>
                  <a:srgbClr val="C00000"/>
                </a:solidFill>
                <a:latin typeface="Calibri" panose="020F0502020204030204" pitchFamily="34" charset="0"/>
                <a:cs typeface="Calibri" panose="020F0502020204030204" pitchFamily="34" charset="0"/>
              </a:rPr>
              <a:t>Hem</a:t>
            </a:r>
            <a:r>
              <a:rPr lang="it-IT" sz="992" b="1" i="1" dirty="0">
                <a:solidFill>
                  <a:srgbClr val="C00000"/>
                </a:solidFill>
                <a:latin typeface="Calibri" panose="020F0502020204030204" pitchFamily="34" charset="0"/>
                <a:cs typeface="Calibri" panose="020F0502020204030204" pitchFamily="34" charset="0"/>
              </a:rPr>
              <a:t> </a:t>
            </a:r>
            <a:r>
              <a:rPr lang="it-IT" sz="992" b="1" i="1" dirty="0" err="1">
                <a:solidFill>
                  <a:srgbClr val="C00000"/>
                </a:solidFill>
                <a:latin typeface="Calibri" panose="020F0502020204030204" pitchFamily="34" charset="0"/>
                <a:cs typeface="Calibri" panose="020F0502020204030204" pitchFamily="34" charset="0"/>
              </a:rPr>
              <a:t>Onc</a:t>
            </a:r>
            <a:r>
              <a:rPr lang="it-IT" sz="992" b="1" i="1" dirty="0">
                <a:solidFill>
                  <a:srgbClr val="C00000"/>
                </a:solidFill>
                <a:latin typeface="Calibri" panose="020F0502020204030204" pitchFamily="34" charset="0"/>
                <a:cs typeface="Calibri" panose="020F0502020204030204" pitchFamily="34" charset="0"/>
              </a:rPr>
              <a:t> 2022; Harrison et al, ASH 2023; Harrison et al, EHA 2024; Harrison et al, ASH 2024</a:t>
            </a:r>
          </a:p>
        </p:txBody>
      </p:sp>
      <p:sp>
        <p:nvSpPr>
          <p:cNvPr id="4" name="CasellaDiTesto 3">
            <a:extLst>
              <a:ext uri="{FF2B5EF4-FFF2-40B4-BE49-F238E27FC236}">
                <a16:creationId xmlns:a16="http://schemas.microsoft.com/office/drawing/2014/main" id="{6C6590A0-62E6-4749-9BFD-AE00B349678C}"/>
              </a:ext>
            </a:extLst>
          </p:cNvPr>
          <p:cNvSpPr txBox="1"/>
          <p:nvPr/>
        </p:nvSpPr>
        <p:spPr>
          <a:xfrm>
            <a:off x="5854340" y="3453205"/>
            <a:ext cx="184777" cy="245003"/>
          </a:xfrm>
          <a:prstGeom prst="rect">
            <a:avLst/>
          </a:prstGeom>
          <a:solidFill>
            <a:schemeClr val="bg1"/>
          </a:solidFill>
        </p:spPr>
        <p:txBody>
          <a:bodyPr wrap="square" rtlCol="0">
            <a:spAutoFit/>
          </a:bodyPr>
          <a:lstStyle/>
          <a:p>
            <a:endParaRPr lang="it-IT" sz="992" dirty="0"/>
          </a:p>
        </p:txBody>
      </p:sp>
      <p:sp>
        <p:nvSpPr>
          <p:cNvPr id="5" name="CasellaDiTesto 4">
            <a:extLst>
              <a:ext uri="{FF2B5EF4-FFF2-40B4-BE49-F238E27FC236}">
                <a16:creationId xmlns:a16="http://schemas.microsoft.com/office/drawing/2014/main" id="{08FEF5F8-B8C5-F847-B333-8B994F932501}"/>
              </a:ext>
            </a:extLst>
          </p:cNvPr>
          <p:cNvSpPr txBox="1"/>
          <p:nvPr/>
        </p:nvSpPr>
        <p:spPr>
          <a:xfrm>
            <a:off x="3666792" y="1314861"/>
            <a:ext cx="6722761" cy="4168770"/>
          </a:xfrm>
          <a:prstGeom prst="rect">
            <a:avLst/>
          </a:prstGeom>
          <a:noFill/>
        </p:spPr>
        <p:txBody>
          <a:bodyPr wrap="square" rtlCol="0">
            <a:spAutoFit/>
          </a:bodyPr>
          <a:lstStyle/>
          <a:p>
            <a:pPr>
              <a:lnSpc>
                <a:spcPct val="150000"/>
              </a:lnSpc>
            </a:pPr>
            <a:r>
              <a:rPr lang="it-IT" sz="992" dirty="0" err="1">
                <a:solidFill>
                  <a:srgbClr val="002060"/>
                </a:solidFill>
                <a:latin typeface="Calibri" panose="020F0502020204030204" pitchFamily="34" charset="0"/>
                <a:cs typeface="Calibri" panose="020F0502020204030204" pitchFamily="34" charset="0"/>
              </a:rPr>
              <a:t>Elritercept</a:t>
            </a:r>
            <a:r>
              <a:rPr lang="it-IT" sz="992" dirty="0">
                <a:solidFill>
                  <a:srgbClr val="002060"/>
                </a:solidFill>
                <a:latin typeface="Calibri" panose="020F0502020204030204" pitchFamily="34" charset="0"/>
                <a:cs typeface="Calibri" panose="020F0502020204030204" pitchFamily="34" charset="0"/>
              </a:rPr>
              <a:t> inibisce molecole chiamate </a:t>
            </a:r>
            <a:r>
              <a:rPr lang="it-IT" sz="992" dirty="0" err="1">
                <a:solidFill>
                  <a:srgbClr val="002060"/>
                </a:solidFill>
                <a:latin typeface="Calibri" panose="020F0502020204030204" pitchFamily="34" charset="0"/>
                <a:cs typeface="Calibri" panose="020F0502020204030204" pitchFamily="34" charset="0"/>
              </a:rPr>
              <a:t>Activine</a:t>
            </a:r>
            <a:r>
              <a:rPr lang="it-IT" sz="992" dirty="0">
                <a:solidFill>
                  <a:srgbClr val="002060"/>
                </a:solidFill>
                <a:latin typeface="Calibri" panose="020F0502020204030204" pitchFamily="34" charset="0"/>
                <a:cs typeface="Calibri" panose="020F0502020204030204" pitchFamily="34" charset="0"/>
              </a:rPr>
              <a:t>, le quali trasmettono un segnale di morte alle cellule progenitrici del sangue (emopoiesi inefficace)</a:t>
            </a:r>
          </a:p>
          <a:p>
            <a:pPr>
              <a:lnSpc>
                <a:spcPct val="150000"/>
              </a:lnSpc>
            </a:pPr>
            <a:endParaRPr lang="it-IT" sz="1764" dirty="0">
              <a:solidFill>
                <a:srgbClr val="002060"/>
              </a:solidFill>
              <a:latin typeface="Calibri" panose="020F0502020204030204" pitchFamily="34" charset="0"/>
              <a:cs typeface="Calibri" panose="020F0502020204030204" pitchFamily="34" charset="0"/>
            </a:endParaRPr>
          </a:p>
          <a:p>
            <a:pPr>
              <a:lnSpc>
                <a:spcPct val="150000"/>
              </a:lnSpc>
            </a:pPr>
            <a:r>
              <a:rPr lang="it-IT" sz="992" dirty="0" err="1">
                <a:solidFill>
                  <a:srgbClr val="002060"/>
                </a:solidFill>
                <a:latin typeface="Calibri" panose="020F0502020204030204" pitchFamily="34" charset="0"/>
                <a:cs typeface="Calibri" panose="020F0502020204030204" pitchFamily="34" charset="0"/>
              </a:rPr>
              <a:t>N</a:t>
            </a:r>
            <a:r>
              <a:rPr lang="it-IT" sz="992" dirty="0">
                <a:solidFill>
                  <a:srgbClr val="002060"/>
                </a:solidFill>
                <a:latin typeface="Calibri" panose="020F0502020204030204" pitchFamily="34" charset="0"/>
                <a:cs typeface="Calibri" panose="020F0502020204030204" pitchFamily="34" charset="0"/>
              </a:rPr>
              <a:t>=73 pazienti, </a:t>
            </a:r>
            <a:r>
              <a:rPr lang="it-IT" sz="992" dirty="0" err="1">
                <a:solidFill>
                  <a:srgbClr val="002060"/>
                </a:solidFill>
                <a:latin typeface="Calibri" panose="020F0502020204030204" pitchFamily="34" charset="0"/>
                <a:cs typeface="Calibri" panose="020F0502020204030204" pitchFamily="34" charset="0"/>
              </a:rPr>
              <a:t>Hb</a:t>
            </a:r>
            <a:r>
              <a:rPr lang="it-IT" sz="992" dirty="0">
                <a:solidFill>
                  <a:srgbClr val="002060"/>
                </a:solidFill>
                <a:latin typeface="Calibri" panose="020F0502020204030204" pitchFamily="34" charset="0"/>
                <a:cs typeface="Calibri" panose="020F0502020204030204" pitchFamily="34" charset="0"/>
              </a:rPr>
              <a:t> &lt;10 g/dl, PLT </a:t>
            </a:r>
            <a:r>
              <a:rPr lang="en-US" sz="992" dirty="0">
                <a:solidFill>
                  <a:srgbClr val="002060"/>
                </a:solidFill>
                <a:latin typeface="Calibri" panose="020F0502020204030204" pitchFamily="34" charset="0"/>
                <a:cs typeface="Calibri" panose="020F0502020204030204" pitchFamily="34" charset="0"/>
              </a:rPr>
              <a:t>≥25</a:t>
            </a:r>
            <a:r>
              <a:rPr lang="it-IT" sz="992" dirty="0">
                <a:solidFill>
                  <a:srgbClr val="002060"/>
                </a:solidFill>
                <a:latin typeface="Calibri" panose="020F0502020204030204" pitchFamily="34" charset="0"/>
                <a:cs typeface="Calibri" panose="020F0502020204030204" pitchFamily="34" charset="0"/>
              </a:rPr>
              <a:t>000/mmc, somministrato da solo o insieme a RUX (</a:t>
            </a:r>
            <a:r>
              <a:rPr lang="it-IT" sz="992" dirty="0" err="1">
                <a:solidFill>
                  <a:srgbClr val="002060"/>
                </a:solidFill>
                <a:latin typeface="Calibri" panose="020F0502020204030204" pitchFamily="34" charset="0"/>
                <a:cs typeface="Calibri" panose="020F0502020204030204" pitchFamily="34" charset="0"/>
              </a:rPr>
              <a:t>N</a:t>
            </a:r>
            <a:r>
              <a:rPr lang="it-IT" sz="992" dirty="0">
                <a:solidFill>
                  <a:srgbClr val="002060"/>
                </a:solidFill>
                <a:latin typeface="Calibri" panose="020F0502020204030204" pitchFamily="34" charset="0"/>
                <a:cs typeface="Calibri" panose="020F0502020204030204" pitchFamily="34" charset="0"/>
              </a:rPr>
              <a:t>=44)</a:t>
            </a:r>
          </a:p>
          <a:p>
            <a:pPr>
              <a:lnSpc>
                <a:spcPct val="150000"/>
              </a:lnSpc>
            </a:pPr>
            <a:endParaRPr lang="it-IT" sz="1764" dirty="0">
              <a:solidFill>
                <a:srgbClr val="002060"/>
              </a:solidFill>
              <a:latin typeface="Calibri" panose="020F0502020204030204" pitchFamily="34" charset="0"/>
              <a:cs typeface="Calibri" panose="020F0502020204030204" pitchFamily="34" charset="0"/>
            </a:endParaRPr>
          </a:p>
          <a:p>
            <a:pPr>
              <a:lnSpc>
                <a:spcPct val="150000"/>
              </a:lnSpc>
            </a:pPr>
            <a:r>
              <a:rPr lang="it-IT" sz="992" dirty="0">
                <a:solidFill>
                  <a:srgbClr val="002060"/>
                </a:solidFill>
                <a:latin typeface="Calibri" panose="020F0502020204030204" pitchFamily="34" charset="0"/>
                <a:cs typeface="Calibri" panose="020F0502020204030204" pitchFamily="34" charset="0"/>
              </a:rPr>
              <a:t>A 6 mesi:</a:t>
            </a:r>
          </a:p>
          <a:p>
            <a:pPr marL="315039" indent="-315039">
              <a:lnSpc>
                <a:spcPct val="150000"/>
              </a:lnSpc>
              <a:buFontTx/>
              <a:buChar char="-"/>
            </a:pPr>
            <a:r>
              <a:rPr lang="it-IT" sz="992" dirty="0">
                <a:solidFill>
                  <a:srgbClr val="002060"/>
                </a:solidFill>
                <a:latin typeface="Calibri" panose="020F0502020204030204" pitchFamily="34" charset="0"/>
                <a:cs typeface="Calibri" panose="020F0502020204030204" pitchFamily="34" charset="0"/>
              </a:rPr>
              <a:t>Circa 50% dei pazienti hanno migliorato molto i valori di </a:t>
            </a:r>
            <a:r>
              <a:rPr lang="it-IT" sz="992" dirty="0" err="1">
                <a:solidFill>
                  <a:srgbClr val="002060"/>
                </a:solidFill>
                <a:latin typeface="Calibri" panose="020F0502020204030204" pitchFamily="34" charset="0"/>
                <a:cs typeface="Calibri" panose="020F0502020204030204" pitchFamily="34" charset="0"/>
              </a:rPr>
              <a:t>Hb</a:t>
            </a:r>
            <a:r>
              <a:rPr lang="it-IT" sz="992" dirty="0">
                <a:solidFill>
                  <a:srgbClr val="002060"/>
                </a:solidFill>
                <a:latin typeface="Calibri" panose="020F0502020204030204" pitchFamily="34" charset="0"/>
                <a:cs typeface="Calibri" panose="020F0502020204030204" pitchFamily="34" charset="0"/>
              </a:rPr>
              <a:t> </a:t>
            </a:r>
          </a:p>
          <a:p>
            <a:pPr marL="315039" indent="-315039">
              <a:lnSpc>
                <a:spcPct val="150000"/>
              </a:lnSpc>
              <a:buFontTx/>
              <a:buChar char="-"/>
            </a:pPr>
            <a:r>
              <a:rPr lang="it-IT" sz="992" dirty="0">
                <a:solidFill>
                  <a:srgbClr val="002060"/>
                </a:solidFill>
                <a:latin typeface="Calibri" panose="020F0502020204030204" pitchFamily="34" charset="0"/>
                <a:cs typeface="Calibri" panose="020F0502020204030204" pitchFamily="34" charset="0"/>
              </a:rPr>
              <a:t>Circa 30%  dei pazienti che trasfondevano non lo fanno più</a:t>
            </a:r>
          </a:p>
          <a:p>
            <a:pPr marL="315039" indent="-315039">
              <a:lnSpc>
                <a:spcPct val="150000"/>
              </a:lnSpc>
              <a:buFontTx/>
              <a:buChar char="-"/>
            </a:pPr>
            <a:r>
              <a:rPr lang="it-IT" sz="992" dirty="0">
                <a:solidFill>
                  <a:srgbClr val="002060"/>
                </a:solidFill>
                <a:latin typeface="Calibri" panose="020F0502020204030204" pitchFamily="34" charset="0"/>
                <a:cs typeface="Calibri" panose="020F0502020204030204" pitchFamily="34" charset="0"/>
              </a:rPr>
              <a:t>Sembra dare risposte anche su piastrine, milza e sintomi</a:t>
            </a:r>
            <a:endParaRPr lang="it-IT" sz="1764" dirty="0">
              <a:solidFill>
                <a:srgbClr val="002060"/>
              </a:solidFill>
              <a:latin typeface="Calibri" panose="020F0502020204030204" pitchFamily="34" charset="0"/>
              <a:cs typeface="Calibri" panose="020F0502020204030204" pitchFamily="34" charset="0"/>
            </a:endParaRPr>
          </a:p>
          <a:p>
            <a:pPr>
              <a:lnSpc>
                <a:spcPct val="150000"/>
              </a:lnSpc>
            </a:pPr>
            <a:endParaRPr lang="it-IT" sz="1488" dirty="0">
              <a:solidFill>
                <a:srgbClr val="002060"/>
              </a:solidFill>
              <a:latin typeface="Calibri" panose="020F0502020204030204" pitchFamily="34" charset="0"/>
              <a:cs typeface="Calibri" panose="020F0502020204030204" pitchFamily="34" charset="0"/>
            </a:endParaRPr>
          </a:p>
          <a:p>
            <a:pPr>
              <a:lnSpc>
                <a:spcPct val="150000"/>
              </a:lnSpc>
            </a:pPr>
            <a:endParaRPr lang="it-IT" sz="662" dirty="0">
              <a:latin typeface="Calibri" panose="020F0502020204030204" pitchFamily="34" charset="0"/>
              <a:cs typeface="Calibri" panose="020F0502020204030204" pitchFamily="34" charset="0"/>
            </a:endParaRPr>
          </a:p>
          <a:p>
            <a:endParaRPr lang="it-IT" sz="744" dirty="0"/>
          </a:p>
          <a:p>
            <a:endParaRPr lang="it-IT" sz="744" dirty="0"/>
          </a:p>
        </p:txBody>
      </p:sp>
      <p:pic>
        <p:nvPicPr>
          <p:cNvPr id="9" name="Immagine 8">
            <a:extLst>
              <a:ext uri="{FF2B5EF4-FFF2-40B4-BE49-F238E27FC236}">
                <a16:creationId xmlns:a16="http://schemas.microsoft.com/office/drawing/2014/main" id="{50422E19-0847-684A-A7A1-BD124F8C0143}"/>
              </a:ext>
            </a:extLst>
          </p:cNvPr>
          <p:cNvPicPr>
            <a:picLocks noChangeAspect="1"/>
          </p:cNvPicPr>
          <p:nvPr/>
        </p:nvPicPr>
        <p:blipFill>
          <a:blip r:embed="rId3"/>
          <a:stretch>
            <a:fillRect/>
          </a:stretch>
        </p:blipFill>
        <p:spPr>
          <a:xfrm>
            <a:off x="897628" y="2585586"/>
            <a:ext cx="2581262" cy="2626023"/>
          </a:xfrm>
          <a:prstGeom prst="rect">
            <a:avLst/>
          </a:prstGeom>
        </p:spPr>
      </p:pic>
      <p:sp>
        <p:nvSpPr>
          <p:cNvPr id="10" name="CasellaDiTesto 9">
            <a:extLst>
              <a:ext uri="{FF2B5EF4-FFF2-40B4-BE49-F238E27FC236}">
                <a16:creationId xmlns:a16="http://schemas.microsoft.com/office/drawing/2014/main" id="{11C95ED2-69F3-C64E-8D7F-0ED28C9AEE12}"/>
              </a:ext>
            </a:extLst>
          </p:cNvPr>
          <p:cNvSpPr txBox="1"/>
          <p:nvPr/>
        </p:nvSpPr>
        <p:spPr>
          <a:xfrm>
            <a:off x="1697108" y="4712707"/>
            <a:ext cx="1313272" cy="537840"/>
          </a:xfrm>
          <a:prstGeom prst="rect">
            <a:avLst/>
          </a:prstGeom>
          <a:noFill/>
        </p:spPr>
        <p:txBody>
          <a:bodyPr wrap="square" rtlCol="0">
            <a:spAutoFit/>
          </a:bodyPr>
          <a:lstStyle/>
          <a:p>
            <a:r>
              <a:rPr lang="it-IT" sz="1158" dirty="0">
                <a:solidFill>
                  <a:srgbClr val="002060"/>
                </a:solidFill>
                <a:latin typeface="Calibri" panose="020F0502020204030204" pitchFamily="34" charset="0"/>
                <a:cs typeface="Calibri" panose="020F0502020204030204" pitchFamily="34" charset="0"/>
              </a:rPr>
              <a:t>Cellule del </a:t>
            </a:r>
          </a:p>
          <a:p>
            <a:r>
              <a:rPr lang="it-IT" sz="1158" dirty="0">
                <a:solidFill>
                  <a:srgbClr val="002060"/>
                </a:solidFill>
                <a:latin typeface="Calibri" panose="020F0502020204030204" pitchFamily="34" charset="0"/>
                <a:cs typeface="Calibri" panose="020F0502020204030204" pitchFamily="34" charset="0"/>
              </a:rPr>
              <a:t>sangue</a:t>
            </a:r>
          </a:p>
        </p:txBody>
      </p:sp>
      <p:sp>
        <p:nvSpPr>
          <p:cNvPr id="11" name="CasellaDiTesto 10">
            <a:extLst>
              <a:ext uri="{FF2B5EF4-FFF2-40B4-BE49-F238E27FC236}">
                <a16:creationId xmlns:a16="http://schemas.microsoft.com/office/drawing/2014/main" id="{1546B667-0D7C-6B40-9D79-F1C9111281CA}"/>
              </a:ext>
            </a:extLst>
          </p:cNvPr>
          <p:cNvSpPr txBox="1"/>
          <p:nvPr/>
        </p:nvSpPr>
        <p:spPr>
          <a:xfrm>
            <a:off x="1425478" y="2634526"/>
            <a:ext cx="1313272" cy="372281"/>
          </a:xfrm>
          <a:prstGeom prst="rect">
            <a:avLst/>
          </a:prstGeom>
          <a:noFill/>
        </p:spPr>
        <p:txBody>
          <a:bodyPr wrap="square" rtlCol="0">
            <a:spAutoFit/>
          </a:bodyPr>
          <a:lstStyle/>
          <a:p>
            <a:r>
              <a:rPr lang="it-IT" sz="1819" b="1" dirty="0" err="1">
                <a:solidFill>
                  <a:srgbClr val="002060"/>
                </a:solidFill>
                <a:latin typeface="Calibri" panose="020F0502020204030204" pitchFamily="34" charset="0"/>
                <a:cs typeface="Calibri" panose="020F0502020204030204" pitchFamily="34" charset="0"/>
              </a:rPr>
              <a:t>Elritercept</a:t>
            </a:r>
            <a:endParaRPr lang="it-IT" sz="1819" b="1" dirty="0">
              <a:solidFill>
                <a:srgbClr val="002060"/>
              </a:solidFill>
            </a:endParaRPr>
          </a:p>
        </p:txBody>
      </p:sp>
      <p:sp>
        <p:nvSpPr>
          <p:cNvPr id="12" name="CasellaDiTesto 11">
            <a:extLst>
              <a:ext uri="{FF2B5EF4-FFF2-40B4-BE49-F238E27FC236}">
                <a16:creationId xmlns:a16="http://schemas.microsoft.com/office/drawing/2014/main" id="{2431DEB6-D44A-C345-BC7E-ADFE7120EBA3}"/>
              </a:ext>
            </a:extLst>
          </p:cNvPr>
          <p:cNvSpPr txBox="1"/>
          <p:nvPr/>
        </p:nvSpPr>
        <p:spPr>
          <a:xfrm>
            <a:off x="1697108" y="6551571"/>
            <a:ext cx="8091532" cy="363818"/>
          </a:xfrm>
          <a:prstGeom prst="rect">
            <a:avLst/>
          </a:prstGeom>
          <a:noFill/>
          <a:ln>
            <a:solidFill>
              <a:srgbClr val="003767"/>
            </a:solidFill>
          </a:ln>
        </p:spPr>
        <p:txBody>
          <a:bodyPr wrap="square" rtlCol="0">
            <a:spAutoFit/>
          </a:bodyPr>
          <a:lstStyle/>
          <a:p>
            <a:pPr algn="ctr"/>
            <a:r>
              <a:rPr lang="it-IT" sz="1764" dirty="0">
                <a:solidFill>
                  <a:srgbClr val="C00000"/>
                </a:solidFill>
                <a:latin typeface="Calibri" panose="020F0502020204030204" pitchFamily="34" charset="0"/>
                <a:cs typeface="Calibri" panose="020F0502020204030204" pitchFamily="34" charset="0"/>
              </a:rPr>
              <a:t>Da poco conclusa la possibilità di inclusione in questo studio: analisi in corso</a:t>
            </a:r>
          </a:p>
        </p:txBody>
      </p:sp>
      <p:sp>
        <p:nvSpPr>
          <p:cNvPr id="13" name="CasellaDiTesto 12">
            <a:extLst>
              <a:ext uri="{FF2B5EF4-FFF2-40B4-BE49-F238E27FC236}">
                <a16:creationId xmlns:a16="http://schemas.microsoft.com/office/drawing/2014/main" id="{1DD52785-9DE1-9248-A9C7-1422D03C7103}"/>
              </a:ext>
            </a:extLst>
          </p:cNvPr>
          <p:cNvSpPr txBox="1"/>
          <p:nvPr/>
        </p:nvSpPr>
        <p:spPr>
          <a:xfrm rot="18418985">
            <a:off x="1547146" y="3372304"/>
            <a:ext cx="732302" cy="278987"/>
          </a:xfrm>
          <a:prstGeom prst="rect">
            <a:avLst/>
          </a:prstGeom>
          <a:solidFill>
            <a:schemeClr val="accent1">
              <a:lumMod val="50000"/>
            </a:schemeClr>
          </a:solidFill>
        </p:spPr>
        <p:txBody>
          <a:bodyPr wrap="square" rtlCol="0">
            <a:spAutoFit/>
          </a:bodyPr>
          <a:lstStyle/>
          <a:p>
            <a:r>
              <a:rPr lang="it-IT" sz="1213" b="1" dirty="0" err="1">
                <a:solidFill>
                  <a:schemeClr val="bg1"/>
                </a:solidFill>
                <a:latin typeface="Calibri" panose="020F0502020204030204" pitchFamily="34" charset="0"/>
                <a:cs typeface="Calibri" panose="020F0502020204030204" pitchFamily="34" charset="0"/>
              </a:rPr>
              <a:t>Activine</a:t>
            </a:r>
            <a:endParaRPr lang="it-IT" sz="1213"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8580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A4083E9-88CA-1249-9A5E-A457C1A39DCE}"/>
              </a:ext>
            </a:extLst>
          </p:cNvPr>
          <p:cNvSpPr>
            <a:spLocks noGrp="1"/>
          </p:cNvSpPr>
          <p:nvPr>
            <p:ph type="body" idx="1"/>
          </p:nvPr>
        </p:nvSpPr>
        <p:spPr>
          <a:xfrm>
            <a:off x="730704" y="3595614"/>
            <a:ext cx="9700304" cy="909187"/>
          </a:xfrm>
        </p:spPr>
        <p:txBody>
          <a:bodyPr>
            <a:normAutofit fontScale="92500"/>
          </a:bodyPr>
          <a:lstStyle/>
          <a:p>
            <a:pPr algn="ctr"/>
            <a:r>
              <a:rPr lang="it-IT" b="1" dirty="0">
                <a:solidFill>
                  <a:srgbClr val="C00000"/>
                </a:solidFill>
                <a:latin typeface="Calibri" panose="020F0502020204030204" pitchFamily="34" charset="0"/>
                <a:cs typeface="Calibri" panose="020F0502020204030204" pitchFamily="34" charset="0"/>
              </a:rPr>
              <a:t>Studi clinici per pazienti già trattati con JAK inibitori</a:t>
            </a:r>
          </a:p>
        </p:txBody>
      </p:sp>
    </p:spTree>
    <p:extLst>
      <p:ext uri="{BB962C8B-B14F-4D97-AF65-F5344CB8AC3E}">
        <p14:creationId xmlns:p14="http://schemas.microsoft.com/office/powerpoint/2010/main" val="4106020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9">
            <a:extLst>
              <a:ext uri="{FF2B5EF4-FFF2-40B4-BE49-F238E27FC236}">
                <a16:creationId xmlns:a16="http://schemas.microsoft.com/office/drawing/2014/main" id="{B5B8C3D1-7566-AF42-BD45-567CE84066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7414" y="1540420"/>
            <a:ext cx="3734890" cy="2519400"/>
          </a:xfrm>
          <a:prstGeom prst="rect">
            <a:avLst/>
          </a:prstGeom>
          <a:ln>
            <a:noFill/>
          </a:ln>
        </p:spPr>
      </p:pic>
      <p:sp>
        <p:nvSpPr>
          <p:cNvPr id="6" name="CasellaDiTesto 5">
            <a:extLst>
              <a:ext uri="{FF2B5EF4-FFF2-40B4-BE49-F238E27FC236}">
                <a16:creationId xmlns:a16="http://schemas.microsoft.com/office/drawing/2014/main" id="{A9094361-DC4A-DD4F-9711-1A3D3BF6768C}"/>
              </a:ext>
            </a:extLst>
          </p:cNvPr>
          <p:cNvSpPr txBox="1"/>
          <p:nvPr/>
        </p:nvSpPr>
        <p:spPr>
          <a:xfrm>
            <a:off x="2509261" y="438190"/>
            <a:ext cx="6422098" cy="499496"/>
          </a:xfrm>
          <a:prstGeom prst="rect">
            <a:avLst/>
          </a:prstGeom>
          <a:noFill/>
        </p:spPr>
        <p:txBody>
          <a:bodyPr wrap="square">
            <a:spAutoFit/>
          </a:bodyPr>
          <a:lstStyle/>
          <a:p>
            <a:r>
              <a:rPr lang="en-US" sz="2646" b="1" dirty="0">
                <a:solidFill>
                  <a:srgbClr val="C00000"/>
                </a:solidFill>
                <a:latin typeface="Calibri" panose="020F0502020204030204" pitchFamily="34" charset="0"/>
                <a:cs typeface="Calibri" panose="020F0502020204030204" pitchFamily="34" charset="0"/>
              </a:rPr>
              <a:t>Lo studio di </a:t>
            </a:r>
            <a:r>
              <a:rPr lang="en-US" sz="2646" b="1" dirty="0" err="1">
                <a:solidFill>
                  <a:srgbClr val="C00000"/>
                </a:solidFill>
                <a:latin typeface="Calibri" panose="020F0502020204030204" pitchFamily="34" charset="0"/>
                <a:cs typeface="Calibri" panose="020F0502020204030204" pitchFamily="34" charset="0"/>
              </a:rPr>
              <a:t>fase</a:t>
            </a:r>
            <a:r>
              <a:rPr lang="en-US" sz="2646" b="1" dirty="0">
                <a:solidFill>
                  <a:srgbClr val="C00000"/>
                </a:solidFill>
                <a:latin typeface="Calibri" panose="020F0502020204030204" pitchFamily="34" charset="0"/>
                <a:cs typeface="Calibri" panose="020F0502020204030204" pitchFamily="34" charset="0"/>
              </a:rPr>
              <a:t> II </a:t>
            </a:r>
            <a:r>
              <a:rPr lang="en-US" sz="2646" b="1" dirty="0" err="1">
                <a:solidFill>
                  <a:srgbClr val="C00000"/>
                </a:solidFill>
                <a:latin typeface="Calibri" panose="020F0502020204030204" pitchFamily="34" charset="0"/>
                <a:cs typeface="Calibri" panose="020F0502020204030204" pitchFamily="34" charset="0"/>
              </a:rPr>
              <a:t>Imbark</a:t>
            </a:r>
            <a:r>
              <a:rPr lang="en-US" sz="2646" b="1" dirty="0">
                <a:solidFill>
                  <a:srgbClr val="C00000"/>
                </a:solidFill>
                <a:latin typeface="Calibri" panose="020F0502020204030204" pitchFamily="34" charset="0"/>
                <a:cs typeface="Calibri" panose="020F0502020204030204" pitchFamily="34" charset="0"/>
              </a:rPr>
              <a:t> con </a:t>
            </a:r>
            <a:r>
              <a:rPr lang="en-US" sz="2646" b="1" dirty="0" err="1">
                <a:solidFill>
                  <a:srgbClr val="C00000"/>
                </a:solidFill>
                <a:latin typeface="Calibri" panose="020F0502020204030204" pitchFamily="34" charset="0"/>
                <a:cs typeface="Calibri" panose="020F0502020204030204" pitchFamily="34" charset="0"/>
              </a:rPr>
              <a:t>Imetelstat</a:t>
            </a:r>
            <a:endParaRPr lang="it-IT" sz="2646" b="1" dirty="0">
              <a:solidFill>
                <a:srgbClr val="C00000"/>
              </a:solidFill>
              <a:latin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372989BB-2E78-2543-B107-3BC776A55190}"/>
              </a:ext>
            </a:extLst>
          </p:cNvPr>
          <p:cNvSpPr txBox="1"/>
          <p:nvPr/>
        </p:nvSpPr>
        <p:spPr>
          <a:xfrm>
            <a:off x="5200480" y="1626916"/>
            <a:ext cx="5239882" cy="2130135"/>
          </a:xfrm>
          <a:prstGeom prst="rect">
            <a:avLst/>
          </a:prstGeom>
          <a:noFill/>
        </p:spPr>
        <p:txBody>
          <a:bodyPr wrap="square">
            <a:spAutoFit/>
          </a:bodyPr>
          <a:lstStyle/>
          <a:p>
            <a:pPr>
              <a:lnSpc>
                <a:spcPct val="150000"/>
              </a:lnSpc>
            </a:pPr>
            <a:r>
              <a:rPr lang="en-IE" sz="992" dirty="0">
                <a:solidFill>
                  <a:srgbClr val="002060"/>
                </a:solidFill>
                <a:latin typeface="Calibri" panose="020F0502020204030204" pitchFamily="34" charset="0"/>
                <a:cs typeface="Calibri" panose="020F0502020204030204" pitchFamily="34" charset="0"/>
              </a:rPr>
              <a:t>N=107 </a:t>
            </a:r>
            <a:r>
              <a:rPr lang="en-IE" sz="992" dirty="0" err="1">
                <a:solidFill>
                  <a:srgbClr val="002060"/>
                </a:solidFill>
                <a:latin typeface="Calibri" panose="020F0502020204030204" pitchFamily="34" charset="0"/>
                <a:cs typeface="Calibri" panose="020F0502020204030204" pitchFamily="34" charset="0"/>
              </a:rPr>
              <a:t>resistenti</a:t>
            </a:r>
            <a:r>
              <a:rPr lang="en-IE" sz="992" dirty="0">
                <a:solidFill>
                  <a:srgbClr val="002060"/>
                </a:solidFill>
                <a:latin typeface="Calibri" panose="020F0502020204030204" pitchFamily="34" charset="0"/>
                <a:cs typeface="Calibri" panose="020F0502020204030204" pitchFamily="34" charset="0"/>
              </a:rPr>
              <a:t>/</a:t>
            </a:r>
            <a:r>
              <a:rPr lang="en-IE" sz="992" dirty="0" err="1">
                <a:solidFill>
                  <a:srgbClr val="002060"/>
                </a:solidFill>
                <a:latin typeface="Calibri" panose="020F0502020204030204" pitchFamily="34" charset="0"/>
                <a:cs typeface="Calibri" panose="020F0502020204030204" pitchFamily="34" charset="0"/>
              </a:rPr>
              <a:t>refrattari</a:t>
            </a:r>
            <a:r>
              <a:rPr lang="en-IE" sz="992" dirty="0">
                <a:solidFill>
                  <a:srgbClr val="002060"/>
                </a:solidFill>
                <a:latin typeface="Calibri" panose="020F0502020204030204" pitchFamily="34" charset="0"/>
                <a:cs typeface="Calibri" panose="020F0502020204030204" pitchFamily="34" charset="0"/>
              </a:rPr>
              <a:t> a </a:t>
            </a:r>
            <a:r>
              <a:rPr lang="en-IE" sz="992" dirty="0" err="1">
                <a:solidFill>
                  <a:srgbClr val="002060"/>
                </a:solidFill>
                <a:latin typeface="Calibri" panose="020F0502020204030204" pitchFamily="34" charset="0"/>
                <a:cs typeface="Calibri" panose="020F0502020204030204" pitchFamily="34" charset="0"/>
              </a:rPr>
              <a:t>Ruxolitinib</a:t>
            </a:r>
            <a:endParaRPr lang="en-IE" sz="992" dirty="0">
              <a:solidFill>
                <a:srgbClr val="002060"/>
              </a:solidFill>
              <a:latin typeface="Calibri" panose="020F0502020204030204" pitchFamily="34" charset="0"/>
              <a:cs typeface="Calibri" panose="020F0502020204030204" pitchFamily="34" charset="0"/>
            </a:endParaRPr>
          </a:p>
          <a:p>
            <a:pPr>
              <a:lnSpc>
                <a:spcPct val="150000"/>
              </a:lnSpc>
            </a:pPr>
            <a:r>
              <a:rPr lang="en-US" sz="992" kern="0" dirty="0">
                <a:solidFill>
                  <a:srgbClr val="002060"/>
                </a:solidFill>
                <a:latin typeface="Calibri" panose="020F0502020204030204" pitchFamily="34" charset="0"/>
                <a:cs typeface="Calibri" panose="020F0502020204030204" pitchFamily="34" charset="0"/>
              </a:rPr>
              <a:t>PLT ≥75</a:t>
            </a:r>
            <a:r>
              <a:rPr lang="it-IT" sz="992" dirty="0">
                <a:solidFill>
                  <a:srgbClr val="002060"/>
                </a:solidFill>
                <a:latin typeface="Calibri" panose="020F0502020204030204" pitchFamily="34" charset="0"/>
                <a:cs typeface="Calibri" panose="020F0502020204030204" pitchFamily="34" charset="0"/>
              </a:rPr>
              <a:t> x 10</a:t>
            </a:r>
            <a:r>
              <a:rPr lang="it-IT" sz="992" baseline="30000" dirty="0">
                <a:solidFill>
                  <a:srgbClr val="002060"/>
                </a:solidFill>
                <a:latin typeface="Calibri" panose="020F0502020204030204" pitchFamily="34" charset="0"/>
                <a:cs typeface="Calibri" panose="020F0502020204030204" pitchFamily="34" charset="0"/>
              </a:rPr>
              <a:t>9</a:t>
            </a:r>
            <a:r>
              <a:rPr lang="it-IT" sz="992" dirty="0">
                <a:solidFill>
                  <a:srgbClr val="002060"/>
                </a:solidFill>
                <a:latin typeface="Calibri" panose="020F0502020204030204" pitchFamily="34" charset="0"/>
                <a:cs typeface="Calibri" panose="020F0502020204030204" pitchFamily="34" charset="0"/>
              </a:rPr>
              <a:t>/L</a:t>
            </a:r>
          </a:p>
          <a:p>
            <a:pPr>
              <a:lnSpc>
                <a:spcPct val="150000"/>
              </a:lnSpc>
            </a:pPr>
            <a:endParaRPr lang="it-IT" sz="992" dirty="0">
              <a:solidFill>
                <a:srgbClr val="003767"/>
              </a:solidFill>
              <a:latin typeface="Calibri" panose="020F0502020204030204" pitchFamily="34" charset="0"/>
              <a:cs typeface="Calibri" panose="020F0502020204030204" pitchFamily="34" charset="0"/>
            </a:endParaRPr>
          </a:p>
          <a:p>
            <a:pPr>
              <a:lnSpc>
                <a:spcPct val="150000"/>
              </a:lnSpc>
            </a:pPr>
            <a:r>
              <a:rPr lang="it-IT" sz="992" dirty="0">
                <a:solidFill>
                  <a:srgbClr val="002060"/>
                </a:solidFill>
                <a:latin typeface="Calibri" panose="020F0502020204030204" pitchFamily="34" charset="0"/>
                <a:cs typeface="Calibri" panose="020F0502020204030204" pitchFamily="34" charset="0"/>
              </a:rPr>
              <a:t>Infusione </a:t>
            </a:r>
            <a:r>
              <a:rPr lang="it-IT" sz="992" dirty="0" err="1">
                <a:solidFill>
                  <a:srgbClr val="002060"/>
                </a:solidFill>
                <a:latin typeface="Calibri" panose="020F0502020204030204" pitchFamily="34" charset="0"/>
                <a:cs typeface="Calibri" panose="020F0502020204030204" pitchFamily="34" charset="0"/>
              </a:rPr>
              <a:t>ev</a:t>
            </a:r>
            <a:r>
              <a:rPr lang="it-IT" sz="992" dirty="0">
                <a:solidFill>
                  <a:srgbClr val="002060"/>
                </a:solidFill>
                <a:latin typeface="Calibri" panose="020F0502020204030204" pitchFamily="34" charset="0"/>
                <a:cs typeface="Calibri" panose="020F0502020204030204" pitchFamily="34" charset="0"/>
              </a:rPr>
              <a:t> ogni 3 settimane:</a:t>
            </a:r>
          </a:p>
          <a:p>
            <a:pPr>
              <a:lnSpc>
                <a:spcPct val="150000"/>
              </a:lnSpc>
            </a:pPr>
            <a:r>
              <a:rPr lang="it-IT" sz="992" dirty="0">
                <a:solidFill>
                  <a:srgbClr val="002060"/>
                </a:solidFill>
                <a:latin typeface="Calibri" panose="020F0502020204030204" pitchFamily="34" charset="0"/>
                <a:cs typeface="Calibri" panose="020F0502020204030204" pitchFamily="34" charset="0"/>
              </a:rPr>
              <a:t>- Risposta su milza/sintomi in 10/30% a 6 mesi</a:t>
            </a:r>
          </a:p>
          <a:p>
            <a:pPr>
              <a:lnSpc>
                <a:spcPct val="150000"/>
              </a:lnSpc>
            </a:pPr>
            <a:r>
              <a:rPr lang="it-IT" sz="992" dirty="0">
                <a:solidFill>
                  <a:srgbClr val="002060"/>
                </a:solidFill>
                <a:latin typeface="Calibri" panose="020F0502020204030204" pitchFamily="34" charset="0"/>
                <a:cs typeface="Calibri" panose="020F0502020204030204" pitchFamily="34" charset="0"/>
              </a:rPr>
              <a:t>- Riduzione della fibrosi midollare in 40%</a:t>
            </a:r>
          </a:p>
          <a:p>
            <a:pPr>
              <a:lnSpc>
                <a:spcPct val="150000"/>
              </a:lnSpc>
            </a:pPr>
            <a:r>
              <a:rPr lang="it-IT" sz="992" dirty="0">
                <a:solidFill>
                  <a:srgbClr val="002060"/>
                </a:solidFill>
                <a:latin typeface="Calibri" panose="020F0502020204030204" pitchFamily="34" charset="0"/>
                <a:cs typeface="Calibri" panose="020F0502020204030204" pitchFamily="34" charset="0"/>
              </a:rPr>
              <a:t>- Riduzione della carica allelica di </a:t>
            </a:r>
            <a:r>
              <a:rPr lang="it-IT" sz="992" i="1" dirty="0">
                <a:solidFill>
                  <a:srgbClr val="002060"/>
                </a:solidFill>
                <a:latin typeface="Calibri" panose="020F0502020204030204" pitchFamily="34" charset="0"/>
                <a:cs typeface="Calibri" panose="020F0502020204030204" pitchFamily="34" charset="0"/>
              </a:rPr>
              <a:t>JAK2 in </a:t>
            </a:r>
            <a:r>
              <a:rPr lang="it-IT" sz="992" dirty="0">
                <a:solidFill>
                  <a:srgbClr val="002060"/>
                </a:solidFill>
                <a:latin typeface="Calibri" panose="020F0502020204030204" pitchFamily="34" charset="0"/>
                <a:cs typeface="Calibri" panose="020F0502020204030204" pitchFamily="34" charset="0"/>
              </a:rPr>
              <a:t>46%</a:t>
            </a:r>
            <a:endParaRPr lang="it-IT" sz="1654" dirty="0">
              <a:solidFill>
                <a:srgbClr val="002060"/>
              </a:solidFill>
              <a:latin typeface="Calibri" panose="020F0502020204030204" pitchFamily="34" charset="0"/>
              <a:cs typeface="Calibri" panose="020F0502020204030204" pitchFamily="34" charset="0"/>
            </a:endParaRPr>
          </a:p>
        </p:txBody>
      </p:sp>
      <p:sp>
        <p:nvSpPr>
          <p:cNvPr id="9" name="CasellaDiTesto 8">
            <a:extLst>
              <a:ext uri="{FF2B5EF4-FFF2-40B4-BE49-F238E27FC236}">
                <a16:creationId xmlns:a16="http://schemas.microsoft.com/office/drawing/2014/main" id="{EBCEEEA2-1FF6-4C47-89DE-5E6C26BE4FE9}"/>
              </a:ext>
            </a:extLst>
          </p:cNvPr>
          <p:cNvSpPr txBox="1"/>
          <p:nvPr/>
        </p:nvSpPr>
        <p:spPr>
          <a:xfrm>
            <a:off x="1227411" y="5371352"/>
            <a:ext cx="8815989" cy="908518"/>
          </a:xfrm>
          <a:prstGeom prst="rect">
            <a:avLst/>
          </a:prstGeom>
          <a:noFill/>
          <a:ln>
            <a:solidFill>
              <a:schemeClr val="tx1"/>
            </a:solidFill>
          </a:ln>
        </p:spPr>
        <p:txBody>
          <a:bodyPr wrap="square" rtlCol="0">
            <a:spAutoFit/>
          </a:bodyPr>
          <a:lstStyle/>
          <a:p>
            <a:pPr algn="ctr">
              <a:lnSpc>
                <a:spcPct val="150000"/>
              </a:lnSpc>
            </a:pPr>
            <a:r>
              <a:rPr lang="it-IT" sz="992" dirty="0">
                <a:solidFill>
                  <a:srgbClr val="002060"/>
                </a:solidFill>
                <a:latin typeface="Calibri" panose="020F0502020204030204" pitchFamily="34" charset="0"/>
                <a:cs typeface="Calibri" panose="020F0502020204030204" pitchFamily="34" charset="0"/>
              </a:rPr>
              <a:t>Possibile inclusione nello studio di </a:t>
            </a:r>
            <a:r>
              <a:rPr lang="it-IT" sz="992" b="1" dirty="0">
                <a:solidFill>
                  <a:srgbClr val="C00000"/>
                </a:solidFill>
                <a:latin typeface="Calibri" panose="020F0502020204030204" pitchFamily="34" charset="0"/>
                <a:cs typeface="Calibri" panose="020F0502020204030204" pitchFamily="34" charset="0"/>
              </a:rPr>
              <a:t>fase III </a:t>
            </a:r>
            <a:r>
              <a:rPr lang="en-US" sz="992" b="1" dirty="0" err="1">
                <a:solidFill>
                  <a:srgbClr val="C00000"/>
                </a:solidFill>
                <a:latin typeface="Calibri" panose="020F0502020204030204" pitchFamily="34" charset="0"/>
                <a:cs typeface="Calibri" panose="020F0502020204030204" pitchFamily="34" charset="0"/>
              </a:rPr>
              <a:t>IMpactMF</a:t>
            </a:r>
            <a:r>
              <a:rPr lang="en-US" sz="992" b="1" dirty="0">
                <a:solidFill>
                  <a:srgbClr val="C00000"/>
                </a:solidFill>
                <a:latin typeface="Calibri" panose="020F0502020204030204" pitchFamily="34" charset="0"/>
                <a:cs typeface="Calibri" panose="020F0502020204030204" pitchFamily="34" charset="0"/>
              </a:rPr>
              <a:t>: </a:t>
            </a:r>
          </a:p>
          <a:p>
            <a:pPr algn="ctr">
              <a:lnSpc>
                <a:spcPct val="150000"/>
              </a:lnSpc>
            </a:pPr>
            <a:r>
              <a:rPr lang="en-US" sz="992" dirty="0" err="1">
                <a:solidFill>
                  <a:srgbClr val="002060"/>
                </a:solidFill>
                <a:latin typeface="Calibri" panose="020F0502020204030204" pitchFamily="34" charset="0"/>
                <a:cs typeface="Calibri" panose="020F0502020204030204" pitchFamily="34" charset="0"/>
              </a:rPr>
              <a:t>Imetelstat</a:t>
            </a:r>
            <a:r>
              <a:rPr lang="en-US" sz="992" dirty="0">
                <a:solidFill>
                  <a:srgbClr val="002060"/>
                </a:solidFill>
                <a:latin typeface="Calibri" panose="020F0502020204030204" pitchFamily="34" charset="0"/>
                <a:cs typeface="Calibri" panose="020F0502020204030204" pitchFamily="34" charset="0"/>
              </a:rPr>
              <a:t> </a:t>
            </a:r>
            <a:r>
              <a:rPr lang="en-US" sz="992" dirty="0" err="1">
                <a:solidFill>
                  <a:srgbClr val="002060"/>
                </a:solidFill>
                <a:latin typeface="Calibri" panose="020F0502020204030204" pitchFamily="34" charset="0"/>
                <a:cs typeface="Calibri" panose="020F0502020204030204" pitchFamily="34" charset="0"/>
              </a:rPr>
              <a:t>confrontato</a:t>
            </a:r>
            <a:r>
              <a:rPr lang="en-US" sz="992" dirty="0">
                <a:solidFill>
                  <a:srgbClr val="002060"/>
                </a:solidFill>
                <a:latin typeface="Calibri" panose="020F0502020204030204" pitchFamily="34" charset="0"/>
                <a:cs typeface="Calibri" panose="020F0502020204030204" pitchFamily="34" charset="0"/>
              </a:rPr>
              <a:t> con “</a:t>
            </a:r>
            <a:r>
              <a:rPr lang="en-US" sz="992" dirty="0" err="1">
                <a:solidFill>
                  <a:srgbClr val="002060"/>
                </a:solidFill>
                <a:latin typeface="Calibri" panose="020F0502020204030204" pitchFamily="34" charset="0"/>
                <a:cs typeface="Calibri" panose="020F0502020204030204" pitchFamily="34" charset="0"/>
              </a:rPr>
              <a:t>miglior</a:t>
            </a:r>
            <a:r>
              <a:rPr lang="en-US" sz="992" dirty="0">
                <a:solidFill>
                  <a:srgbClr val="002060"/>
                </a:solidFill>
                <a:latin typeface="Calibri" panose="020F0502020204030204" pitchFamily="34" charset="0"/>
                <a:cs typeface="Calibri" panose="020F0502020204030204" pitchFamily="34" charset="0"/>
              </a:rPr>
              <a:t> </a:t>
            </a:r>
            <a:r>
              <a:rPr lang="en-US" sz="992" dirty="0" err="1">
                <a:solidFill>
                  <a:srgbClr val="002060"/>
                </a:solidFill>
                <a:latin typeface="Calibri" panose="020F0502020204030204" pitchFamily="34" charset="0"/>
                <a:cs typeface="Calibri" panose="020F0502020204030204" pitchFamily="34" charset="0"/>
              </a:rPr>
              <a:t>terapia</a:t>
            </a:r>
            <a:r>
              <a:rPr lang="en-US" sz="992" dirty="0">
                <a:solidFill>
                  <a:srgbClr val="002060"/>
                </a:solidFill>
                <a:latin typeface="Calibri" panose="020F0502020204030204" pitchFamily="34" charset="0"/>
                <a:cs typeface="Calibri" panose="020F0502020204030204" pitchFamily="34" charset="0"/>
              </a:rPr>
              <a:t> possible” (non-JAK </a:t>
            </a:r>
            <a:r>
              <a:rPr lang="en-US" sz="992" dirty="0" err="1">
                <a:solidFill>
                  <a:srgbClr val="002060"/>
                </a:solidFill>
                <a:latin typeface="Calibri" panose="020F0502020204030204" pitchFamily="34" charset="0"/>
                <a:cs typeface="Calibri" panose="020F0502020204030204" pitchFamily="34" charset="0"/>
              </a:rPr>
              <a:t>inibitori</a:t>
            </a:r>
            <a:r>
              <a:rPr lang="en-US" sz="992" dirty="0">
                <a:solidFill>
                  <a:srgbClr val="002060"/>
                </a:solidFill>
                <a:latin typeface="Calibri" panose="020F0502020204030204" pitchFamily="34" charset="0"/>
                <a:cs typeface="Calibri" panose="020F0502020204030204" pitchFamily="34" charset="0"/>
              </a:rPr>
              <a:t>) </a:t>
            </a:r>
          </a:p>
          <a:p>
            <a:pPr algn="ctr">
              <a:lnSpc>
                <a:spcPct val="150000"/>
              </a:lnSpc>
            </a:pPr>
            <a:r>
              <a:rPr lang="en-US" sz="992" dirty="0" err="1">
                <a:solidFill>
                  <a:srgbClr val="002060"/>
                </a:solidFill>
                <a:latin typeface="Calibri" panose="020F0502020204030204" pitchFamily="34" charset="0"/>
                <a:cs typeface="Calibri" panose="020F0502020204030204" pitchFamily="34" charset="0"/>
              </a:rPr>
              <a:t>nei</a:t>
            </a:r>
            <a:r>
              <a:rPr lang="en-US" sz="992" dirty="0">
                <a:solidFill>
                  <a:srgbClr val="002060"/>
                </a:solidFill>
                <a:latin typeface="Calibri" panose="020F0502020204030204" pitchFamily="34" charset="0"/>
                <a:cs typeface="Calibri" panose="020F0502020204030204" pitchFamily="34" charset="0"/>
              </a:rPr>
              <a:t> </a:t>
            </a:r>
            <a:r>
              <a:rPr lang="en-US" sz="992" dirty="0" err="1">
                <a:solidFill>
                  <a:srgbClr val="002060"/>
                </a:solidFill>
                <a:latin typeface="Calibri" panose="020F0502020204030204" pitchFamily="34" charset="0"/>
                <a:cs typeface="Calibri" panose="020F0502020204030204" pitchFamily="34" charset="0"/>
              </a:rPr>
              <a:t>pazienti</a:t>
            </a:r>
            <a:r>
              <a:rPr lang="en-US" sz="992" dirty="0">
                <a:solidFill>
                  <a:srgbClr val="002060"/>
                </a:solidFill>
                <a:latin typeface="Calibri" panose="020F0502020204030204" pitchFamily="34" charset="0"/>
                <a:cs typeface="Calibri" panose="020F0502020204030204" pitchFamily="34" charset="0"/>
              </a:rPr>
              <a:t> </a:t>
            </a:r>
            <a:r>
              <a:rPr lang="en-IE" sz="992" dirty="0" err="1">
                <a:solidFill>
                  <a:srgbClr val="002060"/>
                </a:solidFill>
                <a:latin typeface="Calibri" panose="020F0502020204030204" pitchFamily="34" charset="0"/>
                <a:cs typeface="Calibri" panose="020F0502020204030204" pitchFamily="34" charset="0"/>
              </a:rPr>
              <a:t>resistenti</a:t>
            </a:r>
            <a:r>
              <a:rPr lang="en-IE" sz="992" dirty="0">
                <a:solidFill>
                  <a:srgbClr val="002060"/>
                </a:solidFill>
                <a:latin typeface="Calibri" panose="020F0502020204030204" pitchFamily="34" charset="0"/>
                <a:cs typeface="Calibri" panose="020F0502020204030204" pitchFamily="34" charset="0"/>
              </a:rPr>
              <a:t>/</a:t>
            </a:r>
            <a:r>
              <a:rPr lang="en-IE" sz="992" dirty="0" err="1">
                <a:solidFill>
                  <a:srgbClr val="002060"/>
                </a:solidFill>
                <a:latin typeface="Calibri" panose="020F0502020204030204" pitchFamily="34" charset="0"/>
                <a:cs typeface="Calibri" panose="020F0502020204030204" pitchFamily="34" charset="0"/>
              </a:rPr>
              <a:t>refrattari</a:t>
            </a:r>
            <a:r>
              <a:rPr lang="en-IE" sz="992" dirty="0">
                <a:solidFill>
                  <a:srgbClr val="002060"/>
                </a:solidFill>
                <a:latin typeface="Calibri" panose="020F0502020204030204" pitchFamily="34" charset="0"/>
                <a:cs typeface="Calibri" panose="020F0502020204030204" pitchFamily="34" charset="0"/>
              </a:rPr>
              <a:t> a JAK </a:t>
            </a:r>
            <a:r>
              <a:rPr lang="en-IE" sz="992" dirty="0" err="1">
                <a:solidFill>
                  <a:srgbClr val="002060"/>
                </a:solidFill>
                <a:latin typeface="Calibri" panose="020F0502020204030204" pitchFamily="34" charset="0"/>
                <a:cs typeface="Calibri" panose="020F0502020204030204" pitchFamily="34" charset="0"/>
              </a:rPr>
              <a:t>inibitori</a:t>
            </a:r>
            <a:r>
              <a:rPr lang="en-IE" sz="992" dirty="0">
                <a:solidFill>
                  <a:srgbClr val="002060"/>
                </a:solidFill>
                <a:latin typeface="Calibri" panose="020F0502020204030204" pitchFamily="34" charset="0"/>
                <a:cs typeface="Calibri" panose="020F0502020204030204" pitchFamily="34" charset="0"/>
              </a:rPr>
              <a:t>, </a:t>
            </a:r>
            <a:r>
              <a:rPr lang="en-US" sz="992" kern="0" dirty="0">
                <a:solidFill>
                  <a:srgbClr val="002060"/>
                </a:solidFill>
                <a:latin typeface="Calibri" panose="020F0502020204030204" pitchFamily="34" charset="0"/>
                <a:cs typeface="Calibri" panose="020F0502020204030204" pitchFamily="34" charset="0"/>
              </a:rPr>
              <a:t>PLT ≥75</a:t>
            </a:r>
            <a:r>
              <a:rPr lang="it-IT" sz="992" dirty="0">
                <a:solidFill>
                  <a:srgbClr val="002060"/>
                </a:solidFill>
                <a:latin typeface="Calibri" panose="020F0502020204030204" pitchFamily="34" charset="0"/>
                <a:cs typeface="Calibri" panose="020F0502020204030204" pitchFamily="34" charset="0"/>
              </a:rPr>
              <a:t> x 10</a:t>
            </a:r>
            <a:r>
              <a:rPr lang="it-IT" sz="992" baseline="30000" dirty="0">
                <a:solidFill>
                  <a:srgbClr val="002060"/>
                </a:solidFill>
                <a:latin typeface="Calibri" panose="020F0502020204030204" pitchFamily="34" charset="0"/>
                <a:cs typeface="Calibri" panose="020F0502020204030204" pitchFamily="34" charset="0"/>
              </a:rPr>
              <a:t>9</a:t>
            </a:r>
            <a:r>
              <a:rPr lang="it-IT" sz="992" dirty="0">
                <a:solidFill>
                  <a:srgbClr val="002060"/>
                </a:solidFill>
                <a:latin typeface="Calibri" panose="020F0502020204030204" pitchFamily="34" charset="0"/>
                <a:cs typeface="Calibri" panose="020F0502020204030204" pitchFamily="34" charset="0"/>
              </a:rPr>
              <a:t>/L</a:t>
            </a:r>
          </a:p>
        </p:txBody>
      </p:sp>
      <p:sp>
        <p:nvSpPr>
          <p:cNvPr id="11" name="CasellaDiTesto 10">
            <a:extLst>
              <a:ext uri="{FF2B5EF4-FFF2-40B4-BE49-F238E27FC236}">
                <a16:creationId xmlns:a16="http://schemas.microsoft.com/office/drawing/2014/main" id="{3723F95A-D119-4945-814D-958AE530469B}"/>
              </a:ext>
            </a:extLst>
          </p:cNvPr>
          <p:cNvSpPr txBox="1"/>
          <p:nvPr/>
        </p:nvSpPr>
        <p:spPr>
          <a:xfrm>
            <a:off x="1227414" y="3536025"/>
            <a:ext cx="2081474" cy="206851"/>
          </a:xfrm>
          <a:prstGeom prst="rect">
            <a:avLst/>
          </a:prstGeom>
          <a:solidFill>
            <a:schemeClr val="bg1"/>
          </a:solidFill>
        </p:spPr>
        <p:txBody>
          <a:bodyPr wrap="square" rtlCol="0">
            <a:spAutoFit/>
          </a:bodyPr>
          <a:lstStyle/>
          <a:p>
            <a:endParaRPr lang="it-IT" sz="744" dirty="0"/>
          </a:p>
        </p:txBody>
      </p:sp>
      <p:sp>
        <p:nvSpPr>
          <p:cNvPr id="10" name="CasellaDiTesto 9">
            <a:extLst>
              <a:ext uri="{FF2B5EF4-FFF2-40B4-BE49-F238E27FC236}">
                <a16:creationId xmlns:a16="http://schemas.microsoft.com/office/drawing/2014/main" id="{FE10D8C9-9072-1740-96D9-79C96C9B383B}"/>
              </a:ext>
            </a:extLst>
          </p:cNvPr>
          <p:cNvSpPr txBox="1"/>
          <p:nvPr/>
        </p:nvSpPr>
        <p:spPr>
          <a:xfrm>
            <a:off x="1227412" y="3569900"/>
            <a:ext cx="2458762" cy="1110240"/>
          </a:xfrm>
          <a:prstGeom prst="rect">
            <a:avLst/>
          </a:prstGeom>
          <a:solidFill>
            <a:schemeClr val="bg1"/>
          </a:solidFill>
        </p:spPr>
        <p:txBody>
          <a:bodyPr wrap="square" rtlCol="0">
            <a:spAutoFit/>
          </a:bodyPr>
          <a:lstStyle/>
          <a:p>
            <a:pPr algn="ctr"/>
            <a:r>
              <a:rPr lang="it-IT" sz="1323" b="1" dirty="0" err="1">
                <a:solidFill>
                  <a:srgbClr val="002060"/>
                </a:solidFill>
                <a:latin typeface="Calibri" panose="020F0502020204030204" pitchFamily="34" charset="0"/>
                <a:cs typeface="Calibri" panose="020F0502020204030204" pitchFamily="34" charset="0"/>
              </a:rPr>
              <a:t>Imetelstat</a:t>
            </a:r>
            <a:r>
              <a:rPr lang="it-IT" sz="1323" b="1" dirty="0">
                <a:solidFill>
                  <a:srgbClr val="002060"/>
                </a:solidFill>
                <a:latin typeface="Calibri" panose="020F0502020204030204" pitchFamily="34" charset="0"/>
                <a:cs typeface="Calibri" panose="020F0502020204030204" pitchFamily="34" charset="0"/>
              </a:rPr>
              <a:t> </a:t>
            </a:r>
            <a:r>
              <a:rPr lang="it-IT" sz="1323" dirty="0">
                <a:solidFill>
                  <a:srgbClr val="002060"/>
                </a:solidFill>
                <a:latin typeface="Calibri" panose="020F0502020204030204" pitchFamily="34" charset="0"/>
                <a:cs typeface="Calibri" panose="020F0502020204030204" pitchFamily="34" charset="0"/>
              </a:rPr>
              <a:t>inibisce la telomerasi, che è </a:t>
            </a:r>
            <a:r>
              <a:rPr lang="it-IT" sz="1323" dirty="0" err="1">
                <a:solidFill>
                  <a:srgbClr val="002060"/>
                </a:solidFill>
                <a:latin typeface="Calibri" panose="020F0502020204030204" pitchFamily="34" charset="0"/>
                <a:cs typeface="Calibri" panose="020F0502020204030204" pitchFamily="34" charset="0"/>
              </a:rPr>
              <a:t>iperattivata</a:t>
            </a:r>
            <a:r>
              <a:rPr lang="it-IT" sz="1323" dirty="0">
                <a:solidFill>
                  <a:srgbClr val="002060"/>
                </a:solidFill>
                <a:latin typeface="Calibri" panose="020F0502020204030204" pitchFamily="34" charset="0"/>
                <a:cs typeface="Calibri" panose="020F0502020204030204" pitchFamily="34" charset="0"/>
              </a:rPr>
              <a:t> solo nelle cellule malate nel midollo, dove supporta la loro continua replicazione</a:t>
            </a:r>
          </a:p>
        </p:txBody>
      </p:sp>
      <p:sp>
        <p:nvSpPr>
          <p:cNvPr id="14" name="Rettangolo 13">
            <a:extLst>
              <a:ext uri="{FF2B5EF4-FFF2-40B4-BE49-F238E27FC236}">
                <a16:creationId xmlns:a16="http://schemas.microsoft.com/office/drawing/2014/main" id="{936C3C6F-4A9F-194E-AF49-B346A28C9E8A}"/>
              </a:ext>
            </a:extLst>
          </p:cNvPr>
          <p:cNvSpPr/>
          <p:nvPr/>
        </p:nvSpPr>
        <p:spPr>
          <a:xfrm>
            <a:off x="1227414" y="1540419"/>
            <a:ext cx="3734890" cy="33314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744"/>
          </a:p>
        </p:txBody>
      </p:sp>
      <p:sp>
        <p:nvSpPr>
          <p:cNvPr id="15" name="CasellaDiTesto 14">
            <a:extLst>
              <a:ext uri="{FF2B5EF4-FFF2-40B4-BE49-F238E27FC236}">
                <a16:creationId xmlns:a16="http://schemas.microsoft.com/office/drawing/2014/main" id="{DD9EBAB6-E346-444A-901C-4B931BAD65D9}"/>
              </a:ext>
            </a:extLst>
          </p:cNvPr>
          <p:cNvSpPr txBox="1"/>
          <p:nvPr/>
        </p:nvSpPr>
        <p:spPr>
          <a:xfrm>
            <a:off x="3682859" y="3566329"/>
            <a:ext cx="1276127" cy="626903"/>
          </a:xfrm>
          <a:prstGeom prst="rect">
            <a:avLst/>
          </a:prstGeom>
          <a:solidFill>
            <a:schemeClr val="bg1"/>
          </a:solidFill>
        </p:spPr>
        <p:txBody>
          <a:bodyPr wrap="square" rtlCol="0">
            <a:spAutoFit/>
          </a:bodyPr>
          <a:lstStyle/>
          <a:p>
            <a:pPr algn="ctr"/>
            <a:r>
              <a:rPr lang="it-IT" sz="1158" dirty="0">
                <a:solidFill>
                  <a:srgbClr val="002060"/>
                </a:solidFill>
                <a:latin typeface="Calibri" panose="020F0502020204030204" pitchFamily="34" charset="0"/>
                <a:cs typeface="Calibri" panose="020F0502020204030204" pitchFamily="34" charset="0"/>
              </a:rPr>
              <a:t>Ripristino delle cellule sane del sangue</a:t>
            </a:r>
          </a:p>
        </p:txBody>
      </p:sp>
      <p:sp>
        <p:nvSpPr>
          <p:cNvPr id="16" name="CasellaDiTesto 15">
            <a:extLst>
              <a:ext uri="{FF2B5EF4-FFF2-40B4-BE49-F238E27FC236}">
                <a16:creationId xmlns:a16="http://schemas.microsoft.com/office/drawing/2014/main" id="{E0926345-ABE8-9E48-A5B3-2B83626F30F0}"/>
              </a:ext>
            </a:extLst>
          </p:cNvPr>
          <p:cNvSpPr txBox="1"/>
          <p:nvPr/>
        </p:nvSpPr>
        <p:spPr>
          <a:xfrm>
            <a:off x="3686174" y="1554844"/>
            <a:ext cx="1276127" cy="448713"/>
          </a:xfrm>
          <a:prstGeom prst="rect">
            <a:avLst/>
          </a:prstGeom>
          <a:solidFill>
            <a:schemeClr val="bg1"/>
          </a:solidFill>
        </p:spPr>
        <p:txBody>
          <a:bodyPr wrap="square" rtlCol="0">
            <a:spAutoFit/>
          </a:bodyPr>
          <a:lstStyle/>
          <a:p>
            <a:pPr algn="ctr"/>
            <a:r>
              <a:rPr lang="it-IT" sz="1158" dirty="0">
                <a:solidFill>
                  <a:srgbClr val="002060"/>
                </a:solidFill>
                <a:latin typeface="Calibri" panose="020F0502020204030204" pitchFamily="34" charset="0"/>
                <a:cs typeface="Calibri" panose="020F0502020204030204" pitchFamily="34" charset="0"/>
              </a:rPr>
              <a:t>Morte delle cellule malate</a:t>
            </a:r>
          </a:p>
        </p:txBody>
      </p:sp>
      <p:sp>
        <p:nvSpPr>
          <p:cNvPr id="17" name="CasellaDiTesto 16">
            <a:extLst>
              <a:ext uri="{FF2B5EF4-FFF2-40B4-BE49-F238E27FC236}">
                <a16:creationId xmlns:a16="http://schemas.microsoft.com/office/drawing/2014/main" id="{3F6F3F07-7138-9C47-AE97-1D4BA0821B97}"/>
              </a:ext>
            </a:extLst>
          </p:cNvPr>
          <p:cNvSpPr txBox="1"/>
          <p:nvPr/>
        </p:nvSpPr>
        <p:spPr>
          <a:xfrm>
            <a:off x="1227412" y="1969245"/>
            <a:ext cx="2081476" cy="448713"/>
          </a:xfrm>
          <a:prstGeom prst="rect">
            <a:avLst/>
          </a:prstGeom>
          <a:solidFill>
            <a:schemeClr val="bg1"/>
          </a:solidFill>
        </p:spPr>
        <p:txBody>
          <a:bodyPr wrap="square" rtlCol="0">
            <a:spAutoFit/>
          </a:bodyPr>
          <a:lstStyle/>
          <a:p>
            <a:pPr algn="ctr"/>
            <a:r>
              <a:rPr lang="it-IT" sz="1158" dirty="0">
                <a:solidFill>
                  <a:srgbClr val="002060"/>
                </a:solidFill>
                <a:latin typeface="Calibri" panose="020F0502020204030204" pitchFamily="34" charset="0"/>
                <a:cs typeface="Calibri" panose="020F0502020204030204" pitchFamily="34" charset="0"/>
              </a:rPr>
              <a:t>Cellule malate che si replicano a causa della Telomerasi</a:t>
            </a:r>
          </a:p>
        </p:txBody>
      </p:sp>
      <p:sp>
        <p:nvSpPr>
          <p:cNvPr id="13" name="CasellaDiTesto 12">
            <a:extLst>
              <a:ext uri="{FF2B5EF4-FFF2-40B4-BE49-F238E27FC236}">
                <a16:creationId xmlns:a16="http://schemas.microsoft.com/office/drawing/2014/main" id="{B3954BED-2087-D846-8CC6-0E64C864A53B}"/>
              </a:ext>
            </a:extLst>
          </p:cNvPr>
          <p:cNvSpPr txBox="1"/>
          <p:nvPr/>
        </p:nvSpPr>
        <p:spPr>
          <a:xfrm>
            <a:off x="6851131" y="7208191"/>
            <a:ext cx="5044158" cy="245003"/>
          </a:xfrm>
          <a:prstGeom prst="rect">
            <a:avLst/>
          </a:prstGeom>
          <a:noFill/>
        </p:spPr>
        <p:txBody>
          <a:bodyPr wrap="square">
            <a:spAutoFit/>
          </a:bodyPr>
          <a:lstStyle/>
          <a:p>
            <a:pPr algn="ctr"/>
            <a:r>
              <a:rPr lang="it-IT" sz="992"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Mascarenhas</a:t>
            </a:r>
            <a:r>
              <a:rPr lang="it-IT" sz="992"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it-IT" sz="992"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J</a:t>
            </a:r>
            <a:r>
              <a:rPr lang="it-IT" sz="992"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et al. </a:t>
            </a:r>
            <a:r>
              <a:rPr lang="it-IT" sz="992"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J</a:t>
            </a:r>
            <a:r>
              <a:rPr lang="it-IT" sz="992"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it-IT" sz="992"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Clin</a:t>
            </a:r>
            <a:r>
              <a:rPr lang="it-IT" sz="992"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it-IT" sz="992"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Oncol</a:t>
            </a:r>
            <a:r>
              <a:rPr lang="it-IT" sz="992"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2021</a:t>
            </a:r>
          </a:p>
        </p:txBody>
      </p:sp>
    </p:spTree>
    <p:extLst>
      <p:ext uri="{BB962C8B-B14F-4D97-AF65-F5344CB8AC3E}">
        <p14:creationId xmlns:p14="http://schemas.microsoft.com/office/powerpoint/2010/main" val="3902067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79C97DCD-4879-974D-8476-EF5F8C846DB0}"/>
              </a:ext>
            </a:extLst>
          </p:cNvPr>
          <p:cNvPicPr>
            <a:picLocks noChangeAspect="1"/>
          </p:cNvPicPr>
          <p:nvPr/>
        </p:nvPicPr>
        <p:blipFill>
          <a:blip r:embed="rId2"/>
          <a:stretch>
            <a:fillRect/>
          </a:stretch>
        </p:blipFill>
        <p:spPr>
          <a:xfrm>
            <a:off x="982982" y="2097383"/>
            <a:ext cx="3791273" cy="3366497"/>
          </a:xfrm>
          <a:prstGeom prst="rect">
            <a:avLst/>
          </a:prstGeom>
          <a:ln>
            <a:solidFill>
              <a:srgbClr val="16233E"/>
            </a:solidFill>
          </a:ln>
        </p:spPr>
      </p:pic>
      <p:sp>
        <p:nvSpPr>
          <p:cNvPr id="8" name="Title 1">
            <a:extLst>
              <a:ext uri="{FF2B5EF4-FFF2-40B4-BE49-F238E27FC236}">
                <a16:creationId xmlns:a16="http://schemas.microsoft.com/office/drawing/2014/main" id="{16052E0C-FB5B-7348-AB64-9F70838CE3D1}"/>
              </a:ext>
            </a:extLst>
          </p:cNvPr>
          <p:cNvSpPr>
            <a:spLocks noGrp="1"/>
          </p:cNvSpPr>
          <p:nvPr>
            <p:ph type="title"/>
          </p:nvPr>
        </p:nvSpPr>
        <p:spPr>
          <a:xfrm>
            <a:off x="557281" y="133310"/>
            <a:ext cx="10081683" cy="987165"/>
          </a:xfrm>
        </p:spPr>
        <p:txBody>
          <a:bodyPr>
            <a:normAutofit/>
          </a:bodyPr>
          <a:lstStyle/>
          <a:p>
            <a:pPr algn="ctr"/>
            <a:r>
              <a:rPr lang="en-US" sz="2646" b="1" dirty="0">
                <a:solidFill>
                  <a:srgbClr val="C00000"/>
                </a:solidFill>
                <a:latin typeface="Calibri" panose="020F0502020204030204" pitchFamily="34" charset="0"/>
                <a:cs typeface="Calibri" panose="020F0502020204030204" pitchFamily="34" charset="0"/>
              </a:rPr>
              <a:t>Lo studio di </a:t>
            </a:r>
            <a:r>
              <a:rPr lang="en-US" sz="2646" b="1" dirty="0" err="1">
                <a:solidFill>
                  <a:srgbClr val="C00000"/>
                </a:solidFill>
                <a:latin typeface="Calibri" panose="020F0502020204030204" pitchFamily="34" charset="0"/>
                <a:cs typeface="Calibri" panose="020F0502020204030204" pitchFamily="34" charset="0"/>
              </a:rPr>
              <a:t>fase</a:t>
            </a:r>
            <a:r>
              <a:rPr lang="en-US" sz="2646" b="1" dirty="0">
                <a:solidFill>
                  <a:srgbClr val="C00000"/>
                </a:solidFill>
                <a:latin typeface="Calibri" panose="020F0502020204030204" pitchFamily="34" charset="0"/>
                <a:cs typeface="Calibri" panose="020F0502020204030204" pitchFamily="34" charset="0"/>
              </a:rPr>
              <a:t> I LIMBER-103 con </a:t>
            </a:r>
            <a:r>
              <a:rPr lang="en-GB" sz="2646" b="1" dirty="0">
                <a:solidFill>
                  <a:srgbClr val="C00000"/>
                </a:solidFill>
                <a:latin typeface="Calibri" panose="020F0502020204030204" pitchFamily="34" charset="0"/>
                <a:cs typeface="Calibri" panose="020F0502020204030204" pitchFamily="34" charset="0"/>
              </a:rPr>
              <a:t>INCB057643</a:t>
            </a:r>
            <a:endParaRPr lang="en-US" sz="2646" b="1" dirty="0">
              <a:solidFill>
                <a:srgbClr val="C00000"/>
              </a:solidFill>
              <a:latin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951EBA0A-5C8A-2D4E-AC75-D199F9480163}"/>
              </a:ext>
            </a:extLst>
          </p:cNvPr>
          <p:cNvSpPr txBox="1"/>
          <p:nvPr/>
        </p:nvSpPr>
        <p:spPr>
          <a:xfrm>
            <a:off x="3299793" y="2980649"/>
            <a:ext cx="1203833" cy="245003"/>
          </a:xfrm>
          <a:prstGeom prst="rect">
            <a:avLst/>
          </a:prstGeom>
          <a:noFill/>
        </p:spPr>
        <p:txBody>
          <a:bodyPr wrap="square" rtlCol="0">
            <a:spAutoFit/>
          </a:bodyPr>
          <a:lstStyle/>
          <a:p>
            <a:r>
              <a:rPr lang="it-IT" sz="992" b="1" dirty="0">
                <a:solidFill>
                  <a:srgbClr val="C00000"/>
                </a:solidFill>
              </a:rPr>
              <a:t>RUXOLITINIB</a:t>
            </a:r>
          </a:p>
        </p:txBody>
      </p:sp>
      <p:sp>
        <p:nvSpPr>
          <p:cNvPr id="18" name="CasellaDiTesto 17">
            <a:extLst>
              <a:ext uri="{FF2B5EF4-FFF2-40B4-BE49-F238E27FC236}">
                <a16:creationId xmlns:a16="http://schemas.microsoft.com/office/drawing/2014/main" id="{35324101-1A53-BD4A-A357-BD6D169C3BA1}"/>
              </a:ext>
            </a:extLst>
          </p:cNvPr>
          <p:cNvSpPr txBox="1"/>
          <p:nvPr/>
        </p:nvSpPr>
        <p:spPr>
          <a:xfrm>
            <a:off x="1253610" y="2980649"/>
            <a:ext cx="1203833" cy="245003"/>
          </a:xfrm>
          <a:prstGeom prst="rect">
            <a:avLst/>
          </a:prstGeom>
          <a:noFill/>
        </p:spPr>
        <p:txBody>
          <a:bodyPr wrap="square" rtlCol="0">
            <a:spAutoFit/>
          </a:bodyPr>
          <a:lstStyle/>
          <a:p>
            <a:pPr algn="ctr" defTabSz="283535">
              <a:defRPr/>
            </a:pPr>
            <a:r>
              <a:rPr lang="en-GB" sz="992" b="1" kern="0" dirty="0">
                <a:solidFill>
                  <a:srgbClr val="C00000"/>
                </a:solidFill>
                <a:cs typeface="Arial" panose="020B0604020202020204" pitchFamily="34" charset="0"/>
              </a:rPr>
              <a:t>INCB057643</a:t>
            </a:r>
          </a:p>
        </p:txBody>
      </p:sp>
      <p:sp>
        <p:nvSpPr>
          <p:cNvPr id="7" name="CasellaDiTesto 6">
            <a:extLst>
              <a:ext uri="{FF2B5EF4-FFF2-40B4-BE49-F238E27FC236}">
                <a16:creationId xmlns:a16="http://schemas.microsoft.com/office/drawing/2014/main" id="{89955EFC-F451-6F4E-8AF8-4641C8D202DA}"/>
              </a:ext>
            </a:extLst>
          </p:cNvPr>
          <p:cNvSpPr txBox="1"/>
          <p:nvPr/>
        </p:nvSpPr>
        <p:spPr>
          <a:xfrm>
            <a:off x="5044883" y="1749176"/>
            <a:ext cx="5381551" cy="1924566"/>
          </a:xfrm>
          <a:prstGeom prst="rect">
            <a:avLst/>
          </a:prstGeom>
          <a:noFill/>
        </p:spPr>
        <p:txBody>
          <a:bodyPr wrap="square" rtlCol="0">
            <a:spAutoFit/>
          </a:bodyPr>
          <a:lstStyle/>
          <a:p>
            <a:r>
              <a:rPr lang="it-IT" sz="992" kern="0" dirty="0">
                <a:solidFill>
                  <a:srgbClr val="002060"/>
                </a:solidFill>
                <a:latin typeface="Calibri" panose="020F0502020204030204" pitchFamily="34" charset="0"/>
                <a:cs typeface="Calibri" panose="020F0502020204030204" pitchFamily="34" charset="0"/>
              </a:rPr>
              <a:t>Le </a:t>
            </a:r>
            <a:r>
              <a:rPr lang="it-IT" sz="992" dirty="0">
                <a:solidFill>
                  <a:srgbClr val="002060"/>
                </a:solidFill>
                <a:latin typeface="Calibri" panose="020F0502020204030204" pitchFamily="34" charset="0"/>
                <a:cs typeface="Calibri" panose="020F0502020204030204" pitchFamily="34" charset="0"/>
              </a:rPr>
              <a:t>proteine BET regolano l’espressione di geni che portano alla proliferazione cellulare e alla fibrosi nel midollo. </a:t>
            </a:r>
          </a:p>
          <a:p>
            <a:r>
              <a:rPr lang="it-IT" sz="992" dirty="0">
                <a:solidFill>
                  <a:srgbClr val="002060"/>
                </a:solidFill>
                <a:latin typeface="Calibri" panose="020F0502020204030204" pitchFamily="34" charset="0"/>
                <a:cs typeface="Calibri" panose="020F0502020204030204" pitchFamily="34" charset="0"/>
              </a:rPr>
              <a:t>INC643 inibisce le proteine BET.</a:t>
            </a:r>
          </a:p>
          <a:p>
            <a:endParaRPr lang="it-IT" sz="992" dirty="0">
              <a:solidFill>
                <a:srgbClr val="002060"/>
              </a:solidFill>
              <a:latin typeface="Calibri" panose="020F0502020204030204" pitchFamily="34" charset="0"/>
              <a:cs typeface="Calibri" panose="020F0502020204030204" pitchFamily="34" charset="0"/>
            </a:endParaRPr>
          </a:p>
          <a:p>
            <a:endParaRPr lang="it-IT" sz="992" dirty="0">
              <a:solidFill>
                <a:srgbClr val="002060"/>
              </a:solidFill>
              <a:latin typeface="Calibri" panose="020F0502020204030204" pitchFamily="34" charset="0"/>
              <a:cs typeface="Calibri" panose="020F0502020204030204" pitchFamily="34" charset="0"/>
            </a:endParaRPr>
          </a:p>
          <a:p>
            <a:r>
              <a:rPr lang="it-IT" sz="992" dirty="0">
                <a:solidFill>
                  <a:srgbClr val="002060"/>
                </a:solidFill>
                <a:latin typeface="Calibri" panose="020F0502020204030204" pitchFamily="34" charset="0"/>
                <a:cs typeface="Calibri" panose="020F0502020204030204" pitchFamily="34" charset="0"/>
              </a:rPr>
              <a:t>I pazienti ricevono INC643 in </a:t>
            </a:r>
            <a:r>
              <a:rPr lang="it-IT" sz="992" dirty="0" err="1">
                <a:solidFill>
                  <a:srgbClr val="002060"/>
                </a:solidFill>
                <a:latin typeface="Calibri" panose="020F0502020204030204" pitchFamily="34" charset="0"/>
                <a:cs typeface="Calibri" panose="020F0502020204030204" pitchFamily="34" charset="0"/>
              </a:rPr>
              <a:t>monoterapia</a:t>
            </a:r>
            <a:r>
              <a:rPr lang="it-IT" sz="992" dirty="0">
                <a:solidFill>
                  <a:srgbClr val="002060"/>
                </a:solidFill>
                <a:latin typeface="Calibri" panose="020F0502020204030204" pitchFamily="34" charset="0"/>
                <a:cs typeface="Calibri" panose="020F0502020204030204" pitchFamily="34" charset="0"/>
              </a:rPr>
              <a:t> (</a:t>
            </a:r>
            <a:r>
              <a:rPr lang="it-IT" sz="992" dirty="0" err="1">
                <a:solidFill>
                  <a:srgbClr val="002060"/>
                </a:solidFill>
                <a:latin typeface="Calibri" panose="020F0502020204030204" pitchFamily="34" charset="0"/>
                <a:cs typeface="Calibri" panose="020F0502020204030204" pitchFamily="34" charset="0"/>
              </a:rPr>
              <a:t>N</a:t>
            </a:r>
            <a:r>
              <a:rPr lang="it-IT" sz="992" dirty="0">
                <a:solidFill>
                  <a:srgbClr val="002060"/>
                </a:solidFill>
                <a:latin typeface="Calibri" panose="020F0502020204030204" pitchFamily="34" charset="0"/>
                <a:cs typeface="Calibri" panose="020F0502020204030204" pitchFamily="34" charset="0"/>
              </a:rPr>
              <a:t>=25) o in aggiunta a RUX (</a:t>
            </a:r>
            <a:r>
              <a:rPr lang="it-IT" sz="992" dirty="0" err="1">
                <a:solidFill>
                  <a:srgbClr val="002060"/>
                </a:solidFill>
                <a:latin typeface="Calibri" panose="020F0502020204030204" pitchFamily="34" charset="0"/>
                <a:cs typeface="Calibri" panose="020F0502020204030204" pitchFamily="34" charset="0"/>
              </a:rPr>
              <a:t>N</a:t>
            </a:r>
            <a:r>
              <a:rPr lang="it-IT" sz="992" dirty="0">
                <a:solidFill>
                  <a:srgbClr val="002060"/>
                </a:solidFill>
                <a:latin typeface="Calibri" panose="020F0502020204030204" pitchFamily="34" charset="0"/>
                <a:cs typeface="Calibri" panose="020F0502020204030204" pitchFamily="34" charset="0"/>
              </a:rPr>
              <a:t>=23). Le piastrine devono essere  ≥75.000/mmc. </a:t>
            </a:r>
          </a:p>
          <a:p>
            <a:endParaRPr lang="it-IT" sz="992" dirty="0">
              <a:solidFill>
                <a:srgbClr val="002060"/>
              </a:solidFill>
              <a:latin typeface="Calibri" panose="020F0502020204030204" pitchFamily="34" charset="0"/>
              <a:cs typeface="Calibri" panose="020F0502020204030204" pitchFamily="34" charset="0"/>
            </a:endParaRPr>
          </a:p>
          <a:p>
            <a:r>
              <a:rPr lang="it-IT" sz="992" dirty="0">
                <a:solidFill>
                  <a:srgbClr val="002060"/>
                </a:solidFill>
                <a:latin typeface="Calibri" panose="020F0502020204030204" pitchFamily="34" charset="0"/>
                <a:cs typeface="Calibri" panose="020F0502020204030204" pitchFamily="34" charset="0"/>
              </a:rPr>
              <a:t>Finora il 50% ha un miglioramento dei sintomi, buone le risposte sulla milza e sull’anemia (25%)</a:t>
            </a:r>
          </a:p>
        </p:txBody>
      </p:sp>
      <p:sp>
        <p:nvSpPr>
          <p:cNvPr id="9" name="CasellaDiTesto 8">
            <a:extLst>
              <a:ext uri="{FF2B5EF4-FFF2-40B4-BE49-F238E27FC236}">
                <a16:creationId xmlns:a16="http://schemas.microsoft.com/office/drawing/2014/main" id="{D4D84336-5309-F241-A687-9DBFB3C77DAE}"/>
              </a:ext>
            </a:extLst>
          </p:cNvPr>
          <p:cNvSpPr txBox="1"/>
          <p:nvPr/>
        </p:nvSpPr>
        <p:spPr>
          <a:xfrm>
            <a:off x="1712191" y="6113841"/>
            <a:ext cx="7917665" cy="245003"/>
          </a:xfrm>
          <a:prstGeom prst="rect">
            <a:avLst/>
          </a:prstGeom>
          <a:noFill/>
          <a:ln>
            <a:solidFill>
              <a:schemeClr val="tx1"/>
            </a:solidFill>
          </a:ln>
        </p:spPr>
        <p:txBody>
          <a:bodyPr wrap="square" rtlCol="0">
            <a:spAutoFit/>
          </a:bodyPr>
          <a:lstStyle/>
          <a:p>
            <a:pPr algn="ctr"/>
            <a:r>
              <a:rPr lang="it-IT" sz="992" dirty="0">
                <a:solidFill>
                  <a:srgbClr val="C00000"/>
                </a:solidFill>
                <a:latin typeface="Calibri" panose="020F0502020204030204" pitchFamily="34" charset="0"/>
                <a:cs typeface="Calibri" panose="020F0502020204030204" pitchFamily="34" charset="0"/>
              </a:rPr>
              <a:t>Possibile inclusione nel braccio in </a:t>
            </a:r>
            <a:r>
              <a:rPr lang="it-IT" sz="992" dirty="0" err="1">
                <a:solidFill>
                  <a:srgbClr val="C00000"/>
                </a:solidFill>
                <a:latin typeface="Calibri" panose="020F0502020204030204" pitchFamily="34" charset="0"/>
                <a:cs typeface="Calibri" panose="020F0502020204030204" pitchFamily="34" charset="0"/>
              </a:rPr>
              <a:t>monoterapia</a:t>
            </a:r>
            <a:r>
              <a:rPr lang="it-IT" sz="992" dirty="0">
                <a:solidFill>
                  <a:srgbClr val="C00000"/>
                </a:solidFill>
                <a:latin typeface="Calibri" panose="020F0502020204030204" pitchFamily="34" charset="0"/>
                <a:cs typeface="Calibri" panose="020F0502020204030204" pitchFamily="34" charset="0"/>
              </a:rPr>
              <a:t> oppure in aggiunta a RUX</a:t>
            </a:r>
          </a:p>
        </p:txBody>
      </p:sp>
      <p:sp>
        <p:nvSpPr>
          <p:cNvPr id="3" name="CasellaDiTesto 2">
            <a:extLst>
              <a:ext uri="{FF2B5EF4-FFF2-40B4-BE49-F238E27FC236}">
                <a16:creationId xmlns:a16="http://schemas.microsoft.com/office/drawing/2014/main" id="{372E3857-D936-8B43-A29E-68C71AF64914}"/>
              </a:ext>
            </a:extLst>
          </p:cNvPr>
          <p:cNvSpPr txBox="1"/>
          <p:nvPr/>
        </p:nvSpPr>
        <p:spPr>
          <a:xfrm>
            <a:off x="1746585" y="4496792"/>
            <a:ext cx="710858" cy="270523"/>
          </a:xfrm>
          <a:prstGeom prst="rect">
            <a:avLst/>
          </a:prstGeom>
          <a:solidFill>
            <a:srgbClr val="FFC000"/>
          </a:solidFill>
        </p:spPr>
        <p:txBody>
          <a:bodyPr wrap="square" rtlCol="0">
            <a:spAutoFit/>
          </a:bodyPr>
          <a:lstStyle/>
          <a:p>
            <a:pPr algn="ctr"/>
            <a:r>
              <a:rPr lang="it-IT" sz="1158" dirty="0"/>
              <a:t>DNA</a:t>
            </a:r>
          </a:p>
        </p:txBody>
      </p:sp>
      <p:sp>
        <p:nvSpPr>
          <p:cNvPr id="13" name="CasellaDiTesto 12">
            <a:extLst>
              <a:ext uri="{FF2B5EF4-FFF2-40B4-BE49-F238E27FC236}">
                <a16:creationId xmlns:a16="http://schemas.microsoft.com/office/drawing/2014/main" id="{43C49BC5-E815-FF4B-9830-D5C6969F2F74}"/>
              </a:ext>
            </a:extLst>
          </p:cNvPr>
          <p:cNvSpPr txBox="1"/>
          <p:nvPr/>
        </p:nvSpPr>
        <p:spPr>
          <a:xfrm>
            <a:off x="3534948" y="3831738"/>
            <a:ext cx="1203833" cy="2382575"/>
          </a:xfrm>
          <a:prstGeom prst="rect">
            <a:avLst/>
          </a:prstGeom>
          <a:solidFill>
            <a:schemeClr val="bg1"/>
          </a:solidFill>
        </p:spPr>
        <p:txBody>
          <a:bodyPr wrap="square" rtlCol="0">
            <a:spAutoFit/>
          </a:bodyPr>
          <a:lstStyle/>
          <a:p>
            <a:pPr algn="ctr"/>
            <a:endParaRPr lang="it-IT" sz="992" b="1" dirty="0">
              <a:latin typeface="Calibri" panose="020F0502020204030204" pitchFamily="34" charset="0"/>
              <a:cs typeface="Calibri" panose="020F0502020204030204" pitchFamily="34" charset="0"/>
            </a:endParaRPr>
          </a:p>
          <a:p>
            <a:pPr algn="ctr"/>
            <a:r>
              <a:rPr lang="it-IT" sz="992" b="1" dirty="0">
                <a:solidFill>
                  <a:schemeClr val="accent1">
                    <a:lumMod val="50000"/>
                  </a:schemeClr>
                </a:solidFill>
                <a:latin typeface="Calibri" panose="020F0502020204030204" pitchFamily="34" charset="0"/>
                <a:cs typeface="Calibri" panose="020F0502020204030204" pitchFamily="34" charset="0"/>
              </a:rPr>
              <a:t>Replicazione  delle cellule che producono le piastrine</a:t>
            </a:r>
          </a:p>
          <a:p>
            <a:pPr algn="ctr"/>
            <a:endParaRPr lang="it-IT" sz="992" b="1" dirty="0">
              <a:solidFill>
                <a:schemeClr val="accent1">
                  <a:lumMod val="50000"/>
                </a:schemeClr>
              </a:solidFill>
              <a:latin typeface="Calibri" panose="020F0502020204030204" pitchFamily="34" charset="0"/>
              <a:cs typeface="Calibri" panose="020F0502020204030204" pitchFamily="34" charset="0"/>
            </a:endParaRPr>
          </a:p>
          <a:p>
            <a:pPr algn="ctr"/>
            <a:r>
              <a:rPr lang="it-IT" sz="992" b="1" dirty="0">
                <a:solidFill>
                  <a:schemeClr val="accent1">
                    <a:lumMod val="50000"/>
                  </a:schemeClr>
                </a:solidFill>
                <a:latin typeface="Calibri" panose="020F0502020204030204" pitchFamily="34" charset="0"/>
                <a:cs typeface="Calibri" panose="020F0502020204030204" pitchFamily="34" charset="0"/>
              </a:rPr>
              <a:t> Ridotta produzione di globuli rossi</a:t>
            </a:r>
          </a:p>
          <a:p>
            <a:pPr algn="ctr"/>
            <a:endParaRPr lang="it-IT" sz="992" b="1" dirty="0">
              <a:solidFill>
                <a:schemeClr val="accent1">
                  <a:lumMod val="50000"/>
                </a:schemeClr>
              </a:solidFill>
              <a:latin typeface="Calibri" panose="020F0502020204030204" pitchFamily="34" charset="0"/>
              <a:cs typeface="Calibri" panose="020F0502020204030204" pitchFamily="34" charset="0"/>
            </a:endParaRPr>
          </a:p>
          <a:p>
            <a:pPr algn="ctr"/>
            <a:r>
              <a:rPr lang="it-IT" sz="992" b="1" dirty="0">
                <a:solidFill>
                  <a:schemeClr val="accent1">
                    <a:lumMod val="50000"/>
                  </a:schemeClr>
                </a:solidFill>
                <a:latin typeface="Calibri" panose="020F0502020204030204" pitchFamily="34" charset="0"/>
                <a:cs typeface="Calibri" panose="020F0502020204030204" pitchFamily="34" charset="0"/>
              </a:rPr>
              <a:t>Fibrosi nel midollo</a:t>
            </a:r>
          </a:p>
          <a:p>
            <a:pPr algn="ctr"/>
            <a:endParaRPr lang="it-IT" sz="992" b="1" dirty="0">
              <a:latin typeface="Calibri" panose="020F050202020403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13FB18CA-F35B-3149-B053-3663BEDFADD1}"/>
              </a:ext>
            </a:extLst>
          </p:cNvPr>
          <p:cNvSpPr txBox="1"/>
          <p:nvPr/>
        </p:nvSpPr>
        <p:spPr>
          <a:xfrm>
            <a:off x="7883229" y="7152981"/>
            <a:ext cx="3224201" cy="245003"/>
          </a:xfrm>
          <a:prstGeom prst="rect">
            <a:avLst/>
          </a:prstGeom>
          <a:noFill/>
        </p:spPr>
        <p:txBody>
          <a:bodyPr wrap="square" rtlCol="0">
            <a:spAutoFit/>
          </a:bodyPr>
          <a:lstStyle/>
          <a:p>
            <a:r>
              <a:rPr lang="it-IT" sz="992" b="1" i="1" dirty="0" err="1">
                <a:solidFill>
                  <a:srgbClr val="C00000"/>
                </a:solidFill>
                <a:latin typeface="Calibri" panose="020F0502020204030204" pitchFamily="34" charset="0"/>
                <a:cs typeface="Calibri" panose="020F0502020204030204" pitchFamily="34" charset="0"/>
              </a:rPr>
              <a:t>Watts</a:t>
            </a:r>
            <a:r>
              <a:rPr lang="it-IT" sz="992" b="1" i="1" dirty="0">
                <a:solidFill>
                  <a:srgbClr val="C00000"/>
                </a:solidFill>
                <a:latin typeface="Calibri" panose="020F0502020204030204" pitchFamily="34" charset="0"/>
                <a:cs typeface="Calibri" panose="020F0502020204030204" pitchFamily="34" charset="0"/>
              </a:rPr>
              <a:t> et al, ASH 2023; </a:t>
            </a:r>
            <a:r>
              <a:rPr lang="it-IT" sz="992" b="1" i="1" dirty="0" err="1">
                <a:solidFill>
                  <a:srgbClr val="C00000"/>
                </a:solidFill>
                <a:latin typeface="Calibri" panose="020F0502020204030204" pitchFamily="34" charset="0"/>
                <a:cs typeface="Calibri" panose="020F0502020204030204" pitchFamily="34" charset="0"/>
              </a:rPr>
              <a:t>Watts</a:t>
            </a:r>
            <a:r>
              <a:rPr lang="it-IT" sz="992" b="1" i="1" dirty="0">
                <a:solidFill>
                  <a:srgbClr val="C00000"/>
                </a:solidFill>
                <a:latin typeface="Calibri" panose="020F0502020204030204" pitchFamily="34" charset="0"/>
                <a:cs typeface="Calibri" panose="020F0502020204030204" pitchFamily="34" charset="0"/>
              </a:rPr>
              <a:t> et al, ASH 2024</a:t>
            </a:r>
          </a:p>
        </p:txBody>
      </p:sp>
    </p:spTree>
    <p:extLst>
      <p:ext uri="{BB962C8B-B14F-4D97-AF65-F5344CB8AC3E}">
        <p14:creationId xmlns:p14="http://schemas.microsoft.com/office/powerpoint/2010/main" val="3278728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2">
            <a:extLst>
              <a:ext uri="{FF2B5EF4-FFF2-40B4-BE49-F238E27FC236}">
                <a16:creationId xmlns:a16="http://schemas.microsoft.com/office/drawing/2014/main" id="{73616248-9E39-7241-B2C1-D637DC81223B}"/>
              </a:ext>
            </a:extLst>
          </p:cNvPr>
          <p:cNvSpPr txBox="1">
            <a:spLocks/>
          </p:cNvSpPr>
          <p:nvPr/>
        </p:nvSpPr>
        <p:spPr>
          <a:xfrm>
            <a:off x="1166585" y="3506073"/>
            <a:ext cx="8828544" cy="909187"/>
          </a:xfrm>
          <a:prstGeom prst="rect">
            <a:avLst/>
          </a:prstGeom>
        </p:spPr>
        <p:txBody>
          <a:bodyPr vert="horz" lIns="100817" tIns="50408" rIns="100817" bIns="50408"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t-IT" sz="3528" b="1" dirty="0">
                <a:solidFill>
                  <a:srgbClr val="C00000"/>
                </a:solidFill>
                <a:latin typeface="Calibri" panose="020F0502020204030204" pitchFamily="34" charset="0"/>
                <a:cs typeface="Calibri" panose="020F0502020204030204" pitchFamily="34" charset="0"/>
              </a:rPr>
              <a:t>Nuovi orizzonti farmacologici </a:t>
            </a:r>
          </a:p>
          <a:p>
            <a:pPr marL="0" indent="0" algn="ctr">
              <a:buNone/>
            </a:pPr>
            <a:r>
              <a:rPr lang="it-IT" sz="3528" b="1" dirty="0">
                <a:solidFill>
                  <a:srgbClr val="C00000"/>
                </a:solidFill>
                <a:latin typeface="Calibri" panose="020F0502020204030204" pitchFamily="34" charset="0"/>
                <a:cs typeface="Calibri" panose="020F0502020204030204" pitchFamily="34" charset="0"/>
              </a:rPr>
              <a:t>nella Policitemia Vera</a:t>
            </a:r>
          </a:p>
        </p:txBody>
      </p:sp>
    </p:spTree>
    <p:extLst>
      <p:ext uri="{BB962C8B-B14F-4D97-AF65-F5344CB8AC3E}">
        <p14:creationId xmlns:p14="http://schemas.microsoft.com/office/powerpoint/2010/main" val="1136393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08610C-5B72-E440-A9D2-CC26E2F15A58}"/>
              </a:ext>
            </a:extLst>
          </p:cNvPr>
          <p:cNvSpPr>
            <a:spLocks noGrp="1"/>
          </p:cNvSpPr>
          <p:nvPr>
            <p:ph type="title"/>
          </p:nvPr>
        </p:nvSpPr>
        <p:spPr/>
        <p:txBody>
          <a:bodyPr>
            <a:normAutofit/>
          </a:bodyPr>
          <a:lstStyle/>
          <a:p>
            <a:r>
              <a:rPr lang="it-IT" sz="2646" b="1" dirty="0">
                <a:solidFill>
                  <a:srgbClr val="C00000"/>
                </a:solidFill>
              </a:rPr>
              <a:t>Come possiamo migliorare i risultati delle terapie approvate? </a:t>
            </a:r>
          </a:p>
        </p:txBody>
      </p:sp>
      <p:sp>
        <p:nvSpPr>
          <p:cNvPr id="3" name="Segnaposto contenuto 2">
            <a:extLst>
              <a:ext uri="{FF2B5EF4-FFF2-40B4-BE49-F238E27FC236}">
                <a16:creationId xmlns:a16="http://schemas.microsoft.com/office/drawing/2014/main" id="{D568FFE2-4CB5-B54F-A0FC-79E0D21F4C21}"/>
              </a:ext>
            </a:extLst>
          </p:cNvPr>
          <p:cNvSpPr>
            <a:spLocks noGrp="1"/>
          </p:cNvSpPr>
          <p:nvPr>
            <p:ph idx="1"/>
          </p:nvPr>
        </p:nvSpPr>
        <p:spPr>
          <a:xfrm>
            <a:off x="1214288" y="2268378"/>
            <a:ext cx="9073515" cy="4990084"/>
          </a:xfrm>
        </p:spPr>
        <p:txBody>
          <a:bodyPr>
            <a:normAutofit/>
          </a:bodyPr>
          <a:lstStyle/>
          <a:p>
            <a:pPr>
              <a:lnSpc>
                <a:spcPct val="150000"/>
              </a:lnSpc>
            </a:pPr>
            <a:r>
              <a:rPr lang="it-IT" sz="2205" dirty="0">
                <a:solidFill>
                  <a:srgbClr val="002060"/>
                </a:solidFill>
              </a:rPr>
              <a:t>Mantenere l’ematocrito &lt;45% può risultare difficile e i salassi frequenti possono dare carenza di ferro </a:t>
            </a:r>
          </a:p>
          <a:p>
            <a:pPr>
              <a:lnSpc>
                <a:spcPct val="150000"/>
              </a:lnSpc>
            </a:pPr>
            <a:r>
              <a:rPr lang="it-IT" sz="2205" dirty="0">
                <a:solidFill>
                  <a:srgbClr val="002060"/>
                </a:solidFill>
              </a:rPr>
              <a:t>Il rischio di eventi trombotici può persistere nel tempo</a:t>
            </a:r>
          </a:p>
          <a:p>
            <a:pPr>
              <a:lnSpc>
                <a:spcPct val="150000"/>
              </a:lnSpc>
            </a:pPr>
            <a:r>
              <a:rPr lang="it-IT" sz="2205" dirty="0">
                <a:solidFill>
                  <a:srgbClr val="002060"/>
                </a:solidFill>
              </a:rPr>
              <a:t>Il 15-20% dei pazienti diventa resistente (alto numero di salassi, globuli bianchi o piastrine elevate, milza ingrandita, sintomi persistenti,..) oppure intollerante (tossicità su cute, su emocromo, ecc..) a </a:t>
            </a:r>
            <a:r>
              <a:rPr lang="it-IT" sz="2205" dirty="0" err="1">
                <a:solidFill>
                  <a:srgbClr val="002060"/>
                </a:solidFill>
              </a:rPr>
              <a:t>idrossiurea</a:t>
            </a:r>
            <a:r>
              <a:rPr lang="it-IT" sz="2205" dirty="0">
                <a:solidFill>
                  <a:srgbClr val="002060"/>
                </a:solidFill>
              </a:rPr>
              <a:t> </a:t>
            </a:r>
          </a:p>
        </p:txBody>
      </p:sp>
      <p:sp>
        <p:nvSpPr>
          <p:cNvPr id="5" name="CasellaDiTesto 4">
            <a:extLst>
              <a:ext uri="{FF2B5EF4-FFF2-40B4-BE49-F238E27FC236}">
                <a16:creationId xmlns:a16="http://schemas.microsoft.com/office/drawing/2014/main" id="{C2F6D044-D4B8-844E-B962-B2C3125F3600}"/>
              </a:ext>
            </a:extLst>
          </p:cNvPr>
          <p:cNvSpPr txBox="1"/>
          <p:nvPr/>
        </p:nvSpPr>
        <p:spPr>
          <a:xfrm>
            <a:off x="6057209" y="7258462"/>
            <a:ext cx="5040842" cy="245003"/>
          </a:xfrm>
          <a:prstGeom prst="rect">
            <a:avLst/>
          </a:prstGeom>
          <a:noFill/>
        </p:spPr>
        <p:txBody>
          <a:bodyPr wrap="square">
            <a:spAutoFit/>
          </a:bodyPr>
          <a:lstStyle/>
          <a:p>
            <a:pPr>
              <a:defRPr/>
            </a:pPr>
            <a:r>
              <a:rPr lang="it-IT" sz="992" b="1" i="1" dirty="0">
                <a:solidFill>
                  <a:srgbClr val="C00000"/>
                </a:solidFill>
                <a:latin typeface="+mj-lt"/>
              </a:rPr>
              <a:t>Alvarez </a:t>
            </a:r>
            <a:r>
              <a:rPr lang="it-IT" sz="992" b="1" i="1" dirty="0" err="1">
                <a:solidFill>
                  <a:srgbClr val="C00000"/>
                </a:solidFill>
                <a:latin typeface="+mj-lt"/>
              </a:rPr>
              <a:t>Larran</a:t>
            </a:r>
            <a:r>
              <a:rPr lang="it-IT" sz="992" b="1" i="1" dirty="0">
                <a:solidFill>
                  <a:srgbClr val="C00000"/>
                </a:solidFill>
                <a:latin typeface="+mj-lt"/>
              </a:rPr>
              <a:t> et al, </a:t>
            </a:r>
            <a:r>
              <a:rPr lang="it-IT" sz="992" b="1" i="1" dirty="0" err="1">
                <a:solidFill>
                  <a:srgbClr val="C00000"/>
                </a:solidFill>
                <a:latin typeface="+mj-lt"/>
              </a:rPr>
              <a:t>Haematologica</a:t>
            </a:r>
            <a:r>
              <a:rPr lang="it-IT" sz="992" b="1" i="1" dirty="0">
                <a:solidFill>
                  <a:srgbClr val="C00000"/>
                </a:solidFill>
                <a:latin typeface="+mj-lt"/>
              </a:rPr>
              <a:t> 2016; </a:t>
            </a:r>
            <a:r>
              <a:rPr lang="it-IT" sz="992" b="1" i="1" dirty="0" err="1">
                <a:solidFill>
                  <a:srgbClr val="C00000"/>
                </a:solidFill>
                <a:latin typeface="+mj-lt"/>
              </a:rPr>
              <a:t>Barbui</a:t>
            </a:r>
            <a:r>
              <a:rPr lang="it-IT" sz="992" b="1" i="1" dirty="0">
                <a:solidFill>
                  <a:srgbClr val="C00000"/>
                </a:solidFill>
                <a:latin typeface="+mj-lt"/>
              </a:rPr>
              <a:t> et al; </a:t>
            </a:r>
            <a:r>
              <a:rPr lang="it-IT" sz="992" b="1" i="1" dirty="0" err="1">
                <a:solidFill>
                  <a:srgbClr val="C00000"/>
                </a:solidFill>
                <a:latin typeface="+mj-lt"/>
              </a:rPr>
              <a:t>Haematologica</a:t>
            </a:r>
            <a:r>
              <a:rPr lang="it-IT" sz="992" b="1" i="1" dirty="0">
                <a:solidFill>
                  <a:srgbClr val="C00000"/>
                </a:solidFill>
                <a:latin typeface="+mj-lt"/>
              </a:rPr>
              <a:t> 2017</a:t>
            </a:r>
          </a:p>
        </p:txBody>
      </p:sp>
    </p:spTree>
    <p:extLst>
      <p:ext uri="{BB962C8B-B14F-4D97-AF65-F5344CB8AC3E}">
        <p14:creationId xmlns:p14="http://schemas.microsoft.com/office/powerpoint/2010/main" val="3910728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EA8BA-8269-704F-A8DD-EC7C6E84C010}"/>
              </a:ext>
            </a:extLst>
          </p:cNvPr>
          <p:cNvSpPr>
            <a:spLocks noGrp="1"/>
          </p:cNvSpPr>
          <p:nvPr>
            <p:ph type="title"/>
          </p:nvPr>
        </p:nvSpPr>
        <p:spPr>
          <a:xfrm>
            <a:off x="529932" y="203798"/>
            <a:ext cx="10081683" cy="648356"/>
          </a:xfrm>
        </p:spPr>
        <p:txBody>
          <a:bodyPr>
            <a:normAutofit/>
          </a:bodyPr>
          <a:lstStyle/>
          <a:p>
            <a:pPr algn="ctr"/>
            <a:r>
              <a:rPr lang="it-IT" sz="2646" b="1" dirty="0">
                <a:solidFill>
                  <a:srgbClr val="C00000"/>
                </a:solidFill>
                <a:latin typeface="+mn-lt"/>
              </a:rPr>
              <a:t>Il ruolo dell’</a:t>
            </a:r>
            <a:r>
              <a:rPr lang="it-IT" sz="2646" b="1" dirty="0" err="1">
                <a:solidFill>
                  <a:srgbClr val="C00000"/>
                </a:solidFill>
                <a:latin typeface="+mn-lt"/>
              </a:rPr>
              <a:t>Epcidina</a:t>
            </a:r>
            <a:r>
              <a:rPr lang="it-IT" sz="2646" b="1" dirty="0">
                <a:solidFill>
                  <a:srgbClr val="C00000"/>
                </a:solidFill>
                <a:latin typeface="+mn-lt"/>
              </a:rPr>
              <a:t> nella policitemia vera (PV)</a:t>
            </a:r>
          </a:p>
        </p:txBody>
      </p:sp>
      <p:pic>
        <p:nvPicPr>
          <p:cNvPr id="4" name="Picture 6">
            <a:extLst>
              <a:ext uri="{FF2B5EF4-FFF2-40B4-BE49-F238E27FC236}">
                <a16:creationId xmlns:a16="http://schemas.microsoft.com/office/drawing/2014/main" id="{EA50075D-9698-EA48-A132-1F27689EAFE1}"/>
              </a:ext>
            </a:extLst>
          </p:cNvPr>
          <p:cNvPicPr>
            <a:picLocks noChangeAspect="1"/>
          </p:cNvPicPr>
          <p:nvPr/>
        </p:nvPicPr>
        <p:blipFill>
          <a:blip r:embed="rId3"/>
          <a:stretch>
            <a:fillRect/>
          </a:stretch>
        </p:blipFill>
        <p:spPr>
          <a:xfrm>
            <a:off x="5580856" y="2328165"/>
            <a:ext cx="4518052" cy="4036776"/>
          </a:xfrm>
          <a:prstGeom prst="rect">
            <a:avLst/>
          </a:prstGeom>
          <a:ln>
            <a:solidFill>
              <a:srgbClr val="C00000"/>
            </a:solidFill>
          </a:ln>
        </p:spPr>
      </p:pic>
      <p:sp>
        <p:nvSpPr>
          <p:cNvPr id="9" name="CasellaDiTesto 8">
            <a:extLst>
              <a:ext uri="{FF2B5EF4-FFF2-40B4-BE49-F238E27FC236}">
                <a16:creationId xmlns:a16="http://schemas.microsoft.com/office/drawing/2014/main" id="{210BFD77-0BE7-BF47-A059-BCB41222E85F}"/>
              </a:ext>
            </a:extLst>
          </p:cNvPr>
          <p:cNvSpPr txBox="1"/>
          <p:nvPr/>
        </p:nvSpPr>
        <p:spPr>
          <a:xfrm>
            <a:off x="8597758" y="7115102"/>
            <a:ext cx="3667175" cy="245003"/>
          </a:xfrm>
          <a:prstGeom prst="rect">
            <a:avLst/>
          </a:prstGeom>
          <a:noFill/>
        </p:spPr>
        <p:txBody>
          <a:bodyPr wrap="square" rtlCol="0">
            <a:spAutoFit/>
          </a:bodyPr>
          <a:lstStyle/>
          <a:p>
            <a:r>
              <a:rPr lang="it-IT" sz="992" b="1" i="1" dirty="0" err="1">
                <a:solidFill>
                  <a:srgbClr val="C00000"/>
                </a:solidFill>
              </a:rPr>
              <a:t>Kremyanskaya</a:t>
            </a:r>
            <a:r>
              <a:rPr lang="it-IT" sz="992" b="1" i="1" dirty="0">
                <a:solidFill>
                  <a:srgbClr val="C00000"/>
                </a:solidFill>
              </a:rPr>
              <a:t> et al, ASH 2024</a:t>
            </a:r>
          </a:p>
        </p:txBody>
      </p:sp>
      <p:sp>
        <p:nvSpPr>
          <p:cNvPr id="13" name="CasellaDiTesto 12">
            <a:extLst>
              <a:ext uri="{FF2B5EF4-FFF2-40B4-BE49-F238E27FC236}">
                <a16:creationId xmlns:a16="http://schemas.microsoft.com/office/drawing/2014/main" id="{6449FD19-C0D1-7543-9F6E-3935A8F00608}"/>
              </a:ext>
            </a:extLst>
          </p:cNvPr>
          <p:cNvSpPr txBox="1"/>
          <p:nvPr/>
        </p:nvSpPr>
        <p:spPr>
          <a:xfrm>
            <a:off x="648459" y="1227234"/>
            <a:ext cx="4922314" cy="6489982"/>
          </a:xfrm>
          <a:prstGeom prst="rect">
            <a:avLst/>
          </a:prstGeom>
          <a:noFill/>
        </p:spPr>
        <p:txBody>
          <a:bodyPr wrap="square" rtlCol="0">
            <a:spAutoFit/>
          </a:bodyPr>
          <a:lstStyle/>
          <a:p>
            <a:pPr marL="236280" indent="-236280">
              <a:lnSpc>
                <a:spcPct val="150000"/>
              </a:lnSpc>
              <a:buFont typeface="Arial" panose="020B0604020202020204" pitchFamily="34" charset="0"/>
              <a:buChar char="•"/>
            </a:pPr>
            <a:r>
              <a:rPr lang="it-IT" sz="1764" b="1" dirty="0">
                <a:solidFill>
                  <a:srgbClr val="002060"/>
                </a:solidFill>
              </a:rPr>
              <a:t>L’</a:t>
            </a:r>
            <a:r>
              <a:rPr lang="it-IT" sz="1764" b="1" dirty="0" err="1">
                <a:solidFill>
                  <a:srgbClr val="002060"/>
                </a:solidFill>
              </a:rPr>
              <a:t>epcidina</a:t>
            </a:r>
            <a:r>
              <a:rPr lang="it-IT" sz="1764" b="1" dirty="0">
                <a:solidFill>
                  <a:srgbClr val="002060"/>
                </a:solidFill>
              </a:rPr>
              <a:t> </a:t>
            </a:r>
            <a:r>
              <a:rPr lang="it-IT" sz="1764" dirty="0">
                <a:solidFill>
                  <a:srgbClr val="002060"/>
                </a:solidFill>
              </a:rPr>
              <a:t>è prodotta dalle cellule del fegato (epatociti) e di solito riduce l’assorbimento di ferro dal cibo e il rilascio del ferro dai depositi presenti nel corpo</a:t>
            </a:r>
          </a:p>
          <a:p>
            <a:pPr marL="236280" indent="-236280">
              <a:lnSpc>
                <a:spcPct val="150000"/>
              </a:lnSpc>
              <a:buFont typeface="Arial" panose="020B0604020202020204" pitchFamily="34" charset="0"/>
              <a:buChar char="•"/>
            </a:pPr>
            <a:endParaRPr lang="it-IT" sz="1764" b="1" dirty="0">
              <a:solidFill>
                <a:srgbClr val="002060"/>
              </a:solidFill>
            </a:endParaRPr>
          </a:p>
          <a:p>
            <a:pPr marL="236280" indent="-236280">
              <a:lnSpc>
                <a:spcPct val="150000"/>
              </a:lnSpc>
              <a:buFont typeface="Arial" panose="020B0604020202020204" pitchFamily="34" charset="0"/>
              <a:buChar char="•"/>
            </a:pPr>
            <a:r>
              <a:rPr lang="it-IT" sz="1764" b="1" dirty="0">
                <a:solidFill>
                  <a:srgbClr val="002060"/>
                </a:solidFill>
              </a:rPr>
              <a:t>Nella PV, l’</a:t>
            </a:r>
            <a:r>
              <a:rPr lang="it-IT" sz="1764" b="1" dirty="0" err="1">
                <a:solidFill>
                  <a:srgbClr val="002060"/>
                </a:solidFill>
              </a:rPr>
              <a:t>epcidina</a:t>
            </a:r>
            <a:r>
              <a:rPr lang="it-IT" sz="1764" b="1" dirty="0">
                <a:solidFill>
                  <a:srgbClr val="002060"/>
                </a:solidFill>
              </a:rPr>
              <a:t> </a:t>
            </a:r>
            <a:r>
              <a:rPr lang="it-IT" sz="1764" dirty="0">
                <a:solidFill>
                  <a:srgbClr val="002060"/>
                </a:solidFill>
              </a:rPr>
              <a:t>è soppressa a causa dell’elevato numero di cellule nel midollo che producono globuli rossi (e che necessitano quindi di ferro)</a:t>
            </a:r>
          </a:p>
          <a:p>
            <a:pPr marL="236280" indent="-236280">
              <a:lnSpc>
                <a:spcPct val="150000"/>
              </a:lnSpc>
              <a:buFont typeface="Arial" panose="020B0604020202020204" pitchFamily="34" charset="0"/>
              <a:buChar char="•"/>
            </a:pPr>
            <a:endParaRPr lang="it-IT" sz="1103" dirty="0">
              <a:solidFill>
                <a:srgbClr val="002060"/>
              </a:solidFill>
            </a:endParaRPr>
          </a:p>
          <a:p>
            <a:pPr marL="236280" indent="-236280">
              <a:lnSpc>
                <a:spcPct val="150000"/>
              </a:lnSpc>
              <a:buFont typeface="Arial" panose="020B0604020202020204" pitchFamily="34" charset="0"/>
              <a:buChar char="•"/>
            </a:pPr>
            <a:r>
              <a:rPr lang="it-IT" sz="1764" dirty="0">
                <a:solidFill>
                  <a:srgbClr val="002060"/>
                </a:solidFill>
              </a:rPr>
              <a:t>L’incremento dei livelli di </a:t>
            </a:r>
            <a:r>
              <a:rPr lang="it-IT" sz="1764" dirty="0" err="1">
                <a:solidFill>
                  <a:srgbClr val="002060"/>
                </a:solidFill>
              </a:rPr>
              <a:t>epcidina</a:t>
            </a:r>
            <a:r>
              <a:rPr lang="it-IT" sz="1764" dirty="0">
                <a:solidFill>
                  <a:srgbClr val="002060"/>
                </a:solidFill>
              </a:rPr>
              <a:t> tramite un farmaco potrebbe ridurre il trasporto di ferro al midollo, diminuire la produzione di globuli rossi, inoltre potrebbe migliorare lo stato di carenza di ferro dovuto ai salassi</a:t>
            </a:r>
          </a:p>
        </p:txBody>
      </p:sp>
      <p:sp>
        <p:nvSpPr>
          <p:cNvPr id="5" name="CasellaDiTesto 4">
            <a:extLst>
              <a:ext uri="{FF2B5EF4-FFF2-40B4-BE49-F238E27FC236}">
                <a16:creationId xmlns:a16="http://schemas.microsoft.com/office/drawing/2014/main" id="{E88D842B-6EAC-9545-9077-4CCD64AD50E7}"/>
              </a:ext>
            </a:extLst>
          </p:cNvPr>
          <p:cNvSpPr txBox="1"/>
          <p:nvPr/>
        </p:nvSpPr>
        <p:spPr>
          <a:xfrm>
            <a:off x="7962621" y="2328165"/>
            <a:ext cx="2136287" cy="245003"/>
          </a:xfrm>
          <a:prstGeom prst="rect">
            <a:avLst/>
          </a:prstGeom>
          <a:solidFill>
            <a:schemeClr val="bg1"/>
          </a:solidFill>
        </p:spPr>
        <p:txBody>
          <a:bodyPr wrap="square" rtlCol="0">
            <a:spAutoFit/>
          </a:bodyPr>
          <a:lstStyle/>
          <a:p>
            <a:r>
              <a:rPr lang="it-IT" sz="992" dirty="0"/>
              <a:t>Depositi di ferro</a:t>
            </a:r>
          </a:p>
        </p:txBody>
      </p:sp>
      <p:sp>
        <p:nvSpPr>
          <p:cNvPr id="10" name="CasellaDiTesto 9">
            <a:extLst>
              <a:ext uri="{FF2B5EF4-FFF2-40B4-BE49-F238E27FC236}">
                <a16:creationId xmlns:a16="http://schemas.microsoft.com/office/drawing/2014/main" id="{7FD0BB0C-8FDF-D94C-8A2E-23FBB5AA0443}"/>
              </a:ext>
            </a:extLst>
          </p:cNvPr>
          <p:cNvSpPr txBox="1"/>
          <p:nvPr/>
        </p:nvSpPr>
        <p:spPr>
          <a:xfrm>
            <a:off x="7962621" y="5929486"/>
            <a:ext cx="2136287" cy="245003"/>
          </a:xfrm>
          <a:prstGeom prst="rect">
            <a:avLst/>
          </a:prstGeom>
          <a:solidFill>
            <a:schemeClr val="bg1"/>
          </a:solidFill>
        </p:spPr>
        <p:txBody>
          <a:bodyPr wrap="square" rtlCol="0">
            <a:spAutoFit/>
          </a:bodyPr>
          <a:lstStyle/>
          <a:p>
            <a:r>
              <a:rPr lang="it-IT" sz="992" dirty="0"/>
              <a:t>Cellule intestinali</a:t>
            </a:r>
          </a:p>
        </p:txBody>
      </p:sp>
      <p:sp>
        <p:nvSpPr>
          <p:cNvPr id="11" name="CasellaDiTesto 10">
            <a:extLst>
              <a:ext uri="{FF2B5EF4-FFF2-40B4-BE49-F238E27FC236}">
                <a16:creationId xmlns:a16="http://schemas.microsoft.com/office/drawing/2014/main" id="{660ED797-3BC6-6E44-90DC-105A5E5A7D75}"/>
              </a:ext>
            </a:extLst>
          </p:cNvPr>
          <p:cNvSpPr txBox="1"/>
          <p:nvPr/>
        </p:nvSpPr>
        <p:spPr>
          <a:xfrm>
            <a:off x="5703595" y="5929486"/>
            <a:ext cx="2136287" cy="245003"/>
          </a:xfrm>
          <a:prstGeom prst="rect">
            <a:avLst/>
          </a:prstGeom>
          <a:solidFill>
            <a:schemeClr val="bg1"/>
          </a:solidFill>
        </p:spPr>
        <p:txBody>
          <a:bodyPr wrap="square" rtlCol="0">
            <a:spAutoFit/>
          </a:bodyPr>
          <a:lstStyle/>
          <a:p>
            <a:r>
              <a:rPr lang="it-IT" sz="992" dirty="0"/>
              <a:t>Cellule del fegato</a:t>
            </a:r>
          </a:p>
        </p:txBody>
      </p:sp>
      <p:sp>
        <p:nvSpPr>
          <p:cNvPr id="8" name="CasellaDiTesto 7">
            <a:extLst>
              <a:ext uri="{FF2B5EF4-FFF2-40B4-BE49-F238E27FC236}">
                <a16:creationId xmlns:a16="http://schemas.microsoft.com/office/drawing/2014/main" id="{4E7F01EE-0935-4240-BDBD-3ADEBF453648}"/>
              </a:ext>
            </a:extLst>
          </p:cNvPr>
          <p:cNvSpPr txBox="1"/>
          <p:nvPr/>
        </p:nvSpPr>
        <p:spPr>
          <a:xfrm>
            <a:off x="5703595" y="3250633"/>
            <a:ext cx="2136287" cy="397673"/>
          </a:xfrm>
          <a:prstGeom prst="rect">
            <a:avLst/>
          </a:prstGeom>
          <a:solidFill>
            <a:schemeClr val="bg1"/>
          </a:solidFill>
        </p:spPr>
        <p:txBody>
          <a:bodyPr wrap="square" rtlCol="0">
            <a:spAutoFit/>
          </a:bodyPr>
          <a:lstStyle/>
          <a:p>
            <a:r>
              <a:rPr lang="it-IT" sz="992" dirty="0"/>
              <a:t>Proteine che servono per attivare </a:t>
            </a:r>
            <a:r>
              <a:rPr lang="it-IT" sz="992" dirty="0" err="1"/>
              <a:t>epcidina</a:t>
            </a:r>
            <a:endParaRPr lang="it-IT" sz="992" dirty="0"/>
          </a:p>
        </p:txBody>
      </p:sp>
    </p:spTree>
    <p:extLst>
      <p:ext uri="{BB962C8B-B14F-4D97-AF65-F5344CB8AC3E}">
        <p14:creationId xmlns:p14="http://schemas.microsoft.com/office/powerpoint/2010/main" val="3904187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EA8BA-8269-704F-A8DD-EC7C6E84C010}"/>
              </a:ext>
            </a:extLst>
          </p:cNvPr>
          <p:cNvSpPr>
            <a:spLocks noGrp="1"/>
          </p:cNvSpPr>
          <p:nvPr>
            <p:ph type="title"/>
          </p:nvPr>
        </p:nvSpPr>
        <p:spPr>
          <a:xfrm>
            <a:off x="487358" y="312862"/>
            <a:ext cx="10081683" cy="648356"/>
          </a:xfrm>
        </p:spPr>
        <p:txBody>
          <a:bodyPr>
            <a:normAutofit/>
          </a:bodyPr>
          <a:lstStyle/>
          <a:p>
            <a:pPr algn="ctr"/>
            <a:r>
              <a:rPr lang="it-IT" sz="2646" b="1" dirty="0">
                <a:solidFill>
                  <a:srgbClr val="C00000"/>
                </a:solidFill>
                <a:latin typeface="+mn-lt"/>
              </a:rPr>
              <a:t>Lo studio di fase 1/2 con </a:t>
            </a:r>
            <a:r>
              <a:rPr lang="it-IT" sz="2646" b="1" dirty="0" err="1">
                <a:solidFill>
                  <a:srgbClr val="C00000"/>
                </a:solidFill>
                <a:latin typeface="+mn-lt"/>
              </a:rPr>
              <a:t>Divesiran</a:t>
            </a:r>
            <a:r>
              <a:rPr lang="it-IT" sz="2646" b="1" dirty="0">
                <a:solidFill>
                  <a:srgbClr val="C00000"/>
                </a:solidFill>
                <a:latin typeface="+mn-lt"/>
              </a:rPr>
              <a:t> verrà presto aperto</a:t>
            </a:r>
          </a:p>
        </p:txBody>
      </p:sp>
      <p:sp>
        <p:nvSpPr>
          <p:cNvPr id="9" name="CasellaDiTesto 8">
            <a:extLst>
              <a:ext uri="{FF2B5EF4-FFF2-40B4-BE49-F238E27FC236}">
                <a16:creationId xmlns:a16="http://schemas.microsoft.com/office/drawing/2014/main" id="{210BFD77-0BE7-BF47-A059-BCB41222E85F}"/>
              </a:ext>
            </a:extLst>
          </p:cNvPr>
          <p:cNvSpPr txBox="1"/>
          <p:nvPr/>
        </p:nvSpPr>
        <p:spPr>
          <a:xfrm>
            <a:off x="8597758" y="7115102"/>
            <a:ext cx="3667175" cy="245003"/>
          </a:xfrm>
          <a:prstGeom prst="rect">
            <a:avLst/>
          </a:prstGeom>
          <a:noFill/>
        </p:spPr>
        <p:txBody>
          <a:bodyPr wrap="square" rtlCol="0">
            <a:spAutoFit/>
          </a:bodyPr>
          <a:lstStyle/>
          <a:p>
            <a:r>
              <a:rPr lang="it-IT" sz="992" b="1" i="1" dirty="0" err="1">
                <a:solidFill>
                  <a:srgbClr val="C00000"/>
                </a:solidFill>
              </a:rPr>
              <a:t>Kremyanskaya</a:t>
            </a:r>
            <a:r>
              <a:rPr lang="it-IT" sz="992" b="1" i="1" dirty="0">
                <a:solidFill>
                  <a:srgbClr val="C00000"/>
                </a:solidFill>
              </a:rPr>
              <a:t> et al, ASH 2024</a:t>
            </a:r>
          </a:p>
        </p:txBody>
      </p:sp>
      <p:pic>
        <p:nvPicPr>
          <p:cNvPr id="3" name="Immagine 2">
            <a:extLst>
              <a:ext uri="{FF2B5EF4-FFF2-40B4-BE49-F238E27FC236}">
                <a16:creationId xmlns:a16="http://schemas.microsoft.com/office/drawing/2014/main" id="{BC38BF7E-F686-E644-B6B3-7EF220898B72}"/>
              </a:ext>
            </a:extLst>
          </p:cNvPr>
          <p:cNvPicPr>
            <a:picLocks noChangeAspect="1"/>
          </p:cNvPicPr>
          <p:nvPr/>
        </p:nvPicPr>
        <p:blipFill>
          <a:blip r:embed="rId3"/>
          <a:stretch>
            <a:fillRect/>
          </a:stretch>
        </p:blipFill>
        <p:spPr>
          <a:xfrm>
            <a:off x="1776251" y="1319474"/>
            <a:ext cx="7503896" cy="3810823"/>
          </a:xfrm>
          <a:prstGeom prst="rect">
            <a:avLst/>
          </a:prstGeom>
        </p:spPr>
      </p:pic>
      <p:sp>
        <p:nvSpPr>
          <p:cNvPr id="10" name="CasellaDiTesto 9">
            <a:extLst>
              <a:ext uri="{FF2B5EF4-FFF2-40B4-BE49-F238E27FC236}">
                <a16:creationId xmlns:a16="http://schemas.microsoft.com/office/drawing/2014/main" id="{93B80C48-3A67-D549-A843-AF259122306B}"/>
              </a:ext>
            </a:extLst>
          </p:cNvPr>
          <p:cNvSpPr txBox="1"/>
          <p:nvPr/>
        </p:nvSpPr>
        <p:spPr>
          <a:xfrm>
            <a:off x="4713761" y="1433441"/>
            <a:ext cx="1270274" cy="245003"/>
          </a:xfrm>
          <a:prstGeom prst="rect">
            <a:avLst/>
          </a:prstGeom>
          <a:solidFill>
            <a:schemeClr val="bg1"/>
          </a:solidFill>
        </p:spPr>
        <p:txBody>
          <a:bodyPr wrap="square" rtlCol="0">
            <a:spAutoFit/>
          </a:bodyPr>
          <a:lstStyle/>
          <a:p>
            <a:r>
              <a:rPr lang="it-IT" sz="992" dirty="0"/>
              <a:t>Cellule del fegato</a:t>
            </a:r>
          </a:p>
        </p:txBody>
      </p:sp>
      <p:sp>
        <p:nvSpPr>
          <p:cNvPr id="11" name="CasellaDiTesto 10">
            <a:extLst>
              <a:ext uri="{FF2B5EF4-FFF2-40B4-BE49-F238E27FC236}">
                <a16:creationId xmlns:a16="http://schemas.microsoft.com/office/drawing/2014/main" id="{BD6CACE8-9413-DB4E-817B-9FFB95E24F0F}"/>
              </a:ext>
            </a:extLst>
          </p:cNvPr>
          <p:cNvSpPr txBox="1"/>
          <p:nvPr/>
        </p:nvSpPr>
        <p:spPr>
          <a:xfrm>
            <a:off x="2411387" y="2868581"/>
            <a:ext cx="1999542" cy="245003"/>
          </a:xfrm>
          <a:prstGeom prst="rect">
            <a:avLst/>
          </a:prstGeom>
          <a:solidFill>
            <a:schemeClr val="bg1"/>
          </a:solidFill>
        </p:spPr>
        <p:txBody>
          <a:bodyPr wrap="square" rtlCol="0">
            <a:spAutoFit/>
          </a:bodyPr>
          <a:lstStyle/>
          <a:p>
            <a:r>
              <a:rPr lang="it-IT" sz="992" dirty="0" err="1"/>
              <a:t>Divesiran</a:t>
            </a:r>
            <a:endParaRPr lang="it-IT" sz="992" dirty="0"/>
          </a:p>
        </p:txBody>
      </p:sp>
      <p:sp>
        <p:nvSpPr>
          <p:cNvPr id="12" name="CasellaDiTesto 11">
            <a:extLst>
              <a:ext uri="{FF2B5EF4-FFF2-40B4-BE49-F238E27FC236}">
                <a16:creationId xmlns:a16="http://schemas.microsoft.com/office/drawing/2014/main" id="{7EF46F14-37CC-264B-BBE6-035ECE42C9B2}"/>
              </a:ext>
            </a:extLst>
          </p:cNvPr>
          <p:cNvSpPr txBox="1"/>
          <p:nvPr/>
        </p:nvSpPr>
        <p:spPr>
          <a:xfrm>
            <a:off x="7285209" y="1504363"/>
            <a:ext cx="1636337" cy="397673"/>
          </a:xfrm>
          <a:prstGeom prst="rect">
            <a:avLst/>
          </a:prstGeom>
          <a:solidFill>
            <a:schemeClr val="bg1"/>
          </a:solidFill>
        </p:spPr>
        <p:txBody>
          <a:bodyPr wrap="square" rtlCol="0">
            <a:spAutoFit/>
          </a:bodyPr>
          <a:lstStyle/>
          <a:p>
            <a:r>
              <a:rPr lang="it-IT" sz="992" dirty="0" err="1"/>
              <a:t>Divesiran</a:t>
            </a:r>
            <a:r>
              <a:rPr lang="it-IT" sz="992" dirty="0"/>
              <a:t> viene liberato dal recettore </a:t>
            </a:r>
          </a:p>
        </p:txBody>
      </p:sp>
      <p:sp>
        <p:nvSpPr>
          <p:cNvPr id="14" name="CasellaDiTesto 13">
            <a:extLst>
              <a:ext uri="{FF2B5EF4-FFF2-40B4-BE49-F238E27FC236}">
                <a16:creationId xmlns:a16="http://schemas.microsoft.com/office/drawing/2014/main" id="{9AB0DE4F-D3E7-5340-BC7E-412AB809257C}"/>
              </a:ext>
            </a:extLst>
          </p:cNvPr>
          <p:cNvSpPr txBox="1"/>
          <p:nvPr/>
        </p:nvSpPr>
        <p:spPr>
          <a:xfrm>
            <a:off x="2808349" y="3387352"/>
            <a:ext cx="1602580" cy="397673"/>
          </a:xfrm>
          <a:prstGeom prst="rect">
            <a:avLst/>
          </a:prstGeom>
          <a:solidFill>
            <a:schemeClr val="bg1"/>
          </a:solidFill>
        </p:spPr>
        <p:txBody>
          <a:bodyPr wrap="square" rtlCol="0">
            <a:spAutoFit/>
          </a:bodyPr>
          <a:lstStyle/>
          <a:p>
            <a:r>
              <a:rPr lang="it-IT" sz="992" dirty="0"/>
              <a:t>Recettori a cui si lega </a:t>
            </a:r>
            <a:r>
              <a:rPr lang="it-IT" sz="992" dirty="0" err="1"/>
              <a:t>Divesiran</a:t>
            </a:r>
            <a:endParaRPr lang="it-IT" sz="992" dirty="0"/>
          </a:p>
        </p:txBody>
      </p:sp>
      <p:sp>
        <p:nvSpPr>
          <p:cNvPr id="5" name="CasellaDiTesto 4">
            <a:extLst>
              <a:ext uri="{FF2B5EF4-FFF2-40B4-BE49-F238E27FC236}">
                <a16:creationId xmlns:a16="http://schemas.microsoft.com/office/drawing/2014/main" id="{DE028AF8-7AE2-2B46-91CE-09BD1DC518F7}"/>
              </a:ext>
            </a:extLst>
          </p:cNvPr>
          <p:cNvSpPr txBox="1"/>
          <p:nvPr/>
        </p:nvSpPr>
        <p:spPr>
          <a:xfrm>
            <a:off x="5528199" y="3438253"/>
            <a:ext cx="2809622" cy="906787"/>
          </a:xfrm>
          <a:prstGeom prst="rect">
            <a:avLst/>
          </a:prstGeom>
          <a:solidFill>
            <a:schemeClr val="bg1"/>
          </a:solidFill>
        </p:spPr>
        <p:txBody>
          <a:bodyPr wrap="square" rtlCol="0">
            <a:spAutoFit/>
          </a:bodyPr>
          <a:lstStyle/>
          <a:p>
            <a:r>
              <a:rPr lang="it-IT" sz="1764" dirty="0" err="1"/>
              <a:t>Divesiran</a:t>
            </a:r>
            <a:r>
              <a:rPr lang="it-IT" sz="1764" dirty="0"/>
              <a:t> inibisce un gene che a sua volta riduce la produzione di </a:t>
            </a:r>
            <a:r>
              <a:rPr lang="it-IT" sz="1764" dirty="0" err="1"/>
              <a:t>Epcidina</a:t>
            </a:r>
            <a:endParaRPr lang="it-IT" sz="1764" dirty="0"/>
          </a:p>
        </p:txBody>
      </p:sp>
      <p:sp>
        <p:nvSpPr>
          <p:cNvPr id="8" name="CasellaDiTesto 7">
            <a:extLst>
              <a:ext uri="{FF2B5EF4-FFF2-40B4-BE49-F238E27FC236}">
                <a16:creationId xmlns:a16="http://schemas.microsoft.com/office/drawing/2014/main" id="{D70676F6-4385-EB48-A852-46503A6CC628}"/>
              </a:ext>
            </a:extLst>
          </p:cNvPr>
          <p:cNvSpPr txBox="1"/>
          <p:nvPr/>
        </p:nvSpPr>
        <p:spPr>
          <a:xfrm>
            <a:off x="2166994" y="5271454"/>
            <a:ext cx="7113154" cy="932115"/>
          </a:xfrm>
          <a:prstGeom prst="rect">
            <a:avLst/>
          </a:prstGeom>
          <a:noFill/>
        </p:spPr>
        <p:txBody>
          <a:bodyPr wrap="square" rtlCol="0">
            <a:spAutoFit/>
          </a:bodyPr>
          <a:lstStyle/>
          <a:p>
            <a:r>
              <a:rPr lang="it-IT" sz="992" dirty="0">
                <a:solidFill>
                  <a:srgbClr val="002060"/>
                </a:solidFill>
              </a:rPr>
              <a:t>Finora studiati 21 pazienti, dipendenti dai salassi</a:t>
            </a:r>
          </a:p>
          <a:p>
            <a:r>
              <a:rPr lang="it-IT" sz="992" dirty="0">
                <a:solidFill>
                  <a:srgbClr val="002060"/>
                </a:solidFill>
              </a:rPr>
              <a:t>Con </a:t>
            </a:r>
            <a:r>
              <a:rPr lang="it-IT" sz="992" dirty="0" err="1">
                <a:solidFill>
                  <a:srgbClr val="002060"/>
                </a:solidFill>
              </a:rPr>
              <a:t>Divesiran</a:t>
            </a:r>
            <a:r>
              <a:rPr lang="it-IT" sz="992" dirty="0">
                <a:solidFill>
                  <a:srgbClr val="002060"/>
                </a:solidFill>
              </a:rPr>
              <a:t>, solo 5 pazienti ricevono rari (1-2) salassi in 6 mesi</a:t>
            </a:r>
          </a:p>
          <a:p>
            <a:endParaRPr lang="it-IT" sz="992" dirty="0">
              <a:solidFill>
                <a:srgbClr val="002060"/>
              </a:solidFill>
            </a:endParaRPr>
          </a:p>
          <a:p>
            <a:r>
              <a:rPr lang="it-IT" sz="992" dirty="0">
                <a:solidFill>
                  <a:srgbClr val="002060"/>
                </a:solidFill>
              </a:rPr>
              <a:t>Farmaco ben tollerato, somministrato sottocute</a:t>
            </a:r>
          </a:p>
        </p:txBody>
      </p:sp>
    </p:spTree>
    <p:extLst>
      <p:ext uri="{BB962C8B-B14F-4D97-AF65-F5344CB8AC3E}">
        <p14:creationId xmlns:p14="http://schemas.microsoft.com/office/powerpoint/2010/main" val="3290348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75E8EC-1B43-2743-9DF1-516D89E5DA51}"/>
              </a:ext>
            </a:extLst>
          </p:cNvPr>
          <p:cNvSpPr>
            <a:spLocks noGrp="1"/>
          </p:cNvSpPr>
          <p:nvPr>
            <p:ph type="title"/>
          </p:nvPr>
        </p:nvSpPr>
        <p:spPr>
          <a:xfrm>
            <a:off x="1044099" y="61934"/>
            <a:ext cx="9073515" cy="1260210"/>
          </a:xfrm>
        </p:spPr>
        <p:txBody>
          <a:bodyPr>
            <a:normAutofit/>
          </a:bodyPr>
          <a:lstStyle/>
          <a:p>
            <a:r>
              <a:rPr lang="it-IT" sz="2646" b="1" dirty="0" err="1">
                <a:solidFill>
                  <a:srgbClr val="C00000"/>
                </a:solidFill>
              </a:rPr>
              <a:t>Givinostat</a:t>
            </a:r>
            <a:r>
              <a:rPr lang="it-IT" sz="2646" b="1" dirty="0">
                <a:solidFill>
                  <a:srgbClr val="C00000"/>
                </a:solidFill>
              </a:rPr>
              <a:t>: inibitore delle istone-</a:t>
            </a:r>
            <a:r>
              <a:rPr lang="it-IT" sz="2646" b="1" dirty="0" err="1">
                <a:solidFill>
                  <a:srgbClr val="C00000"/>
                </a:solidFill>
              </a:rPr>
              <a:t>deacetilasi</a:t>
            </a:r>
            <a:r>
              <a:rPr lang="it-IT" sz="2646" b="1" dirty="0">
                <a:solidFill>
                  <a:srgbClr val="C00000"/>
                </a:solidFill>
              </a:rPr>
              <a:t> (HDAC) </a:t>
            </a:r>
          </a:p>
        </p:txBody>
      </p:sp>
      <p:pic>
        <p:nvPicPr>
          <p:cNvPr id="4" name="Immagine 3">
            <a:extLst>
              <a:ext uri="{FF2B5EF4-FFF2-40B4-BE49-F238E27FC236}">
                <a16:creationId xmlns:a16="http://schemas.microsoft.com/office/drawing/2014/main" id="{5C90BEF8-A22C-7B47-BE02-BA35F4634FA8}"/>
              </a:ext>
            </a:extLst>
          </p:cNvPr>
          <p:cNvPicPr>
            <a:picLocks noChangeAspect="1"/>
          </p:cNvPicPr>
          <p:nvPr/>
        </p:nvPicPr>
        <p:blipFill>
          <a:blip r:embed="rId2"/>
          <a:stretch>
            <a:fillRect/>
          </a:stretch>
        </p:blipFill>
        <p:spPr>
          <a:xfrm>
            <a:off x="817327" y="1557651"/>
            <a:ext cx="5025283" cy="4445961"/>
          </a:xfrm>
          <a:prstGeom prst="rect">
            <a:avLst/>
          </a:prstGeom>
        </p:spPr>
      </p:pic>
      <p:sp>
        <p:nvSpPr>
          <p:cNvPr id="5" name="CasellaDiTesto 4">
            <a:extLst>
              <a:ext uri="{FF2B5EF4-FFF2-40B4-BE49-F238E27FC236}">
                <a16:creationId xmlns:a16="http://schemas.microsoft.com/office/drawing/2014/main" id="{045EA123-A338-3A4D-BAA3-CEF5CFD1B3F6}"/>
              </a:ext>
            </a:extLst>
          </p:cNvPr>
          <p:cNvSpPr txBox="1"/>
          <p:nvPr/>
        </p:nvSpPr>
        <p:spPr>
          <a:xfrm>
            <a:off x="5842609" y="3183566"/>
            <a:ext cx="4104815" cy="1161152"/>
          </a:xfrm>
          <a:prstGeom prst="rect">
            <a:avLst/>
          </a:prstGeom>
          <a:noFill/>
        </p:spPr>
        <p:txBody>
          <a:bodyPr wrap="square" rtlCol="0">
            <a:spAutoFit/>
          </a:bodyPr>
          <a:lstStyle/>
          <a:p>
            <a:r>
              <a:rPr lang="it-IT" sz="992" dirty="0" err="1">
                <a:solidFill>
                  <a:srgbClr val="002060"/>
                </a:solidFill>
              </a:rPr>
              <a:t>N</a:t>
            </a:r>
            <a:r>
              <a:rPr lang="it-IT" sz="992" dirty="0">
                <a:solidFill>
                  <a:srgbClr val="002060"/>
                </a:solidFill>
              </a:rPr>
              <a:t>=50 pazienti, 60% in </a:t>
            </a:r>
            <a:r>
              <a:rPr lang="it-IT" sz="992" dirty="0" err="1">
                <a:solidFill>
                  <a:srgbClr val="002060"/>
                </a:solidFill>
              </a:rPr>
              <a:t>idrossiurea</a:t>
            </a:r>
            <a:endParaRPr lang="it-IT" sz="992" dirty="0">
              <a:solidFill>
                <a:srgbClr val="002060"/>
              </a:solidFill>
            </a:endParaRPr>
          </a:p>
          <a:p>
            <a:endParaRPr lang="it-IT" sz="992" dirty="0">
              <a:solidFill>
                <a:srgbClr val="002060"/>
              </a:solidFill>
            </a:endParaRPr>
          </a:p>
          <a:p>
            <a:r>
              <a:rPr lang="it-IT" sz="992" dirty="0">
                <a:solidFill>
                  <a:srgbClr val="002060"/>
                </a:solidFill>
              </a:rPr>
              <a:t>A 6 mesi:</a:t>
            </a:r>
          </a:p>
          <a:p>
            <a:pPr marL="315039" indent="-315039">
              <a:buFontTx/>
              <a:buChar char="-"/>
            </a:pPr>
            <a:r>
              <a:rPr lang="it-IT" sz="992" dirty="0">
                <a:solidFill>
                  <a:srgbClr val="002060"/>
                </a:solidFill>
              </a:rPr>
              <a:t>70% normalizza globuli bianchi e piastrine</a:t>
            </a:r>
          </a:p>
          <a:p>
            <a:pPr marL="315039" indent="-315039">
              <a:buFontTx/>
              <a:buChar char="-"/>
            </a:pPr>
            <a:r>
              <a:rPr lang="it-IT" sz="992" dirty="0">
                <a:solidFill>
                  <a:srgbClr val="002060"/>
                </a:solidFill>
              </a:rPr>
              <a:t>50% non necessita più salassi</a:t>
            </a:r>
          </a:p>
        </p:txBody>
      </p:sp>
      <p:sp>
        <p:nvSpPr>
          <p:cNvPr id="6" name="CasellaDiTesto 5">
            <a:extLst>
              <a:ext uri="{FF2B5EF4-FFF2-40B4-BE49-F238E27FC236}">
                <a16:creationId xmlns:a16="http://schemas.microsoft.com/office/drawing/2014/main" id="{7BB6BD8F-0B2E-CA4A-A2C0-E75723EBB6C2}"/>
              </a:ext>
            </a:extLst>
          </p:cNvPr>
          <p:cNvSpPr txBox="1"/>
          <p:nvPr/>
        </p:nvSpPr>
        <p:spPr>
          <a:xfrm>
            <a:off x="1928817" y="6321180"/>
            <a:ext cx="8188797" cy="245003"/>
          </a:xfrm>
          <a:prstGeom prst="rect">
            <a:avLst/>
          </a:prstGeom>
          <a:noFill/>
          <a:ln>
            <a:solidFill>
              <a:srgbClr val="002060"/>
            </a:solidFill>
          </a:ln>
        </p:spPr>
        <p:txBody>
          <a:bodyPr wrap="square" rtlCol="0">
            <a:spAutoFit/>
          </a:bodyPr>
          <a:lstStyle/>
          <a:p>
            <a:pPr algn="ctr"/>
            <a:r>
              <a:rPr lang="it-IT" sz="992" dirty="0">
                <a:solidFill>
                  <a:srgbClr val="002060"/>
                </a:solidFill>
              </a:rPr>
              <a:t>E’ aperto lo studio di </a:t>
            </a:r>
            <a:r>
              <a:rPr lang="it-IT" sz="992" dirty="0">
                <a:solidFill>
                  <a:srgbClr val="C00000"/>
                </a:solidFill>
              </a:rPr>
              <a:t>fase III GIV-IN</a:t>
            </a:r>
            <a:r>
              <a:rPr lang="it-IT" sz="992" dirty="0">
                <a:solidFill>
                  <a:srgbClr val="002060"/>
                </a:solidFill>
              </a:rPr>
              <a:t>: </a:t>
            </a:r>
            <a:r>
              <a:rPr lang="it-IT" sz="992" dirty="0" err="1">
                <a:solidFill>
                  <a:srgbClr val="002060"/>
                </a:solidFill>
              </a:rPr>
              <a:t>Givinostat</a:t>
            </a:r>
            <a:r>
              <a:rPr lang="it-IT" sz="992" dirty="0">
                <a:solidFill>
                  <a:srgbClr val="002060"/>
                </a:solidFill>
              </a:rPr>
              <a:t> confrontato con </a:t>
            </a:r>
            <a:r>
              <a:rPr lang="it-IT" sz="992" dirty="0" err="1">
                <a:solidFill>
                  <a:srgbClr val="002060"/>
                </a:solidFill>
              </a:rPr>
              <a:t>Idrossiurea</a:t>
            </a:r>
            <a:r>
              <a:rPr lang="it-IT" sz="992" dirty="0">
                <a:solidFill>
                  <a:srgbClr val="002060"/>
                </a:solidFill>
              </a:rPr>
              <a:t> (doppio cieco) in pazienti </a:t>
            </a:r>
            <a:r>
              <a:rPr lang="it-IT" sz="992" dirty="0" err="1">
                <a:solidFill>
                  <a:srgbClr val="002060"/>
                </a:solidFill>
              </a:rPr>
              <a:t>naive</a:t>
            </a:r>
            <a:r>
              <a:rPr lang="it-IT" sz="992" dirty="0">
                <a:solidFill>
                  <a:srgbClr val="002060"/>
                </a:solidFill>
              </a:rPr>
              <a:t>, ad alto rischio per età o trombosi</a:t>
            </a:r>
          </a:p>
        </p:txBody>
      </p:sp>
      <p:sp>
        <p:nvSpPr>
          <p:cNvPr id="7" name="CasellaDiTesto 6">
            <a:extLst>
              <a:ext uri="{FF2B5EF4-FFF2-40B4-BE49-F238E27FC236}">
                <a16:creationId xmlns:a16="http://schemas.microsoft.com/office/drawing/2014/main" id="{E9098309-197C-B642-B41E-2F39D828DE06}"/>
              </a:ext>
            </a:extLst>
          </p:cNvPr>
          <p:cNvSpPr txBox="1"/>
          <p:nvPr/>
        </p:nvSpPr>
        <p:spPr>
          <a:xfrm>
            <a:off x="8359581" y="7224108"/>
            <a:ext cx="3667175" cy="245003"/>
          </a:xfrm>
          <a:prstGeom prst="rect">
            <a:avLst/>
          </a:prstGeom>
          <a:noFill/>
        </p:spPr>
        <p:txBody>
          <a:bodyPr wrap="square" rtlCol="0">
            <a:spAutoFit/>
          </a:bodyPr>
          <a:lstStyle/>
          <a:p>
            <a:r>
              <a:rPr lang="it-IT" sz="992" b="1" i="1" dirty="0">
                <a:solidFill>
                  <a:srgbClr val="C00000"/>
                </a:solidFill>
              </a:rPr>
              <a:t>Rambaldi et al, Blood </a:t>
            </a:r>
            <a:r>
              <a:rPr lang="it-IT" sz="992" b="1" i="1" dirty="0" err="1">
                <a:solidFill>
                  <a:srgbClr val="C00000"/>
                </a:solidFill>
              </a:rPr>
              <a:t>Cancer</a:t>
            </a:r>
            <a:r>
              <a:rPr lang="it-IT" sz="992" b="1" i="1" dirty="0">
                <a:solidFill>
                  <a:srgbClr val="C00000"/>
                </a:solidFill>
              </a:rPr>
              <a:t> </a:t>
            </a:r>
            <a:r>
              <a:rPr lang="it-IT" sz="992" b="1" i="1" dirty="0" err="1">
                <a:solidFill>
                  <a:srgbClr val="C00000"/>
                </a:solidFill>
              </a:rPr>
              <a:t>J</a:t>
            </a:r>
            <a:r>
              <a:rPr lang="it-IT" sz="992" b="1" i="1" dirty="0">
                <a:solidFill>
                  <a:srgbClr val="C00000"/>
                </a:solidFill>
              </a:rPr>
              <a:t> 2021</a:t>
            </a:r>
          </a:p>
        </p:txBody>
      </p:sp>
    </p:spTree>
    <p:extLst>
      <p:ext uri="{BB962C8B-B14F-4D97-AF65-F5344CB8AC3E}">
        <p14:creationId xmlns:p14="http://schemas.microsoft.com/office/powerpoint/2010/main" val="81580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97DB145-8D89-9F0A-0FC5-3D7811B3E6E6}"/>
              </a:ext>
            </a:extLst>
          </p:cNvPr>
          <p:cNvSpPr txBox="1"/>
          <p:nvPr/>
        </p:nvSpPr>
        <p:spPr>
          <a:xfrm>
            <a:off x="3276600" y="396255"/>
            <a:ext cx="3873176" cy="646331"/>
          </a:xfrm>
          <a:prstGeom prst="rect">
            <a:avLst/>
          </a:prstGeom>
          <a:noFill/>
        </p:spPr>
        <p:txBody>
          <a:bodyPr wrap="none" rtlCol="0">
            <a:spAutoFit/>
          </a:bodyPr>
          <a:lstStyle/>
          <a:p>
            <a:r>
              <a:rPr lang="it-IT" sz="3600" b="1" dirty="0">
                <a:solidFill>
                  <a:srgbClr val="C00000"/>
                </a:solidFill>
                <a:latin typeface="Calibri" panose="020F0502020204030204" pitchFamily="34" charset="0"/>
                <a:cs typeface="Calibri" panose="020F0502020204030204" pitchFamily="34" charset="0"/>
              </a:rPr>
              <a:t>I numeri del </a:t>
            </a:r>
            <a:r>
              <a:rPr lang="it-IT" sz="3200" b="1" dirty="0">
                <a:solidFill>
                  <a:srgbClr val="C00000"/>
                </a:solidFill>
                <a:latin typeface="Calibri" panose="020F0502020204030204" pitchFamily="34" charset="0"/>
                <a:cs typeface="Calibri" panose="020F0502020204030204" pitchFamily="34" charset="0"/>
              </a:rPr>
              <a:t>CRIMM</a:t>
            </a:r>
            <a:endParaRPr lang="it-IT" sz="2400" b="1" dirty="0">
              <a:solidFill>
                <a:srgbClr val="C00000"/>
              </a:solidFill>
              <a:latin typeface="Calibri" panose="020F0502020204030204" pitchFamily="34" charset="0"/>
              <a:cs typeface="Calibri" panose="020F0502020204030204" pitchFamily="34" charset="0"/>
            </a:endParaRPr>
          </a:p>
        </p:txBody>
      </p:sp>
      <p:graphicFrame>
        <p:nvGraphicFramePr>
          <p:cNvPr id="6" name="Tabella 6">
            <a:extLst>
              <a:ext uri="{FF2B5EF4-FFF2-40B4-BE49-F238E27FC236}">
                <a16:creationId xmlns:a16="http://schemas.microsoft.com/office/drawing/2014/main" id="{4C489228-AAB1-E08D-13F7-4DF84F2E8C4A}"/>
              </a:ext>
            </a:extLst>
          </p:cNvPr>
          <p:cNvGraphicFramePr>
            <a:graphicFrameLocks noGrp="1"/>
          </p:cNvGraphicFramePr>
          <p:nvPr>
            <p:extLst>
              <p:ext uri="{D42A27DB-BD31-4B8C-83A1-F6EECF244321}">
                <p14:modId xmlns:p14="http://schemas.microsoft.com/office/powerpoint/2010/main" val="3547842995"/>
              </p:ext>
            </p:extLst>
          </p:nvPr>
        </p:nvGraphicFramePr>
        <p:xfrm>
          <a:off x="2052464" y="1548261"/>
          <a:ext cx="6840761" cy="4464739"/>
        </p:xfrm>
        <a:graphic>
          <a:graphicData uri="http://schemas.openxmlformats.org/drawingml/2006/table">
            <a:tbl>
              <a:tblPr firstRow="1" bandRow="1">
                <a:tableStyleId>{10A1B5D5-9B99-4C35-A422-299274C87663}</a:tableStyleId>
              </a:tblPr>
              <a:tblGrid>
                <a:gridCol w="3344335">
                  <a:extLst>
                    <a:ext uri="{9D8B030D-6E8A-4147-A177-3AD203B41FA5}">
                      <a16:colId xmlns:a16="http://schemas.microsoft.com/office/drawing/2014/main" val="3372728665"/>
                    </a:ext>
                  </a:extLst>
                </a:gridCol>
                <a:gridCol w="1748213">
                  <a:extLst>
                    <a:ext uri="{9D8B030D-6E8A-4147-A177-3AD203B41FA5}">
                      <a16:colId xmlns:a16="http://schemas.microsoft.com/office/drawing/2014/main" val="2053461816"/>
                    </a:ext>
                  </a:extLst>
                </a:gridCol>
                <a:gridCol w="1748213">
                  <a:extLst>
                    <a:ext uri="{9D8B030D-6E8A-4147-A177-3AD203B41FA5}">
                      <a16:colId xmlns:a16="http://schemas.microsoft.com/office/drawing/2014/main" val="4103865950"/>
                    </a:ext>
                  </a:extLst>
                </a:gridCol>
              </a:tblGrid>
              <a:tr h="433687">
                <a:tc>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dirty="0">
                          <a:solidFill>
                            <a:srgbClr val="002060"/>
                          </a:solidFill>
                        </a:rPr>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it-IT" dirty="0">
                          <a:solidFill>
                            <a:srgbClr val="002060"/>
                          </a:solidFill>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853601291"/>
                  </a:ext>
                </a:extLst>
              </a:tr>
              <a:tr h="534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chemeClr val="accent2">
                              <a:lumMod val="75000"/>
                            </a:schemeClr>
                          </a:solidFill>
                          <a:latin typeface="Calibri" panose="020F0502020204030204" pitchFamily="34" charset="0"/>
                          <a:cs typeface="Calibri" panose="020F0502020204030204" pitchFamily="34" charset="0"/>
                        </a:rPr>
                        <a:t>Percorsi Diagnostici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190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220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0394018"/>
                  </a:ext>
                </a:extLst>
              </a:tr>
              <a:tr h="534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chemeClr val="accent2">
                              <a:lumMod val="75000"/>
                            </a:schemeClr>
                          </a:solidFill>
                          <a:latin typeface="Calibri" panose="020F0502020204030204" pitchFamily="34" charset="0"/>
                          <a:cs typeface="Calibri" panose="020F0502020204030204" pitchFamily="34" charset="0"/>
                        </a:rPr>
                        <a:t>Nuove diagnosi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4912375"/>
                  </a:ext>
                </a:extLst>
              </a:tr>
              <a:tr h="534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chemeClr val="accent2">
                              <a:lumMod val="75000"/>
                            </a:schemeClr>
                          </a:solidFill>
                          <a:latin typeface="Calibri" panose="020F0502020204030204" pitchFamily="34" charset="0"/>
                          <a:cs typeface="Calibri" panose="020F0502020204030204" pitchFamily="34" charset="0"/>
                        </a:rPr>
                        <a:t>Visite cliniche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3190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3543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6027556"/>
                  </a:ext>
                </a:extLst>
              </a:tr>
              <a:tr h="534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chemeClr val="accent2">
                              <a:lumMod val="75000"/>
                            </a:schemeClr>
                          </a:solidFill>
                          <a:latin typeface="Calibri" panose="020F0502020204030204" pitchFamily="34" charset="0"/>
                          <a:cs typeface="Calibri" panose="020F0502020204030204" pitchFamily="34" charset="0"/>
                        </a:rPr>
                        <a:t>Esami molecolari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4538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4811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434479"/>
                  </a:ext>
                </a:extLst>
              </a:tr>
              <a:tr h="534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chemeClr val="accent2">
                              <a:lumMod val="75000"/>
                            </a:schemeClr>
                          </a:solidFill>
                          <a:latin typeface="Calibri" panose="020F0502020204030204" pitchFamily="34" charset="0"/>
                          <a:cs typeface="Calibri" panose="020F0502020204030204" pitchFamily="34" charset="0"/>
                        </a:rPr>
                        <a:t>Studi Clinici attivi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1909168"/>
                  </a:ext>
                </a:extLst>
              </a:tr>
              <a:tr h="534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chemeClr val="accent2">
                              <a:lumMod val="75000"/>
                            </a:schemeClr>
                          </a:solidFill>
                          <a:latin typeface="Calibri" panose="020F0502020204030204" pitchFamily="34" charset="0"/>
                          <a:cs typeface="Calibri" panose="020F0502020204030204" pitchFamily="34" charset="0"/>
                        </a:rPr>
                        <a:t>Visite per gli Studi clinici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465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453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403626"/>
                  </a:ext>
                </a:extLst>
              </a:tr>
              <a:tr h="534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chemeClr val="accent2">
                              <a:lumMod val="75000"/>
                            </a:schemeClr>
                          </a:solidFill>
                          <a:latin typeface="Calibri" panose="020F0502020204030204" pitchFamily="34" charset="0"/>
                          <a:cs typeface="Calibri" panose="020F0502020204030204" pitchFamily="34" charset="0"/>
                        </a:rPr>
                        <a:t>Pubblicazioni scientifiche (5 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400" dirty="0">
                          <a:solidFill>
                            <a:srgbClr val="002060"/>
                          </a:solidFill>
                        </a:rPr>
                        <a:t>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7645"/>
                  </a:ext>
                </a:extLst>
              </a:tr>
            </a:tbl>
          </a:graphicData>
        </a:graphic>
      </p:graphicFrame>
    </p:spTree>
    <p:extLst>
      <p:ext uri="{BB962C8B-B14F-4D97-AF65-F5344CB8AC3E}">
        <p14:creationId xmlns:p14="http://schemas.microsoft.com/office/powerpoint/2010/main" val="1319963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2">
            <a:extLst>
              <a:ext uri="{FF2B5EF4-FFF2-40B4-BE49-F238E27FC236}">
                <a16:creationId xmlns:a16="http://schemas.microsoft.com/office/drawing/2014/main" id="{2F205708-083B-0940-9420-ABE179795BB2}"/>
              </a:ext>
            </a:extLst>
          </p:cNvPr>
          <p:cNvSpPr txBox="1">
            <a:spLocks/>
          </p:cNvSpPr>
          <p:nvPr/>
        </p:nvSpPr>
        <p:spPr>
          <a:xfrm>
            <a:off x="730704" y="3595614"/>
            <a:ext cx="9700304" cy="909187"/>
          </a:xfrm>
          <a:prstGeom prst="rect">
            <a:avLst/>
          </a:prstGeom>
        </p:spPr>
        <p:txBody>
          <a:bodyPr vert="horz" lIns="100817" tIns="50408" rIns="100817" bIns="50408"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t-IT" sz="3528" b="1" dirty="0">
                <a:solidFill>
                  <a:srgbClr val="C00000"/>
                </a:solidFill>
                <a:latin typeface="Calibri" panose="020F0502020204030204" pitchFamily="34" charset="0"/>
                <a:cs typeface="Calibri" panose="020F0502020204030204" pitchFamily="34" charset="0"/>
              </a:rPr>
              <a:t>Nuovi orizzonti farmacologici </a:t>
            </a:r>
          </a:p>
          <a:p>
            <a:pPr marL="0" indent="0" algn="ctr">
              <a:buNone/>
            </a:pPr>
            <a:r>
              <a:rPr lang="it-IT" sz="3528" b="1" dirty="0">
                <a:solidFill>
                  <a:srgbClr val="C00000"/>
                </a:solidFill>
                <a:latin typeface="Calibri" panose="020F0502020204030204" pitchFamily="34" charset="0"/>
                <a:cs typeface="Calibri" panose="020F0502020204030204" pitchFamily="34" charset="0"/>
              </a:rPr>
              <a:t>Nella </a:t>
            </a:r>
            <a:r>
              <a:rPr lang="it-IT" sz="3528" b="1" dirty="0" err="1">
                <a:solidFill>
                  <a:srgbClr val="C00000"/>
                </a:solidFill>
                <a:latin typeface="Calibri" panose="020F0502020204030204" pitchFamily="34" charset="0"/>
                <a:cs typeface="Calibri" panose="020F0502020204030204" pitchFamily="34" charset="0"/>
              </a:rPr>
              <a:t>Trombocitemia</a:t>
            </a:r>
            <a:r>
              <a:rPr lang="it-IT" sz="3528" b="1" dirty="0">
                <a:solidFill>
                  <a:srgbClr val="C00000"/>
                </a:solidFill>
                <a:latin typeface="Calibri" panose="020F0502020204030204" pitchFamily="34" charset="0"/>
                <a:cs typeface="Calibri" panose="020F0502020204030204" pitchFamily="34" charset="0"/>
              </a:rPr>
              <a:t> Essenziale</a:t>
            </a:r>
          </a:p>
        </p:txBody>
      </p:sp>
    </p:spTree>
    <p:extLst>
      <p:ext uri="{BB962C8B-B14F-4D97-AF65-F5344CB8AC3E}">
        <p14:creationId xmlns:p14="http://schemas.microsoft.com/office/powerpoint/2010/main" val="608566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08610C-5B72-E440-A9D2-CC26E2F15A58}"/>
              </a:ext>
            </a:extLst>
          </p:cNvPr>
          <p:cNvSpPr>
            <a:spLocks noGrp="1"/>
          </p:cNvSpPr>
          <p:nvPr>
            <p:ph type="title"/>
          </p:nvPr>
        </p:nvSpPr>
        <p:spPr/>
        <p:txBody>
          <a:bodyPr>
            <a:normAutofit/>
          </a:bodyPr>
          <a:lstStyle/>
          <a:p>
            <a:r>
              <a:rPr lang="it-IT" sz="2646" b="1" dirty="0">
                <a:solidFill>
                  <a:srgbClr val="C00000"/>
                </a:solidFill>
              </a:rPr>
              <a:t>Come possiamo migliorare i risultati delle terapie approvate? </a:t>
            </a:r>
          </a:p>
        </p:txBody>
      </p:sp>
      <p:sp>
        <p:nvSpPr>
          <p:cNvPr id="3" name="Segnaposto contenuto 2">
            <a:extLst>
              <a:ext uri="{FF2B5EF4-FFF2-40B4-BE49-F238E27FC236}">
                <a16:creationId xmlns:a16="http://schemas.microsoft.com/office/drawing/2014/main" id="{D568FFE2-4CB5-B54F-A0FC-79E0D21F4C21}"/>
              </a:ext>
            </a:extLst>
          </p:cNvPr>
          <p:cNvSpPr>
            <a:spLocks noGrp="1"/>
          </p:cNvSpPr>
          <p:nvPr>
            <p:ph idx="1"/>
          </p:nvPr>
        </p:nvSpPr>
        <p:spPr>
          <a:xfrm>
            <a:off x="1214288" y="2268378"/>
            <a:ext cx="9073515" cy="4990084"/>
          </a:xfrm>
        </p:spPr>
        <p:txBody>
          <a:bodyPr>
            <a:normAutofit/>
          </a:bodyPr>
          <a:lstStyle/>
          <a:p>
            <a:pPr>
              <a:lnSpc>
                <a:spcPct val="150000"/>
              </a:lnSpc>
            </a:pPr>
            <a:r>
              <a:rPr lang="it-IT" sz="2205" dirty="0">
                <a:solidFill>
                  <a:srgbClr val="002060"/>
                </a:solidFill>
              </a:rPr>
              <a:t>Il rischio di eventi trombotici può persistere nel tempo</a:t>
            </a:r>
          </a:p>
          <a:p>
            <a:pPr>
              <a:lnSpc>
                <a:spcPct val="150000"/>
              </a:lnSpc>
            </a:pPr>
            <a:r>
              <a:rPr lang="it-IT" sz="2205" dirty="0">
                <a:solidFill>
                  <a:srgbClr val="002060"/>
                </a:solidFill>
              </a:rPr>
              <a:t>I pazienti possono presentare disturbi del microcircolo persistenti (es cefalea, </a:t>
            </a:r>
            <a:r>
              <a:rPr lang="it-IT" sz="2205" dirty="0" err="1">
                <a:solidFill>
                  <a:srgbClr val="002060"/>
                </a:solidFill>
              </a:rPr>
              <a:t>eritromelalgia</a:t>
            </a:r>
            <a:r>
              <a:rPr lang="it-IT" sz="2205" dirty="0">
                <a:solidFill>
                  <a:srgbClr val="002060"/>
                </a:solidFill>
              </a:rPr>
              <a:t>..)</a:t>
            </a:r>
          </a:p>
          <a:p>
            <a:pPr>
              <a:lnSpc>
                <a:spcPct val="150000"/>
              </a:lnSpc>
            </a:pPr>
            <a:r>
              <a:rPr lang="it-IT" sz="2205" dirty="0">
                <a:solidFill>
                  <a:srgbClr val="002060"/>
                </a:solidFill>
              </a:rPr>
              <a:t>Il 15-20% dei pazienti diventa resistente (es </a:t>
            </a:r>
            <a:r>
              <a:rPr lang="it-IT" sz="2205" dirty="0" err="1">
                <a:solidFill>
                  <a:srgbClr val="002060"/>
                </a:solidFill>
              </a:rPr>
              <a:t>piastrinosi</a:t>
            </a:r>
            <a:r>
              <a:rPr lang="it-IT" sz="2205" dirty="0">
                <a:solidFill>
                  <a:srgbClr val="002060"/>
                </a:solidFill>
              </a:rPr>
              <a:t> elevata) oppure intollerante a </a:t>
            </a:r>
            <a:r>
              <a:rPr lang="it-IT" sz="2205" dirty="0" err="1">
                <a:solidFill>
                  <a:srgbClr val="002060"/>
                </a:solidFill>
              </a:rPr>
              <a:t>idrossiurea</a:t>
            </a:r>
            <a:r>
              <a:rPr lang="it-IT" sz="2205" dirty="0">
                <a:solidFill>
                  <a:srgbClr val="002060"/>
                </a:solidFill>
              </a:rPr>
              <a:t> </a:t>
            </a:r>
          </a:p>
        </p:txBody>
      </p:sp>
    </p:spTree>
    <p:extLst>
      <p:ext uri="{BB962C8B-B14F-4D97-AF65-F5344CB8AC3E}">
        <p14:creationId xmlns:p14="http://schemas.microsoft.com/office/powerpoint/2010/main" val="806478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7A51E-CD6E-9243-BD43-180E909ECB22}"/>
              </a:ext>
            </a:extLst>
          </p:cNvPr>
          <p:cNvSpPr>
            <a:spLocks noGrp="1"/>
          </p:cNvSpPr>
          <p:nvPr>
            <p:ph type="title"/>
          </p:nvPr>
        </p:nvSpPr>
        <p:spPr>
          <a:xfrm>
            <a:off x="540015" y="211941"/>
            <a:ext cx="10081683" cy="917431"/>
          </a:xfrm>
          <a:noFill/>
        </p:spPr>
        <p:txBody>
          <a:bodyPr wrap="square" rtlCol="0">
            <a:spAutoFit/>
          </a:bodyPr>
          <a:lstStyle/>
          <a:p>
            <a:pPr algn="ctr"/>
            <a:r>
              <a:rPr lang="en-US" sz="2646" b="1" dirty="0" err="1">
                <a:solidFill>
                  <a:srgbClr val="C00000"/>
                </a:solidFill>
                <a:latin typeface="+mn-lt"/>
                <a:ea typeface="+mn-ea"/>
                <a:cs typeface="+mn-cs"/>
              </a:rPr>
              <a:t>Bomedemstat</a:t>
            </a:r>
            <a:r>
              <a:rPr lang="en-US" sz="2646" b="1" dirty="0">
                <a:solidFill>
                  <a:srgbClr val="C00000"/>
                </a:solidFill>
                <a:latin typeface="+mn-lt"/>
                <a:ea typeface="+mn-ea"/>
                <a:cs typeface="+mn-cs"/>
              </a:rPr>
              <a:t> (BOME) </a:t>
            </a:r>
            <a:r>
              <a:rPr lang="en-US" sz="2646" b="1" dirty="0" err="1">
                <a:solidFill>
                  <a:srgbClr val="C00000"/>
                </a:solidFill>
                <a:latin typeface="+mn-lt"/>
                <a:ea typeface="+mn-ea"/>
                <a:cs typeface="+mn-cs"/>
              </a:rPr>
              <a:t>inibisce</a:t>
            </a:r>
            <a:r>
              <a:rPr lang="en-US" sz="2646" b="1" dirty="0">
                <a:solidFill>
                  <a:srgbClr val="C00000"/>
                </a:solidFill>
                <a:latin typeface="+mn-lt"/>
                <a:ea typeface="+mn-ea"/>
                <a:cs typeface="+mn-cs"/>
              </a:rPr>
              <a:t> LSD1: </a:t>
            </a:r>
            <a:r>
              <a:rPr lang="en-US" sz="2646" b="1" dirty="0" err="1">
                <a:solidFill>
                  <a:srgbClr val="C00000"/>
                </a:solidFill>
                <a:latin typeface="+mn-lt"/>
                <a:ea typeface="+mn-ea"/>
                <a:cs typeface="+mn-cs"/>
              </a:rPr>
              <a:t>gli</a:t>
            </a:r>
            <a:r>
              <a:rPr lang="en-US" sz="2646" b="1" dirty="0">
                <a:solidFill>
                  <a:srgbClr val="C00000"/>
                </a:solidFill>
                <a:latin typeface="+mn-lt"/>
                <a:ea typeface="+mn-ea"/>
                <a:cs typeface="+mn-cs"/>
              </a:rPr>
              <a:t> </a:t>
            </a:r>
            <a:r>
              <a:rPr lang="en-US" sz="2646" b="1" dirty="0" err="1">
                <a:solidFill>
                  <a:srgbClr val="C00000"/>
                </a:solidFill>
                <a:latin typeface="+mn-lt"/>
                <a:ea typeface="+mn-ea"/>
                <a:cs typeface="+mn-cs"/>
              </a:rPr>
              <a:t>studi</a:t>
            </a:r>
            <a:r>
              <a:rPr lang="en-US" sz="2646" b="1" dirty="0">
                <a:solidFill>
                  <a:srgbClr val="C00000"/>
                </a:solidFill>
                <a:latin typeface="+mn-lt"/>
                <a:ea typeface="+mn-ea"/>
                <a:cs typeface="+mn-cs"/>
              </a:rPr>
              <a:t> </a:t>
            </a:r>
            <a:r>
              <a:rPr lang="en-US" sz="2646" b="1" dirty="0" err="1">
                <a:solidFill>
                  <a:srgbClr val="C00000"/>
                </a:solidFill>
                <a:latin typeface="+mn-lt"/>
                <a:ea typeface="+mn-ea"/>
                <a:cs typeface="+mn-cs"/>
              </a:rPr>
              <a:t>clinici</a:t>
            </a:r>
            <a:r>
              <a:rPr lang="en-US" sz="2646" b="1" dirty="0">
                <a:solidFill>
                  <a:srgbClr val="C00000"/>
                </a:solidFill>
                <a:latin typeface="+mn-lt"/>
                <a:ea typeface="+mn-ea"/>
                <a:cs typeface="+mn-cs"/>
              </a:rPr>
              <a:t> </a:t>
            </a:r>
            <a:r>
              <a:rPr lang="en-US" sz="2646" b="1" dirty="0" err="1">
                <a:solidFill>
                  <a:srgbClr val="C00000"/>
                </a:solidFill>
                <a:latin typeface="+mn-lt"/>
                <a:ea typeface="+mn-ea"/>
                <a:cs typeface="+mn-cs"/>
              </a:rPr>
              <a:t>Shorespan</a:t>
            </a:r>
            <a:endParaRPr lang="en-US" sz="2646" b="1" dirty="0">
              <a:solidFill>
                <a:srgbClr val="C00000"/>
              </a:solidFill>
              <a:latin typeface="+mn-lt"/>
              <a:ea typeface="+mn-ea"/>
              <a:cs typeface="+mn-cs"/>
            </a:endParaRPr>
          </a:p>
        </p:txBody>
      </p:sp>
      <p:grpSp>
        <p:nvGrpSpPr>
          <p:cNvPr id="20" name="Gruppo 19">
            <a:extLst>
              <a:ext uri="{FF2B5EF4-FFF2-40B4-BE49-F238E27FC236}">
                <a16:creationId xmlns:a16="http://schemas.microsoft.com/office/drawing/2014/main" id="{BDC7BE4B-1B11-CE24-85CC-BF1277259D20}"/>
              </a:ext>
            </a:extLst>
          </p:cNvPr>
          <p:cNvGrpSpPr/>
          <p:nvPr/>
        </p:nvGrpSpPr>
        <p:grpSpPr>
          <a:xfrm>
            <a:off x="1336456" y="1398867"/>
            <a:ext cx="8486165" cy="2258908"/>
            <a:chOff x="964748" y="2137410"/>
            <a:chExt cx="10262505" cy="2731747"/>
          </a:xfrm>
        </p:grpSpPr>
        <p:grpSp>
          <p:nvGrpSpPr>
            <p:cNvPr id="39" name="Group 38">
              <a:extLst>
                <a:ext uri="{FF2B5EF4-FFF2-40B4-BE49-F238E27FC236}">
                  <a16:creationId xmlns:a16="http://schemas.microsoft.com/office/drawing/2014/main" id="{7FBA7710-C4F3-9B4A-A5C3-CBE9E0EDF180}"/>
                </a:ext>
              </a:extLst>
            </p:cNvPr>
            <p:cNvGrpSpPr/>
            <p:nvPr/>
          </p:nvGrpSpPr>
          <p:grpSpPr>
            <a:xfrm>
              <a:off x="964748" y="2137410"/>
              <a:ext cx="10262504" cy="2731747"/>
              <a:chOff x="1006939" y="2517118"/>
              <a:chExt cx="10762272" cy="2864779"/>
            </a:xfrm>
          </p:grpSpPr>
          <p:grpSp>
            <p:nvGrpSpPr>
              <p:cNvPr id="69" name="Group 68">
                <a:extLst>
                  <a:ext uri="{FF2B5EF4-FFF2-40B4-BE49-F238E27FC236}">
                    <a16:creationId xmlns:a16="http://schemas.microsoft.com/office/drawing/2014/main" id="{91051326-FDF1-4722-825D-C901AA6EF479}"/>
                  </a:ext>
                </a:extLst>
              </p:cNvPr>
              <p:cNvGrpSpPr/>
              <p:nvPr/>
            </p:nvGrpSpPr>
            <p:grpSpPr>
              <a:xfrm>
                <a:off x="1006939" y="2517118"/>
                <a:ext cx="10762272" cy="2859638"/>
                <a:chOff x="-390276" y="2499269"/>
                <a:chExt cx="12763382" cy="3483043"/>
              </a:xfrm>
            </p:grpSpPr>
            <p:pic>
              <p:nvPicPr>
                <p:cNvPr id="402" name="Graphic 401" descr="Circle with right arrow">
                  <a:extLst>
                    <a:ext uri="{FF2B5EF4-FFF2-40B4-BE49-F238E27FC236}">
                      <a16:creationId xmlns:a16="http://schemas.microsoft.com/office/drawing/2014/main" id="{B72EE4CA-5EBC-5147-A952-C8311A98FB5C}"/>
                    </a:ext>
                  </a:extLst>
                </p:cNvPr>
                <p:cNvPicPr>
                  <a:picLocks/>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914262" y="5505910"/>
                  <a:ext cx="482330" cy="468001"/>
                </a:xfrm>
                <a:prstGeom prst="rect">
                  <a:avLst/>
                </a:prstGeom>
              </p:spPr>
            </p:pic>
            <p:grpSp>
              <p:nvGrpSpPr>
                <p:cNvPr id="47" name="Group 46">
                  <a:extLst>
                    <a:ext uri="{FF2B5EF4-FFF2-40B4-BE49-F238E27FC236}">
                      <a16:creationId xmlns:a16="http://schemas.microsoft.com/office/drawing/2014/main" id="{074022AA-7B71-7146-8B49-6894B93DB300}"/>
                    </a:ext>
                  </a:extLst>
                </p:cNvPr>
                <p:cNvGrpSpPr>
                  <a:grpSpLocks/>
                </p:cNvGrpSpPr>
                <p:nvPr/>
              </p:nvGrpSpPr>
              <p:grpSpPr>
                <a:xfrm>
                  <a:off x="-390276" y="2499269"/>
                  <a:ext cx="12216409" cy="3483043"/>
                  <a:chOff x="-500037" y="2018500"/>
                  <a:chExt cx="13450603" cy="3200798"/>
                </a:xfrm>
              </p:grpSpPr>
              <p:grpSp>
                <p:nvGrpSpPr>
                  <p:cNvPr id="6" name="Group 5">
                    <a:extLst>
                      <a:ext uri="{FF2B5EF4-FFF2-40B4-BE49-F238E27FC236}">
                        <a16:creationId xmlns:a16="http://schemas.microsoft.com/office/drawing/2014/main" id="{A98A8B3A-FA4C-EA4D-80AA-9996ADBA7B54}"/>
                      </a:ext>
                    </a:extLst>
                  </p:cNvPr>
                  <p:cNvGrpSpPr/>
                  <p:nvPr/>
                </p:nvGrpSpPr>
                <p:grpSpPr>
                  <a:xfrm>
                    <a:off x="-500037" y="2018500"/>
                    <a:ext cx="13450603" cy="3179507"/>
                    <a:chOff x="-365694" y="2524225"/>
                    <a:chExt cx="12060212" cy="3374428"/>
                  </a:xfrm>
                </p:grpSpPr>
                <p:pic>
                  <p:nvPicPr>
                    <p:cNvPr id="8" name="Picture 7" descr="A picture containing drawing&#10;&#10;Description automatically generated">
                      <a:extLst>
                        <a:ext uri="{FF2B5EF4-FFF2-40B4-BE49-F238E27FC236}">
                          <a16:creationId xmlns:a16="http://schemas.microsoft.com/office/drawing/2014/main" id="{DCE493E3-D5D4-AD4E-9006-5326B19B86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32860" y="3769486"/>
                      <a:ext cx="957652" cy="1024574"/>
                    </a:xfrm>
                    <a:prstGeom prst="rect">
                      <a:avLst/>
                    </a:prstGeom>
                  </p:spPr>
                </p:pic>
                <p:sp>
                  <p:nvSpPr>
                    <p:cNvPr id="9" name="TextBox 8">
                      <a:extLst>
                        <a:ext uri="{FF2B5EF4-FFF2-40B4-BE49-F238E27FC236}">
                          <a16:creationId xmlns:a16="http://schemas.microsoft.com/office/drawing/2014/main" id="{22CABE9F-6DF6-054B-BEE3-9D71B23989A9}"/>
                        </a:ext>
                      </a:extLst>
                    </p:cNvPr>
                    <p:cNvSpPr txBox="1"/>
                    <p:nvPr/>
                  </p:nvSpPr>
                  <p:spPr>
                    <a:xfrm>
                      <a:off x="2247515" y="4735667"/>
                      <a:ext cx="2384290" cy="599109"/>
                    </a:xfrm>
                    <a:prstGeom prst="rect">
                      <a:avLst/>
                    </a:prstGeom>
                    <a:noFill/>
                  </p:spPr>
                  <p:txBody>
                    <a:bodyPr wrap="square" rtlCol="0">
                      <a:spAutoFit/>
                    </a:bodyPr>
                    <a:lstStyle/>
                    <a:p>
                      <a:pPr algn="ctr" defTabSz="756095">
                        <a:defRPr/>
                      </a:pPr>
                      <a:r>
                        <a:rPr lang="en-US" sz="992" dirty="0" err="1">
                          <a:solidFill>
                            <a:srgbClr val="7030A0"/>
                          </a:solidFill>
                          <a:latin typeface="Trebuchet MS"/>
                          <a:ea typeface="Tahoma" panose="020B0604030504040204" pitchFamily="34" charset="0"/>
                          <a:cs typeface="Tahoma" panose="020B0604030504040204" pitchFamily="34" charset="0"/>
                        </a:rPr>
                        <a:t>Megacariociti</a:t>
                      </a:r>
                      <a:r>
                        <a:rPr lang="en-US" sz="992" dirty="0">
                          <a:solidFill>
                            <a:srgbClr val="7030A0"/>
                          </a:solidFill>
                          <a:latin typeface="Trebuchet MS"/>
                          <a:ea typeface="Tahoma" panose="020B0604030504040204" pitchFamily="34" charset="0"/>
                          <a:cs typeface="Tahoma" panose="020B0604030504040204" pitchFamily="34" charset="0"/>
                        </a:rPr>
                        <a:t> </a:t>
                      </a:r>
                      <a:r>
                        <a:rPr lang="en-US" sz="992" dirty="0" err="1">
                          <a:solidFill>
                            <a:srgbClr val="7030A0"/>
                          </a:solidFill>
                          <a:latin typeface="Trebuchet MS"/>
                          <a:ea typeface="Tahoma" panose="020B0604030504040204" pitchFamily="34" charset="0"/>
                          <a:cs typeface="Tahoma" panose="020B0604030504040204" pitchFamily="34" charset="0"/>
                        </a:rPr>
                        <a:t>della</a:t>
                      </a:r>
                      <a:r>
                        <a:rPr lang="en-US" sz="992" dirty="0">
                          <a:solidFill>
                            <a:srgbClr val="7030A0"/>
                          </a:solidFill>
                          <a:latin typeface="Trebuchet MS"/>
                          <a:ea typeface="Tahoma" panose="020B0604030504040204" pitchFamily="34" charset="0"/>
                          <a:cs typeface="Tahoma" panose="020B0604030504040204" pitchFamily="34" charset="0"/>
                        </a:rPr>
                        <a:t> </a:t>
                      </a:r>
                      <a:r>
                        <a:rPr lang="en-US" sz="992" dirty="0" err="1">
                          <a:solidFill>
                            <a:srgbClr val="7030A0"/>
                          </a:solidFill>
                          <a:latin typeface="Trebuchet MS"/>
                          <a:ea typeface="Tahoma" panose="020B0604030504040204" pitchFamily="34" charset="0"/>
                          <a:cs typeface="Tahoma" panose="020B0604030504040204" pitchFamily="34" charset="0"/>
                        </a:rPr>
                        <a:t>trombocitemia</a:t>
                      </a:r>
                      <a:endParaRPr lang="en-US" sz="992" dirty="0">
                        <a:solidFill>
                          <a:srgbClr val="7030A0"/>
                        </a:solidFill>
                        <a:latin typeface="Trebuchet MS"/>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BF129E7F-68C2-154F-BD1F-91CA0CEB6641}"/>
                        </a:ext>
                      </a:extLst>
                    </p:cNvPr>
                    <p:cNvSpPr txBox="1"/>
                    <p:nvPr/>
                  </p:nvSpPr>
                  <p:spPr>
                    <a:xfrm>
                      <a:off x="1879207" y="5500275"/>
                      <a:ext cx="331314" cy="369106"/>
                    </a:xfrm>
                    <a:prstGeom prst="rect">
                      <a:avLst/>
                    </a:prstGeom>
                    <a:noFill/>
                  </p:spPr>
                  <p:txBody>
                    <a:bodyPr wrap="none" rtlCol="0" anchor="ctr">
                      <a:spAutoFit/>
                    </a:bodyPr>
                    <a:lstStyle/>
                    <a:p>
                      <a:pPr defTabSz="756095">
                        <a:defRPr/>
                      </a:pPr>
                      <a:r>
                        <a:rPr lang="en-US" sz="992" b="1" dirty="0">
                          <a:solidFill>
                            <a:srgbClr val="7030A0"/>
                          </a:solidFill>
                          <a:latin typeface="Trebuchet MS"/>
                          <a:ea typeface="Tahoma" panose="020B0604030504040204" pitchFamily="34" charset="0"/>
                          <a:cs typeface="Tahoma" panose="020B0604030504040204" pitchFamily="34" charset="0"/>
                        </a:rPr>
                        <a:t> </a:t>
                      </a:r>
                    </a:p>
                  </p:txBody>
                </p:sp>
                <p:sp>
                  <p:nvSpPr>
                    <p:cNvPr id="11" name="TextBox 10">
                      <a:extLst>
                        <a:ext uri="{FF2B5EF4-FFF2-40B4-BE49-F238E27FC236}">
                          <a16:creationId xmlns:a16="http://schemas.microsoft.com/office/drawing/2014/main" id="{02A764A8-2E47-6049-B4A6-1739572D8748}"/>
                        </a:ext>
                      </a:extLst>
                    </p:cNvPr>
                    <p:cNvSpPr txBox="1"/>
                    <p:nvPr/>
                  </p:nvSpPr>
                  <p:spPr>
                    <a:xfrm>
                      <a:off x="-365694" y="4735667"/>
                      <a:ext cx="2640700" cy="599109"/>
                    </a:xfrm>
                    <a:prstGeom prst="rect">
                      <a:avLst/>
                    </a:prstGeom>
                    <a:noFill/>
                  </p:spPr>
                  <p:txBody>
                    <a:bodyPr wrap="square" rtlCol="0">
                      <a:spAutoFit/>
                    </a:bodyPr>
                    <a:lstStyle/>
                    <a:p>
                      <a:pPr algn="ctr" defTabSz="756095">
                        <a:defRPr/>
                      </a:pPr>
                      <a:r>
                        <a:rPr lang="en-US" sz="992" dirty="0" err="1">
                          <a:solidFill>
                            <a:srgbClr val="7030A0"/>
                          </a:solidFill>
                          <a:latin typeface="Trebuchet MS"/>
                          <a:ea typeface="Tahoma" panose="020B0604030504040204" pitchFamily="34" charset="0"/>
                          <a:cs typeface="Tahoma" panose="020B0604030504040204" pitchFamily="34" charset="0"/>
                        </a:rPr>
                        <a:t>Cellula</a:t>
                      </a:r>
                      <a:r>
                        <a:rPr lang="en-US" sz="992" dirty="0">
                          <a:solidFill>
                            <a:srgbClr val="7030A0"/>
                          </a:solidFill>
                          <a:latin typeface="Trebuchet MS"/>
                          <a:ea typeface="Tahoma" panose="020B0604030504040204" pitchFamily="34" charset="0"/>
                          <a:cs typeface="Tahoma" panose="020B0604030504040204" pitchFamily="34" charset="0"/>
                        </a:rPr>
                        <a:t> del </a:t>
                      </a:r>
                      <a:r>
                        <a:rPr lang="en-US" sz="992" dirty="0" err="1">
                          <a:solidFill>
                            <a:srgbClr val="7030A0"/>
                          </a:solidFill>
                          <a:latin typeface="Trebuchet MS"/>
                          <a:ea typeface="Tahoma" panose="020B0604030504040204" pitchFamily="34" charset="0"/>
                          <a:cs typeface="Tahoma" panose="020B0604030504040204" pitchFamily="34" charset="0"/>
                        </a:rPr>
                        <a:t>midollo</a:t>
                      </a:r>
                      <a:r>
                        <a:rPr lang="en-US" sz="992" dirty="0">
                          <a:solidFill>
                            <a:srgbClr val="7030A0"/>
                          </a:solidFill>
                          <a:latin typeface="Trebuchet MS"/>
                          <a:ea typeface="Tahoma" panose="020B0604030504040204" pitchFamily="34" charset="0"/>
                          <a:cs typeface="Tahoma" panose="020B0604030504040204" pitchFamily="34" charset="0"/>
                        </a:rPr>
                        <a:t> </a:t>
                      </a:r>
                      <a:r>
                        <a:rPr lang="en-US" sz="992" dirty="0" err="1">
                          <a:solidFill>
                            <a:srgbClr val="7030A0"/>
                          </a:solidFill>
                          <a:latin typeface="Trebuchet MS"/>
                          <a:ea typeface="Tahoma" panose="020B0604030504040204" pitchFamily="34" charset="0"/>
                          <a:cs typeface="Tahoma" panose="020B0604030504040204" pitchFamily="34" charset="0"/>
                        </a:rPr>
                        <a:t>che</a:t>
                      </a:r>
                      <a:r>
                        <a:rPr lang="en-US" sz="992" dirty="0">
                          <a:solidFill>
                            <a:srgbClr val="7030A0"/>
                          </a:solidFill>
                          <a:latin typeface="Trebuchet MS"/>
                          <a:ea typeface="Tahoma" panose="020B0604030504040204" pitchFamily="34" charset="0"/>
                          <a:cs typeface="Tahoma" panose="020B0604030504040204" pitchFamily="34" charset="0"/>
                        </a:rPr>
                        <a:t> causa la </a:t>
                      </a:r>
                      <a:r>
                        <a:rPr lang="en-US" sz="992" dirty="0" err="1">
                          <a:solidFill>
                            <a:srgbClr val="7030A0"/>
                          </a:solidFill>
                          <a:latin typeface="Trebuchet MS"/>
                          <a:ea typeface="Tahoma" panose="020B0604030504040204" pitchFamily="34" charset="0"/>
                          <a:cs typeface="Tahoma" panose="020B0604030504040204" pitchFamily="34" charset="0"/>
                        </a:rPr>
                        <a:t>trombocitemia</a:t>
                      </a:r>
                      <a:endParaRPr lang="en-US" sz="992" dirty="0">
                        <a:solidFill>
                          <a:srgbClr val="7030A0"/>
                        </a:solidFill>
                        <a:latin typeface="Trebuchet MS"/>
                        <a:ea typeface="Tahoma" panose="020B0604030504040204" pitchFamily="34" charset="0"/>
                        <a:cs typeface="Tahoma" panose="020B0604030504040204" pitchFamily="34" charset="0"/>
                      </a:endParaRPr>
                    </a:p>
                  </p:txBody>
                </p:sp>
                <p:cxnSp>
                  <p:nvCxnSpPr>
                    <p:cNvPr id="12" name="Straight Arrow Connector 11">
                      <a:extLst>
                        <a:ext uri="{FF2B5EF4-FFF2-40B4-BE49-F238E27FC236}">
                          <a16:creationId xmlns:a16="http://schemas.microsoft.com/office/drawing/2014/main" id="{57F46DCA-EEFF-0646-9ACF-60981D4039E2}"/>
                        </a:ext>
                      </a:extLst>
                    </p:cNvPr>
                    <p:cNvCxnSpPr>
                      <a:cxnSpLocks/>
                    </p:cNvCxnSpPr>
                    <p:nvPr/>
                  </p:nvCxnSpPr>
                  <p:spPr>
                    <a:xfrm>
                      <a:off x="1326893" y="4289060"/>
                      <a:ext cx="1493518" cy="0"/>
                    </a:xfrm>
                    <a:prstGeom prst="straightConnector1">
                      <a:avLst/>
                    </a:prstGeom>
                    <a:ln w="28575">
                      <a:solidFill>
                        <a:schemeClr val="tx2"/>
                      </a:solidFill>
                      <a:prstDash val="sysDash"/>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ctor: Elbow 27">
                      <a:extLst>
                        <a:ext uri="{FF2B5EF4-FFF2-40B4-BE49-F238E27FC236}">
                          <a16:creationId xmlns:a16="http://schemas.microsoft.com/office/drawing/2014/main" id="{58D237FA-3AA3-BD4E-9087-FFEB2495EADC}"/>
                        </a:ext>
                      </a:extLst>
                    </p:cNvPr>
                    <p:cNvCxnSpPr>
                      <a:cxnSpLocks/>
                      <a:stCxn id="11" idx="2"/>
                      <a:endCxn id="10" idx="1"/>
                    </p:cNvCxnSpPr>
                    <p:nvPr/>
                  </p:nvCxnSpPr>
                  <p:spPr>
                    <a:xfrm rot="16200000" flipH="1">
                      <a:off x="1241906" y="5047527"/>
                      <a:ext cx="350052" cy="924550"/>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1F7757B-0229-6D49-9CA4-CEEF45815E2A}"/>
                        </a:ext>
                      </a:extLst>
                    </p:cNvPr>
                    <p:cNvSpPr txBox="1"/>
                    <p:nvPr/>
                  </p:nvSpPr>
                  <p:spPr>
                    <a:xfrm>
                      <a:off x="2788888" y="2644206"/>
                      <a:ext cx="1123896" cy="369106"/>
                    </a:xfrm>
                    <a:prstGeom prst="rect">
                      <a:avLst/>
                    </a:prstGeom>
                    <a:noFill/>
                  </p:spPr>
                  <p:txBody>
                    <a:bodyPr wrap="none" rtlCol="0">
                      <a:spAutoFit/>
                    </a:bodyPr>
                    <a:lstStyle/>
                    <a:p>
                      <a:pPr algn="ctr" defTabSz="756095">
                        <a:defRPr/>
                      </a:pPr>
                      <a:r>
                        <a:rPr lang="en-US" sz="992" b="1" dirty="0">
                          <a:solidFill>
                            <a:srgbClr val="C00000"/>
                          </a:solidFill>
                          <a:latin typeface="Trebuchet MS"/>
                          <a:ea typeface="Tahoma" panose="020B0604030504040204" pitchFamily="34" charset="0"/>
                          <a:cs typeface="Tahoma" panose="020B0604030504040204" pitchFamily="34" charset="0"/>
                        </a:rPr>
                        <a:t>Inhibition</a:t>
                      </a:r>
                    </a:p>
                  </p:txBody>
                </p:sp>
                <p:cxnSp>
                  <p:nvCxnSpPr>
                    <p:cNvPr id="18" name="Straight Connector 17">
                      <a:extLst>
                        <a:ext uri="{FF2B5EF4-FFF2-40B4-BE49-F238E27FC236}">
                          <a16:creationId xmlns:a16="http://schemas.microsoft.com/office/drawing/2014/main" id="{52C403C3-7EAF-2040-A46A-ECA375C53B76}"/>
                        </a:ext>
                      </a:extLst>
                    </p:cNvPr>
                    <p:cNvCxnSpPr>
                      <a:cxnSpLocks/>
                    </p:cNvCxnSpPr>
                    <p:nvPr/>
                  </p:nvCxnSpPr>
                  <p:spPr>
                    <a:xfrm>
                      <a:off x="3350833" y="2976034"/>
                      <a:ext cx="0" cy="470417"/>
                    </a:xfrm>
                    <a:prstGeom prst="line">
                      <a:avLst/>
                    </a:prstGeom>
                    <a:ln w="28575">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7EFA836-DDE0-7A4F-8548-ACE7F12F6072}"/>
                        </a:ext>
                      </a:extLst>
                    </p:cNvPr>
                    <p:cNvSpPr txBox="1"/>
                    <p:nvPr/>
                  </p:nvSpPr>
                  <p:spPr>
                    <a:xfrm>
                      <a:off x="2995954" y="3443557"/>
                      <a:ext cx="709754" cy="369106"/>
                    </a:xfrm>
                    <a:prstGeom prst="rect">
                      <a:avLst/>
                    </a:prstGeom>
                    <a:noFill/>
                  </p:spPr>
                  <p:txBody>
                    <a:bodyPr wrap="none" rtlCol="0">
                      <a:spAutoFit/>
                    </a:bodyPr>
                    <a:lstStyle/>
                    <a:p>
                      <a:pPr algn="ctr" defTabSz="756095">
                        <a:defRPr/>
                      </a:pPr>
                      <a:r>
                        <a:rPr lang="en-US" sz="992" b="1" dirty="0">
                          <a:solidFill>
                            <a:srgbClr val="4AC2E2"/>
                          </a:solidFill>
                          <a:latin typeface="Trebuchet MS"/>
                          <a:ea typeface="Tahoma" panose="020B0604030504040204" pitchFamily="34" charset="0"/>
                          <a:cs typeface="Tahoma" panose="020B0604030504040204" pitchFamily="34" charset="0"/>
                        </a:rPr>
                        <a:t>LSD1</a:t>
                      </a:r>
                    </a:p>
                  </p:txBody>
                </p:sp>
                <p:cxnSp>
                  <p:nvCxnSpPr>
                    <p:cNvPr id="21" name="Elbow Connector 20">
                      <a:extLst>
                        <a:ext uri="{FF2B5EF4-FFF2-40B4-BE49-F238E27FC236}">
                          <a16:creationId xmlns:a16="http://schemas.microsoft.com/office/drawing/2014/main" id="{55707797-99B7-704C-B9F0-EAAF1F27E376}"/>
                        </a:ext>
                      </a:extLst>
                    </p:cNvPr>
                    <p:cNvCxnSpPr>
                      <a:cxnSpLocks/>
                      <a:stCxn id="8" idx="3"/>
                    </p:cNvCxnSpPr>
                    <p:nvPr/>
                  </p:nvCxnSpPr>
                  <p:spPr>
                    <a:xfrm flipV="1">
                      <a:off x="3790513" y="2898915"/>
                      <a:ext cx="5231682" cy="1382858"/>
                    </a:xfrm>
                    <a:prstGeom prst="bentConnector3">
                      <a:avLst>
                        <a:gd name="adj1" fmla="val 15989"/>
                      </a:avLst>
                    </a:prstGeom>
                    <a:ln w="28575">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06DCB4-F6BF-2B41-90C0-1CD2D04F9097}"/>
                        </a:ext>
                      </a:extLst>
                    </p:cNvPr>
                    <p:cNvCxnSpPr>
                      <a:cxnSpLocks/>
                    </p:cNvCxnSpPr>
                    <p:nvPr/>
                  </p:nvCxnSpPr>
                  <p:spPr>
                    <a:xfrm>
                      <a:off x="6406354" y="4303148"/>
                      <a:ext cx="2615841" cy="2533"/>
                    </a:xfrm>
                    <a:prstGeom prst="straightConnector1">
                      <a:avLst/>
                    </a:prstGeom>
                    <a:ln w="28575">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28D0677-E3E1-6E41-BA84-5D486142A783}"/>
                        </a:ext>
                      </a:extLst>
                    </p:cNvPr>
                    <p:cNvSpPr txBox="1"/>
                    <p:nvPr/>
                  </p:nvSpPr>
                  <p:spPr>
                    <a:xfrm>
                      <a:off x="4881445" y="2524225"/>
                      <a:ext cx="3869352" cy="369106"/>
                    </a:xfrm>
                    <a:prstGeom prst="rect">
                      <a:avLst/>
                    </a:prstGeom>
                    <a:noFill/>
                  </p:spPr>
                  <p:txBody>
                    <a:bodyPr wrap="square" rtlCol="0">
                      <a:spAutoFit/>
                    </a:bodyPr>
                    <a:lstStyle/>
                    <a:p>
                      <a:pPr defTabSz="756095">
                        <a:defRPr/>
                      </a:pPr>
                      <a:r>
                        <a:rPr lang="en-US" sz="992" i="1" dirty="0" err="1">
                          <a:solidFill>
                            <a:srgbClr val="595454"/>
                          </a:solidFill>
                          <a:latin typeface="Trebuchet MS"/>
                          <a:ea typeface="Tahoma" panose="020B0604030504040204" pitchFamily="34" charset="0"/>
                          <a:cs typeface="Tahoma" panose="020B0604030504040204" pitchFamily="34" charset="0"/>
                        </a:rPr>
                        <a:t>Sostanze</a:t>
                      </a:r>
                      <a:r>
                        <a:rPr lang="en-US" sz="992" i="1" dirty="0">
                          <a:solidFill>
                            <a:srgbClr val="595454"/>
                          </a:solidFill>
                          <a:latin typeface="Trebuchet MS"/>
                          <a:ea typeface="Tahoma" panose="020B0604030504040204" pitchFamily="34" charset="0"/>
                          <a:cs typeface="Tahoma" panose="020B0604030504040204" pitchFamily="34" charset="0"/>
                        </a:rPr>
                        <a:t> </a:t>
                      </a:r>
                      <a:r>
                        <a:rPr lang="en-US" sz="992" i="1" dirty="0" err="1">
                          <a:solidFill>
                            <a:srgbClr val="595454"/>
                          </a:solidFill>
                          <a:latin typeface="Trebuchet MS"/>
                          <a:ea typeface="Tahoma" panose="020B0604030504040204" pitchFamily="34" charset="0"/>
                          <a:cs typeface="Tahoma" panose="020B0604030504040204" pitchFamily="34" charset="0"/>
                        </a:rPr>
                        <a:t>che</a:t>
                      </a:r>
                      <a:r>
                        <a:rPr lang="en-US" sz="992" i="1" dirty="0">
                          <a:solidFill>
                            <a:srgbClr val="595454"/>
                          </a:solidFill>
                          <a:latin typeface="Trebuchet MS"/>
                          <a:ea typeface="Tahoma" panose="020B0604030504040204" pitchFamily="34" charset="0"/>
                          <a:cs typeface="Tahoma" panose="020B0604030504040204" pitchFamily="34" charset="0"/>
                        </a:rPr>
                        <a:t> </a:t>
                      </a:r>
                      <a:r>
                        <a:rPr lang="en-US" sz="992" i="1" dirty="0" err="1">
                          <a:solidFill>
                            <a:srgbClr val="595454"/>
                          </a:solidFill>
                          <a:latin typeface="Trebuchet MS"/>
                          <a:ea typeface="Tahoma" panose="020B0604030504040204" pitchFamily="34" charset="0"/>
                          <a:cs typeface="Tahoma" panose="020B0604030504040204" pitchFamily="34" charset="0"/>
                        </a:rPr>
                        <a:t>causano</a:t>
                      </a:r>
                      <a:r>
                        <a:rPr lang="en-US" sz="992" i="1" dirty="0">
                          <a:solidFill>
                            <a:srgbClr val="595454"/>
                          </a:solidFill>
                          <a:latin typeface="Trebuchet MS"/>
                          <a:ea typeface="Tahoma" panose="020B0604030504040204" pitchFamily="34" charset="0"/>
                          <a:cs typeface="Tahoma" panose="020B0604030504040204" pitchFamily="34" charset="0"/>
                        </a:rPr>
                        <a:t> </a:t>
                      </a:r>
                      <a:r>
                        <a:rPr lang="en-US" sz="992" i="1" dirty="0" err="1">
                          <a:solidFill>
                            <a:srgbClr val="595454"/>
                          </a:solidFill>
                          <a:latin typeface="Trebuchet MS"/>
                          <a:ea typeface="Tahoma" panose="020B0604030504040204" pitchFamily="34" charset="0"/>
                          <a:cs typeface="Tahoma" panose="020B0604030504040204" pitchFamily="34" charset="0"/>
                        </a:rPr>
                        <a:t>infiammazione</a:t>
                      </a:r>
                      <a:endParaRPr lang="en-US" sz="992" i="1" dirty="0">
                        <a:solidFill>
                          <a:srgbClr val="595454"/>
                        </a:solidFill>
                        <a:latin typeface="Trebuchet MS"/>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18C1C454-2D22-084E-82B3-66EDFF701DF5}"/>
                        </a:ext>
                      </a:extLst>
                    </p:cNvPr>
                    <p:cNvSpPr txBox="1"/>
                    <p:nvPr/>
                  </p:nvSpPr>
                  <p:spPr>
                    <a:xfrm>
                      <a:off x="4578612" y="3820375"/>
                      <a:ext cx="4515614" cy="369106"/>
                    </a:xfrm>
                    <a:prstGeom prst="rect">
                      <a:avLst/>
                    </a:prstGeom>
                    <a:noFill/>
                  </p:spPr>
                  <p:txBody>
                    <a:bodyPr wrap="square" rtlCol="0">
                      <a:spAutoFit/>
                    </a:bodyPr>
                    <a:lstStyle/>
                    <a:p>
                      <a:pPr algn="ctr" defTabSz="756095">
                        <a:defRPr/>
                      </a:pPr>
                      <a:r>
                        <a:rPr lang="it-IT" sz="992" i="1" dirty="0">
                          <a:solidFill>
                            <a:srgbClr val="595454"/>
                          </a:solidFill>
                          <a:latin typeface="Trebuchet MS"/>
                          <a:ea typeface="Tahoma" panose="020B0604030504040204" pitchFamily="34" charset="0"/>
                          <a:cs typeface="Tahoma" panose="020B0604030504040204" pitchFamily="34" charset="0"/>
                        </a:rPr>
                        <a:t>Sostanze che causano la fibrosi</a:t>
                      </a:r>
                      <a:endParaRPr lang="en-US" sz="992" i="1" dirty="0">
                        <a:solidFill>
                          <a:srgbClr val="595454"/>
                        </a:solidFill>
                        <a:latin typeface="Trebuchet MS"/>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2CBD924B-DC51-BE44-BEA6-C70B7E38D3E9}"/>
                        </a:ext>
                      </a:extLst>
                    </p:cNvPr>
                    <p:cNvSpPr txBox="1"/>
                    <p:nvPr/>
                  </p:nvSpPr>
                  <p:spPr>
                    <a:xfrm>
                      <a:off x="9276693" y="4115247"/>
                      <a:ext cx="2417825" cy="369106"/>
                    </a:xfrm>
                    <a:prstGeom prst="rect">
                      <a:avLst/>
                    </a:prstGeom>
                    <a:noFill/>
                    <a:ln>
                      <a:noFill/>
                    </a:ln>
                  </p:spPr>
                  <p:txBody>
                    <a:bodyPr wrap="square" rtlCol="0">
                      <a:spAutoFit/>
                    </a:bodyPr>
                    <a:lstStyle/>
                    <a:p>
                      <a:pPr algn="r" defTabSz="756095">
                        <a:defRPr/>
                      </a:pPr>
                      <a:r>
                        <a:rPr lang="en-US" sz="992" b="1" dirty="0" err="1">
                          <a:solidFill>
                            <a:srgbClr val="138967"/>
                          </a:solidFill>
                          <a:latin typeface="Trebuchet MS"/>
                          <a:ea typeface="Tahoma" panose="020B0604030504040204" pitchFamily="34" charset="0"/>
                          <a:cs typeface="Tahoma" panose="020B0604030504040204" pitchFamily="34" charset="0"/>
                        </a:rPr>
                        <a:t>Fibrosi</a:t>
                      </a:r>
                      <a:r>
                        <a:rPr lang="en-US" sz="992" b="1" dirty="0">
                          <a:solidFill>
                            <a:srgbClr val="138967"/>
                          </a:solidFill>
                          <a:latin typeface="Trebuchet MS"/>
                          <a:ea typeface="Tahoma" panose="020B0604030504040204" pitchFamily="34" charset="0"/>
                          <a:cs typeface="Tahoma" panose="020B0604030504040204" pitchFamily="34" charset="0"/>
                        </a:rPr>
                        <a:t> del </a:t>
                      </a:r>
                      <a:r>
                        <a:rPr lang="en-US" sz="992" b="1" dirty="0" err="1">
                          <a:solidFill>
                            <a:srgbClr val="138967"/>
                          </a:solidFill>
                          <a:latin typeface="Trebuchet MS"/>
                          <a:ea typeface="Tahoma" panose="020B0604030504040204" pitchFamily="34" charset="0"/>
                          <a:cs typeface="Tahoma" panose="020B0604030504040204" pitchFamily="34" charset="0"/>
                        </a:rPr>
                        <a:t>midollo</a:t>
                      </a:r>
                      <a:endParaRPr lang="en-US" sz="992" b="1" dirty="0">
                        <a:solidFill>
                          <a:srgbClr val="138967"/>
                        </a:solidFill>
                        <a:latin typeface="Trebuchet MS"/>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27CD2201-C122-684A-AA60-AA899CC087CD}"/>
                        </a:ext>
                      </a:extLst>
                    </p:cNvPr>
                    <p:cNvSpPr txBox="1"/>
                    <p:nvPr/>
                  </p:nvSpPr>
                  <p:spPr>
                    <a:xfrm>
                      <a:off x="8983480" y="2757726"/>
                      <a:ext cx="2711038" cy="369106"/>
                    </a:xfrm>
                    <a:prstGeom prst="rect">
                      <a:avLst/>
                    </a:prstGeom>
                    <a:noFill/>
                    <a:ln>
                      <a:noFill/>
                    </a:ln>
                  </p:spPr>
                  <p:txBody>
                    <a:bodyPr wrap="square" rtlCol="0">
                      <a:spAutoFit/>
                    </a:bodyPr>
                    <a:lstStyle/>
                    <a:p>
                      <a:pPr algn="r" defTabSz="756095">
                        <a:defRPr/>
                      </a:pPr>
                      <a:r>
                        <a:rPr lang="en-US" sz="992" b="1" dirty="0" err="1">
                          <a:solidFill>
                            <a:srgbClr val="138967"/>
                          </a:solidFill>
                          <a:latin typeface="Trebuchet MS"/>
                          <a:ea typeface="Tahoma" panose="020B0604030504040204" pitchFamily="34" charset="0"/>
                          <a:cs typeface="Tahoma" panose="020B0604030504040204" pitchFamily="34" charset="0"/>
                        </a:rPr>
                        <a:t>Sintomi</a:t>
                      </a:r>
                      <a:r>
                        <a:rPr lang="en-US" sz="992" b="1" dirty="0">
                          <a:solidFill>
                            <a:srgbClr val="138967"/>
                          </a:solidFill>
                          <a:latin typeface="Trebuchet MS"/>
                          <a:ea typeface="Tahoma" panose="020B0604030504040204" pitchFamily="34" charset="0"/>
                          <a:cs typeface="Tahoma" panose="020B0604030504040204" pitchFamily="34" charset="0"/>
                        </a:rPr>
                        <a:t> </a:t>
                      </a:r>
                    </a:p>
                  </p:txBody>
                </p:sp>
                <p:sp>
                  <p:nvSpPr>
                    <p:cNvPr id="29" name="TextBox 28">
                      <a:extLst>
                        <a:ext uri="{FF2B5EF4-FFF2-40B4-BE49-F238E27FC236}">
                          <a16:creationId xmlns:a16="http://schemas.microsoft.com/office/drawing/2014/main" id="{1B70B16E-3DD8-8A4D-9152-203FC34B4027}"/>
                        </a:ext>
                      </a:extLst>
                    </p:cNvPr>
                    <p:cNvSpPr txBox="1"/>
                    <p:nvPr/>
                  </p:nvSpPr>
                  <p:spPr>
                    <a:xfrm>
                      <a:off x="6605856" y="5471002"/>
                      <a:ext cx="1775439" cy="427651"/>
                    </a:xfrm>
                    <a:prstGeom prst="rect">
                      <a:avLst/>
                    </a:prstGeom>
                    <a:noFill/>
                    <a:ln>
                      <a:noFill/>
                    </a:ln>
                  </p:spPr>
                  <p:txBody>
                    <a:bodyPr wrap="square" rIns="59537" rtlCol="0" anchor="ctr">
                      <a:noAutofit/>
                    </a:bodyPr>
                    <a:lstStyle/>
                    <a:p>
                      <a:pPr algn="r" defTabSz="756095">
                        <a:defRPr/>
                      </a:pPr>
                      <a:r>
                        <a:rPr lang="en-US" sz="992" b="1" dirty="0" err="1">
                          <a:solidFill>
                            <a:srgbClr val="138967"/>
                          </a:solidFill>
                          <a:latin typeface="Trebuchet MS"/>
                          <a:ea typeface="Tahoma" panose="020B0604030504040204" pitchFamily="34" charset="0"/>
                          <a:cs typeface="Tahoma" panose="020B0604030504040204" pitchFamily="34" charset="0"/>
                        </a:rPr>
                        <a:t>Dimensioni</a:t>
                      </a:r>
                      <a:r>
                        <a:rPr lang="en-US" sz="992" b="1" dirty="0">
                          <a:solidFill>
                            <a:srgbClr val="138967"/>
                          </a:solidFill>
                          <a:latin typeface="Trebuchet MS"/>
                          <a:ea typeface="Tahoma" panose="020B0604030504040204" pitchFamily="34" charset="0"/>
                          <a:cs typeface="Tahoma" panose="020B0604030504040204" pitchFamily="34" charset="0"/>
                        </a:rPr>
                        <a:t> </a:t>
                      </a:r>
                    </a:p>
                    <a:p>
                      <a:pPr algn="r" defTabSz="756095">
                        <a:defRPr/>
                      </a:pPr>
                      <a:r>
                        <a:rPr lang="en-US" sz="992" b="1" dirty="0" err="1">
                          <a:solidFill>
                            <a:srgbClr val="138967"/>
                          </a:solidFill>
                          <a:latin typeface="Trebuchet MS"/>
                          <a:ea typeface="Tahoma" panose="020B0604030504040204" pitchFamily="34" charset="0"/>
                          <a:cs typeface="Tahoma" panose="020B0604030504040204" pitchFamily="34" charset="0"/>
                        </a:rPr>
                        <a:t>della</a:t>
                      </a:r>
                      <a:r>
                        <a:rPr lang="en-US" sz="992" b="1" dirty="0">
                          <a:solidFill>
                            <a:srgbClr val="138967"/>
                          </a:solidFill>
                          <a:latin typeface="Trebuchet MS"/>
                          <a:ea typeface="Tahoma" panose="020B0604030504040204" pitchFamily="34" charset="0"/>
                          <a:cs typeface="Tahoma" panose="020B0604030504040204" pitchFamily="34" charset="0"/>
                        </a:rPr>
                        <a:t> </a:t>
                      </a:r>
                      <a:r>
                        <a:rPr lang="en-US" sz="992" b="1" dirty="0" err="1">
                          <a:solidFill>
                            <a:srgbClr val="138967"/>
                          </a:solidFill>
                          <a:latin typeface="Trebuchet MS"/>
                          <a:ea typeface="Tahoma" panose="020B0604030504040204" pitchFamily="34" charset="0"/>
                          <a:cs typeface="Tahoma" panose="020B0604030504040204" pitchFamily="34" charset="0"/>
                        </a:rPr>
                        <a:t>milza</a:t>
                      </a:r>
                      <a:r>
                        <a:rPr lang="en-US" sz="992" b="1" dirty="0">
                          <a:solidFill>
                            <a:srgbClr val="138967"/>
                          </a:solidFill>
                          <a:latin typeface="Trebuchet MS"/>
                          <a:ea typeface="Tahoma" panose="020B0604030504040204" pitchFamily="34" charset="0"/>
                          <a:cs typeface="Tahoma" panose="020B0604030504040204" pitchFamily="34" charset="0"/>
                        </a:rPr>
                        <a:t> </a:t>
                      </a:r>
                    </a:p>
                  </p:txBody>
                </p:sp>
                <p:pic>
                  <p:nvPicPr>
                    <p:cNvPr id="35" name="Picture 34" descr="A picture containing drawing&#10;&#10;Description automatically generated">
                      <a:extLst>
                        <a:ext uri="{FF2B5EF4-FFF2-40B4-BE49-F238E27FC236}">
                          <a16:creationId xmlns:a16="http://schemas.microsoft.com/office/drawing/2014/main" id="{C5A01C56-0560-2F47-813D-AB71C7F009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7598" y="3818286"/>
                      <a:ext cx="1077209" cy="926399"/>
                    </a:xfrm>
                    <a:prstGeom prst="rect">
                      <a:avLst/>
                    </a:prstGeom>
                  </p:spPr>
                </p:pic>
                <p:sp>
                  <p:nvSpPr>
                    <p:cNvPr id="13" name="TextBox 12">
                      <a:extLst>
                        <a:ext uri="{FF2B5EF4-FFF2-40B4-BE49-F238E27FC236}">
                          <a16:creationId xmlns:a16="http://schemas.microsoft.com/office/drawing/2014/main" id="{4552A805-2C3B-8A44-9DA3-6CC66544FA6F}"/>
                        </a:ext>
                      </a:extLst>
                    </p:cNvPr>
                    <p:cNvSpPr txBox="1"/>
                    <p:nvPr/>
                  </p:nvSpPr>
                  <p:spPr>
                    <a:xfrm>
                      <a:off x="375725" y="2644204"/>
                      <a:ext cx="1123896" cy="369106"/>
                    </a:xfrm>
                    <a:prstGeom prst="rect">
                      <a:avLst/>
                    </a:prstGeom>
                    <a:noFill/>
                  </p:spPr>
                  <p:txBody>
                    <a:bodyPr wrap="none" rtlCol="0">
                      <a:spAutoFit/>
                    </a:bodyPr>
                    <a:lstStyle/>
                    <a:p>
                      <a:pPr algn="ctr" defTabSz="756095">
                        <a:defRPr/>
                      </a:pPr>
                      <a:r>
                        <a:rPr lang="en-US" sz="992" b="1" dirty="0">
                          <a:solidFill>
                            <a:srgbClr val="C00000"/>
                          </a:solidFill>
                          <a:latin typeface="Trebuchet MS"/>
                          <a:ea typeface="Tahoma" panose="020B0604030504040204" pitchFamily="34" charset="0"/>
                          <a:cs typeface="Tahoma" panose="020B0604030504040204" pitchFamily="34" charset="0"/>
                        </a:rPr>
                        <a:t>Inhibition</a:t>
                      </a:r>
                    </a:p>
                  </p:txBody>
                </p:sp>
                <p:cxnSp>
                  <p:nvCxnSpPr>
                    <p:cNvPr id="14" name="Straight Connector 13">
                      <a:extLst>
                        <a:ext uri="{FF2B5EF4-FFF2-40B4-BE49-F238E27FC236}">
                          <a16:creationId xmlns:a16="http://schemas.microsoft.com/office/drawing/2014/main" id="{1E6F4D54-C709-F74C-9CE6-3020A189FEBE}"/>
                        </a:ext>
                      </a:extLst>
                    </p:cNvPr>
                    <p:cNvCxnSpPr>
                      <a:cxnSpLocks/>
                    </p:cNvCxnSpPr>
                    <p:nvPr/>
                  </p:nvCxnSpPr>
                  <p:spPr>
                    <a:xfrm>
                      <a:off x="937674" y="2976034"/>
                      <a:ext cx="0" cy="470417"/>
                    </a:xfrm>
                    <a:prstGeom prst="line">
                      <a:avLst/>
                    </a:prstGeom>
                    <a:ln w="28575">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C16C83A-AA95-0A4E-A8C9-0A6E8E192BCB}"/>
                        </a:ext>
                      </a:extLst>
                    </p:cNvPr>
                    <p:cNvSpPr txBox="1"/>
                    <p:nvPr/>
                  </p:nvSpPr>
                  <p:spPr>
                    <a:xfrm>
                      <a:off x="582794" y="3443557"/>
                      <a:ext cx="709754" cy="369106"/>
                    </a:xfrm>
                    <a:prstGeom prst="rect">
                      <a:avLst/>
                    </a:prstGeom>
                    <a:noFill/>
                  </p:spPr>
                  <p:txBody>
                    <a:bodyPr wrap="none" rtlCol="0">
                      <a:spAutoFit/>
                    </a:bodyPr>
                    <a:lstStyle/>
                    <a:p>
                      <a:pPr algn="ctr" defTabSz="756095">
                        <a:defRPr/>
                      </a:pPr>
                      <a:r>
                        <a:rPr lang="en-US" sz="992" b="1" dirty="0">
                          <a:solidFill>
                            <a:srgbClr val="4AC2E2"/>
                          </a:solidFill>
                          <a:latin typeface="Trebuchet MS"/>
                          <a:ea typeface="Tahoma" panose="020B0604030504040204" pitchFamily="34" charset="0"/>
                          <a:cs typeface="Tahoma" panose="020B0604030504040204" pitchFamily="34" charset="0"/>
                        </a:rPr>
                        <a:t>LSD1</a:t>
                      </a:r>
                    </a:p>
                  </p:txBody>
                </p:sp>
              </p:grpSp>
              <p:cxnSp>
                <p:nvCxnSpPr>
                  <p:cNvPr id="37" name="Straight Arrow Connector 36">
                    <a:extLst>
                      <a:ext uri="{FF2B5EF4-FFF2-40B4-BE49-F238E27FC236}">
                        <a16:creationId xmlns:a16="http://schemas.microsoft.com/office/drawing/2014/main" id="{41A6F4D2-4AB4-F341-9A0D-4998ADFCADF5}"/>
                      </a:ext>
                    </a:extLst>
                  </p:cNvPr>
                  <p:cNvCxnSpPr>
                    <a:cxnSpLocks/>
                    <a:stCxn id="8" idx="3"/>
                  </p:cNvCxnSpPr>
                  <p:nvPr/>
                </p:nvCxnSpPr>
                <p:spPr>
                  <a:xfrm>
                    <a:off x="4135328" y="3674526"/>
                    <a:ext cx="3139917" cy="0"/>
                  </a:xfrm>
                  <a:prstGeom prst="straightConnector1">
                    <a:avLst/>
                  </a:prstGeom>
                  <a:ln w="28575">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Connector: Elbow 27">
                    <a:extLst>
                      <a:ext uri="{FF2B5EF4-FFF2-40B4-BE49-F238E27FC236}">
                        <a16:creationId xmlns:a16="http://schemas.microsoft.com/office/drawing/2014/main" id="{9691923C-7EAA-F947-BAB6-9CC2965287B5}"/>
                      </a:ext>
                    </a:extLst>
                  </p:cNvPr>
                  <p:cNvCxnSpPr>
                    <a:cxnSpLocks/>
                    <a:stCxn id="27" idx="2"/>
                    <a:endCxn id="29" idx="3"/>
                  </p:cNvCxnSpPr>
                  <p:nvPr/>
                </p:nvCxnSpPr>
                <p:spPr>
                  <a:xfrm rot="5400000">
                    <a:off x="9863261" y="3257513"/>
                    <a:ext cx="1131131" cy="2346912"/>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778E6C5-C2D2-0B4B-88BC-AEF1E043DFB6}"/>
                      </a:ext>
                    </a:extLst>
                  </p:cNvPr>
                  <p:cNvSpPr txBox="1"/>
                  <p:nvPr/>
                </p:nvSpPr>
                <p:spPr>
                  <a:xfrm>
                    <a:off x="-471337" y="4690657"/>
                    <a:ext cx="1441549" cy="528641"/>
                  </a:xfrm>
                  <a:prstGeom prst="rect">
                    <a:avLst/>
                  </a:prstGeom>
                  <a:noFill/>
                </p:spPr>
                <p:txBody>
                  <a:bodyPr wrap="square" rtlCol="0">
                    <a:spAutoFit/>
                  </a:bodyPr>
                  <a:lstStyle/>
                  <a:p>
                    <a:pPr algn="ctr" defTabSz="756095">
                      <a:defRPr/>
                    </a:pPr>
                    <a:r>
                      <a:rPr lang="en-US" sz="910" dirty="0">
                        <a:solidFill>
                          <a:srgbClr val="C00000"/>
                        </a:solidFill>
                        <a:latin typeface="Trebuchet MS"/>
                      </a:rPr>
                      <a:t>STOP </a:t>
                    </a:r>
                    <a:r>
                      <a:rPr lang="en-US" sz="910" dirty="0" err="1">
                        <a:solidFill>
                          <a:srgbClr val="C00000"/>
                        </a:solidFill>
                        <a:latin typeface="Trebuchet MS"/>
                      </a:rPr>
                      <a:t>replicazione</a:t>
                    </a:r>
                    <a:endParaRPr lang="en-US" sz="910" dirty="0">
                      <a:solidFill>
                        <a:srgbClr val="C00000"/>
                      </a:solidFill>
                      <a:latin typeface="Trebuchet MS"/>
                    </a:endParaRPr>
                  </a:p>
                </p:txBody>
              </p:sp>
            </p:grpSp>
            <p:pic>
              <p:nvPicPr>
                <p:cNvPr id="399" name="Graphic 398" descr="Circle with right arrow">
                  <a:extLst>
                    <a:ext uri="{FF2B5EF4-FFF2-40B4-BE49-F238E27FC236}">
                      <a16:creationId xmlns:a16="http://schemas.microsoft.com/office/drawing/2014/main" id="{E95A3440-91E3-2945-AA60-BF7DFA50EF11}"/>
                    </a:ext>
                  </a:extLst>
                </p:cNvPr>
                <p:cNvPicPr>
                  <a:picLocks/>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1895959" y="2665517"/>
                  <a:ext cx="482329" cy="468001"/>
                </a:xfrm>
                <a:prstGeom prst="rect">
                  <a:avLst/>
                </a:prstGeom>
              </p:spPr>
            </p:pic>
            <p:pic>
              <p:nvPicPr>
                <p:cNvPr id="400" name="Graphic 399" descr="Circle with right arrow">
                  <a:extLst>
                    <a:ext uri="{FF2B5EF4-FFF2-40B4-BE49-F238E27FC236}">
                      <a16:creationId xmlns:a16="http://schemas.microsoft.com/office/drawing/2014/main" id="{2DF31534-6F1D-4D4A-9921-8E8F8599108E}"/>
                    </a:ext>
                  </a:extLst>
                </p:cNvPr>
                <p:cNvPicPr>
                  <a:picLocks/>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11897941" y="4094730"/>
                  <a:ext cx="482329" cy="468001"/>
                </a:xfrm>
                <a:prstGeom prst="rect">
                  <a:avLst/>
                </a:prstGeom>
              </p:spPr>
            </p:pic>
            <p:pic>
              <p:nvPicPr>
                <p:cNvPr id="401" name="Graphic 400" descr="Circle with right arrow">
                  <a:extLst>
                    <a:ext uri="{FF2B5EF4-FFF2-40B4-BE49-F238E27FC236}">
                      <a16:creationId xmlns:a16="http://schemas.microsoft.com/office/drawing/2014/main" id="{D46ED54F-A824-0F4E-A0B3-FB6C3D64E46E}"/>
                    </a:ext>
                  </a:extLst>
                </p:cNvPr>
                <p:cNvPicPr>
                  <a:picLocks/>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6486396" y="5505910"/>
                  <a:ext cx="482329" cy="468001"/>
                </a:xfrm>
                <a:prstGeom prst="rect">
                  <a:avLst/>
                </a:prstGeom>
              </p:spPr>
            </p:pic>
          </p:grpSp>
          <p:sp>
            <p:nvSpPr>
              <p:cNvPr id="52" name="TextBox 51">
                <a:extLst>
                  <a:ext uri="{FF2B5EF4-FFF2-40B4-BE49-F238E27FC236}">
                    <a16:creationId xmlns:a16="http://schemas.microsoft.com/office/drawing/2014/main" id="{D61EBF7B-A183-4E5B-9A9A-DD9D3A6EBBF3}"/>
                  </a:ext>
                </a:extLst>
              </p:cNvPr>
              <p:cNvSpPr txBox="1">
                <a:spLocks noChangeAspect="1"/>
              </p:cNvSpPr>
              <p:nvPr/>
            </p:nvSpPr>
            <p:spPr>
              <a:xfrm>
                <a:off x="4730676" y="3786392"/>
                <a:ext cx="430604" cy="430604"/>
              </a:xfrm>
              <a:prstGeom prst="ellipse">
                <a:avLst/>
              </a:prstGeom>
              <a:solidFill>
                <a:schemeClr val="bg1"/>
              </a:solidFill>
              <a:ln w="31750">
                <a:solidFill>
                  <a:srgbClr val="C00000"/>
                </a:solidFill>
              </a:ln>
            </p:spPr>
            <p:txBody>
              <a:bodyPr wrap="square" rtlCol="0" anchor="ctr">
                <a:noAutofit/>
              </a:bodyPr>
              <a:lstStyle/>
              <a:p>
                <a:pPr algn="ctr" defTabSz="756095">
                  <a:defRPr/>
                </a:pPr>
                <a:r>
                  <a:rPr lang="en-US" sz="1158" b="1" dirty="0">
                    <a:solidFill>
                      <a:srgbClr val="C00000"/>
                    </a:solidFill>
                    <a:latin typeface="Trebuchet MS"/>
                    <a:ea typeface="Tahoma" panose="020B0604030504040204" pitchFamily="34" charset="0"/>
                    <a:cs typeface="Tahoma" panose="020B0604030504040204" pitchFamily="34" charset="0"/>
                  </a:rPr>
                  <a:t>X</a:t>
                </a:r>
              </a:p>
            </p:txBody>
          </p:sp>
          <p:sp>
            <p:nvSpPr>
              <p:cNvPr id="63" name="TextBox 62">
                <a:extLst>
                  <a:ext uri="{FF2B5EF4-FFF2-40B4-BE49-F238E27FC236}">
                    <a16:creationId xmlns:a16="http://schemas.microsoft.com/office/drawing/2014/main" id="{1E2D9549-0EB6-E84B-9698-B9F5C73C2126}"/>
                  </a:ext>
                </a:extLst>
              </p:cNvPr>
              <p:cNvSpPr txBox="1">
                <a:spLocks noChangeAspect="1"/>
              </p:cNvSpPr>
              <p:nvPr/>
            </p:nvSpPr>
            <p:spPr>
              <a:xfrm>
                <a:off x="2938820" y="3786392"/>
                <a:ext cx="430604" cy="430604"/>
              </a:xfrm>
              <a:prstGeom prst="ellipse">
                <a:avLst/>
              </a:prstGeom>
              <a:solidFill>
                <a:schemeClr val="bg1"/>
              </a:solidFill>
              <a:ln w="31750">
                <a:solidFill>
                  <a:srgbClr val="C00000"/>
                </a:solidFill>
              </a:ln>
            </p:spPr>
            <p:txBody>
              <a:bodyPr wrap="square" rtlCol="0" anchor="ctr">
                <a:noAutofit/>
              </a:bodyPr>
              <a:lstStyle/>
              <a:p>
                <a:pPr algn="ctr" defTabSz="756095">
                  <a:defRPr/>
                </a:pPr>
                <a:r>
                  <a:rPr lang="en-US" sz="1158" b="1" dirty="0">
                    <a:solidFill>
                      <a:srgbClr val="C00000"/>
                    </a:solidFill>
                    <a:latin typeface="Trebuchet MS"/>
                    <a:ea typeface="Tahoma" panose="020B0604030504040204" pitchFamily="34" charset="0"/>
                    <a:cs typeface="Tahoma" panose="020B0604030504040204" pitchFamily="34" charset="0"/>
                  </a:rPr>
                  <a:t>X</a:t>
                </a:r>
              </a:p>
            </p:txBody>
          </p:sp>
          <p:sp>
            <p:nvSpPr>
              <p:cNvPr id="64" name="TextBox 63">
                <a:extLst>
                  <a:ext uri="{FF2B5EF4-FFF2-40B4-BE49-F238E27FC236}">
                    <a16:creationId xmlns:a16="http://schemas.microsoft.com/office/drawing/2014/main" id="{52EF2464-C8E1-FB4B-B3DC-5E5D88913971}"/>
                  </a:ext>
                </a:extLst>
              </p:cNvPr>
              <p:cNvSpPr txBox="1">
                <a:spLocks noChangeAspect="1"/>
              </p:cNvSpPr>
              <p:nvPr/>
            </p:nvSpPr>
            <p:spPr>
              <a:xfrm>
                <a:off x="2254313" y="4951293"/>
                <a:ext cx="430604" cy="430604"/>
              </a:xfrm>
              <a:prstGeom prst="ellipse">
                <a:avLst/>
              </a:prstGeom>
              <a:solidFill>
                <a:schemeClr val="bg1"/>
              </a:solidFill>
              <a:ln w="31750">
                <a:solidFill>
                  <a:srgbClr val="C00000"/>
                </a:solidFill>
              </a:ln>
            </p:spPr>
            <p:txBody>
              <a:bodyPr wrap="square" rtlCol="0" anchor="ctr">
                <a:noAutofit/>
              </a:bodyPr>
              <a:lstStyle/>
              <a:p>
                <a:pPr algn="ctr" defTabSz="756095">
                  <a:defRPr/>
                </a:pPr>
                <a:r>
                  <a:rPr lang="en-US" sz="1158" b="1" dirty="0">
                    <a:solidFill>
                      <a:srgbClr val="C00000"/>
                    </a:solidFill>
                    <a:latin typeface="Trebuchet MS"/>
                    <a:ea typeface="Tahoma" panose="020B0604030504040204" pitchFamily="34" charset="0"/>
                    <a:cs typeface="Tahoma" panose="020B0604030504040204" pitchFamily="34" charset="0"/>
                  </a:rPr>
                  <a:t>X</a:t>
                </a:r>
              </a:p>
            </p:txBody>
          </p:sp>
        </p:grpSp>
        <p:sp>
          <p:nvSpPr>
            <p:cNvPr id="3" name="TextBox 26">
              <a:extLst>
                <a:ext uri="{FF2B5EF4-FFF2-40B4-BE49-F238E27FC236}">
                  <a16:creationId xmlns:a16="http://schemas.microsoft.com/office/drawing/2014/main" id="{25BD43EA-A222-1270-5413-483723323F42}"/>
                </a:ext>
              </a:extLst>
            </p:cNvPr>
            <p:cNvSpPr txBox="1"/>
            <p:nvPr/>
          </p:nvSpPr>
          <p:spPr>
            <a:xfrm>
              <a:off x="8880108" y="2902134"/>
              <a:ext cx="1969251" cy="296288"/>
            </a:xfrm>
            <a:prstGeom prst="rect">
              <a:avLst/>
            </a:prstGeom>
            <a:noFill/>
            <a:ln>
              <a:noFill/>
            </a:ln>
          </p:spPr>
          <p:txBody>
            <a:bodyPr wrap="square" rtlCol="0">
              <a:spAutoFit/>
            </a:bodyPr>
            <a:lstStyle/>
            <a:p>
              <a:pPr algn="r" defTabSz="756095">
                <a:defRPr/>
              </a:pPr>
              <a:r>
                <a:rPr lang="en-US" sz="992" b="1" dirty="0" err="1">
                  <a:solidFill>
                    <a:srgbClr val="138967"/>
                  </a:solidFill>
                  <a:latin typeface="Trebuchet MS"/>
                  <a:ea typeface="Tahoma" panose="020B0604030504040204" pitchFamily="34" charset="0"/>
                  <a:cs typeface="Tahoma" panose="020B0604030504040204" pitchFamily="34" charset="0"/>
                </a:rPr>
                <a:t>Numero</a:t>
              </a:r>
              <a:r>
                <a:rPr lang="en-US" sz="992" b="1" dirty="0">
                  <a:solidFill>
                    <a:srgbClr val="138967"/>
                  </a:solidFill>
                  <a:latin typeface="Trebuchet MS"/>
                  <a:ea typeface="Tahoma" panose="020B0604030504040204" pitchFamily="34" charset="0"/>
                  <a:cs typeface="Tahoma" panose="020B0604030504040204" pitchFamily="34" charset="0"/>
                </a:rPr>
                <a:t> </a:t>
              </a:r>
              <a:r>
                <a:rPr lang="en-US" sz="992" b="1" dirty="0" err="1">
                  <a:solidFill>
                    <a:srgbClr val="138967"/>
                  </a:solidFill>
                  <a:latin typeface="Trebuchet MS"/>
                  <a:ea typeface="Tahoma" panose="020B0604030504040204" pitchFamily="34" charset="0"/>
                  <a:cs typeface="Tahoma" panose="020B0604030504040204" pitchFamily="34" charset="0"/>
                </a:rPr>
                <a:t>delle</a:t>
              </a:r>
              <a:r>
                <a:rPr lang="en-US" sz="992" b="1" dirty="0">
                  <a:solidFill>
                    <a:srgbClr val="138967"/>
                  </a:solidFill>
                  <a:latin typeface="Trebuchet MS"/>
                  <a:ea typeface="Tahoma" panose="020B0604030504040204" pitchFamily="34" charset="0"/>
                  <a:cs typeface="Tahoma" panose="020B0604030504040204" pitchFamily="34" charset="0"/>
                </a:rPr>
                <a:t> </a:t>
              </a:r>
              <a:r>
                <a:rPr lang="en-US" sz="992" b="1" dirty="0" err="1">
                  <a:solidFill>
                    <a:srgbClr val="138967"/>
                  </a:solidFill>
                  <a:latin typeface="Trebuchet MS"/>
                  <a:ea typeface="Tahoma" panose="020B0604030504040204" pitchFamily="34" charset="0"/>
                  <a:cs typeface="Tahoma" panose="020B0604030504040204" pitchFamily="34" charset="0"/>
                </a:rPr>
                <a:t>piastrine</a:t>
              </a:r>
              <a:endParaRPr lang="en-US" sz="992" b="1" dirty="0">
                <a:solidFill>
                  <a:srgbClr val="138967"/>
                </a:solidFill>
                <a:latin typeface="Trebuchet MS"/>
                <a:ea typeface="Tahoma" panose="020B0604030504040204" pitchFamily="34" charset="0"/>
                <a:cs typeface="Tahoma" panose="020B0604030504040204" pitchFamily="34" charset="0"/>
              </a:endParaRPr>
            </a:p>
          </p:txBody>
        </p:sp>
        <p:pic>
          <p:nvPicPr>
            <p:cNvPr id="4" name="Graphic 399" descr="Circle with right arrow">
              <a:extLst>
                <a:ext uri="{FF2B5EF4-FFF2-40B4-BE49-F238E27FC236}">
                  <a16:creationId xmlns:a16="http://schemas.microsoft.com/office/drawing/2014/main" id="{04935FCD-973F-B070-F0DF-B4D68FBA4471}"/>
                </a:ext>
              </a:extLst>
            </p:cNvPr>
            <p:cNvPicPr>
              <a:picLocks/>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10850297" y="2856393"/>
              <a:ext cx="377611" cy="376300"/>
            </a:xfrm>
            <a:prstGeom prst="rect">
              <a:avLst/>
            </a:prstGeom>
          </p:spPr>
        </p:pic>
      </p:grpSp>
      <p:sp>
        <p:nvSpPr>
          <p:cNvPr id="48" name="TextBox 37">
            <a:extLst>
              <a:ext uri="{FF2B5EF4-FFF2-40B4-BE49-F238E27FC236}">
                <a16:creationId xmlns:a16="http://schemas.microsoft.com/office/drawing/2014/main" id="{1E01C5BE-8DBE-1049-8118-26ACC8D474C6}"/>
              </a:ext>
            </a:extLst>
          </p:cNvPr>
          <p:cNvSpPr txBox="1"/>
          <p:nvPr/>
        </p:nvSpPr>
        <p:spPr>
          <a:xfrm>
            <a:off x="3125389" y="3323578"/>
            <a:ext cx="870515" cy="512448"/>
          </a:xfrm>
          <a:prstGeom prst="rect">
            <a:avLst/>
          </a:prstGeom>
          <a:noFill/>
        </p:spPr>
        <p:txBody>
          <a:bodyPr wrap="square" rtlCol="0">
            <a:spAutoFit/>
          </a:bodyPr>
          <a:lstStyle/>
          <a:p>
            <a:pPr algn="ctr" defTabSz="756095">
              <a:defRPr/>
            </a:pPr>
            <a:r>
              <a:rPr lang="en-US" sz="910" dirty="0" err="1">
                <a:solidFill>
                  <a:srgbClr val="C00000"/>
                </a:solidFill>
                <a:latin typeface="Trebuchet MS"/>
              </a:rPr>
              <a:t>Riduzione</a:t>
            </a:r>
            <a:r>
              <a:rPr lang="en-US" sz="910" dirty="0">
                <a:solidFill>
                  <a:srgbClr val="C00000"/>
                </a:solidFill>
                <a:latin typeface="Trebuchet MS"/>
              </a:rPr>
              <a:t> </a:t>
            </a:r>
            <a:r>
              <a:rPr lang="en-US" sz="910" dirty="0" err="1">
                <a:solidFill>
                  <a:srgbClr val="C00000"/>
                </a:solidFill>
                <a:latin typeface="Trebuchet MS"/>
              </a:rPr>
              <a:t>delle</a:t>
            </a:r>
            <a:r>
              <a:rPr lang="en-US" sz="910" dirty="0">
                <a:solidFill>
                  <a:srgbClr val="C00000"/>
                </a:solidFill>
                <a:latin typeface="Trebuchet MS"/>
              </a:rPr>
              <a:t> cellule malate</a:t>
            </a:r>
          </a:p>
        </p:txBody>
      </p:sp>
      <p:pic>
        <p:nvPicPr>
          <p:cNvPr id="49" name="Graphic 401" descr="Circle with right arrow">
            <a:extLst>
              <a:ext uri="{FF2B5EF4-FFF2-40B4-BE49-F238E27FC236}">
                <a16:creationId xmlns:a16="http://schemas.microsoft.com/office/drawing/2014/main" id="{EE70C41F-1C55-F44B-A815-6233FE492A40}"/>
              </a:ext>
            </a:extLst>
          </p:cNvPr>
          <p:cNvPicPr>
            <a:picLocks/>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4637838" y="1296265"/>
            <a:ext cx="312251" cy="311166"/>
          </a:xfrm>
          <a:prstGeom prst="rect">
            <a:avLst/>
          </a:prstGeom>
        </p:spPr>
      </p:pic>
      <p:pic>
        <p:nvPicPr>
          <p:cNvPr id="50" name="Graphic 401" descr="Circle with right arrow">
            <a:extLst>
              <a:ext uri="{FF2B5EF4-FFF2-40B4-BE49-F238E27FC236}">
                <a16:creationId xmlns:a16="http://schemas.microsoft.com/office/drawing/2014/main" id="{BEEE36FF-BC4B-844E-A821-130D2B719E5F}"/>
              </a:ext>
            </a:extLst>
          </p:cNvPr>
          <p:cNvPicPr>
            <a:picLocks/>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4959599" y="2207005"/>
            <a:ext cx="312251" cy="311166"/>
          </a:xfrm>
          <a:prstGeom prst="rect">
            <a:avLst/>
          </a:prstGeom>
        </p:spPr>
      </p:pic>
      <p:sp>
        <p:nvSpPr>
          <p:cNvPr id="54" name="CasellaDiTesto 53">
            <a:extLst>
              <a:ext uri="{FF2B5EF4-FFF2-40B4-BE49-F238E27FC236}">
                <a16:creationId xmlns:a16="http://schemas.microsoft.com/office/drawing/2014/main" id="{9D38FE62-FB37-D24A-A901-CDE6E1AE95F3}"/>
              </a:ext>
            </a:extLst>
          </p:cNvPr>
          <p:cNvSpPr txBox="1"/>
          <p:nvPr/>
        </p:nvSpPr>
        <p:spPr>
          <a:xfrm>
            <a:off x="8649320" y="7164627"/>
            <a:ext cx="5040842" cy="245003"/>
          </a:xfrm>
          <a:prstGeom prst="rect">
            <a:avLst/>
          </a:prstGeom>
          <a:noFill/>
        </p:spPr>
        <p:txBody>
          <a:bodyPr wrap="square">
            <a:spAutoFit/>
          </a:bodyPr>
          <a:lstStyle/>
          <a:p>
            <a:r>
              <a:rPr lang="it-IT" sz="992" b="1" i="1" dirty="0" err="1">
                <a:solidFill>
                  <a:srgbClr val="C00000"/>
                </a:solidFill>
              </a:rPr>
              <a:t>Goethert</a:t>
            </a:r>
            <a:r>
              <a:rPr lang="it-IT" sz="992" b="1" i="1" dirty="0">
                <a:solidFill>
                  <a:srgbClr val="C00000"/>
                </a:solidFill>
              </a:rPr>
              <a:t> JR, et al. Blood 2023</a:t>
            </a:r>
          </a:p>
        </p:txBody>
      </p:sp>
      <p:sp>
        <p:nvSpPr>
          <p:cNvPr id="55" name="Segnaposto contenuto 2">
            <a:extLst>
              <a:ext uri="{FF2B5EF4-FFF2-40B4-BE49-F238E27FC236}">
                <a16:creationId xmlns:a16="http://schemas.microsoft.com/office/drawing/2014/main" id="{B90CDEF0-8BCD-984E-860B-FA750FE54D2A}"/>
              </a:ext>
            </a:extLst>
          </p:cNvPr>
          <p:cNvSpPr txBox="1">
            <a:spLocks/>
          </p:cNvSpPr>
          <p:nvPr/>
        </p:nvSpPr>
        <p:spPr>
          <a:xfrm>
            <a:off x="2392602" y="4027367"/>
            <a:ext cx="7543481" cy="862894"/>
          </a:xfrm>
          <a:prstGeom prst="rect">
            <a:avLst/>
          </a:prstGeom>
          <a:ln w="38100">
            <a:noFill/>
          </a:ln>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1pPr>
            <a:lvl2pPr marL="685800" indent="-228600">
              <a:spcBef>
                <a:spcPct val="20000"/>
              </a:spcBef>
              <a:buFont typeface="Arial" panose="020B0604020202020204" pitchFamily="34" charset="0"/>
              <a:buChar char="–"/>
              <a:defRPr sz="21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MS PGothic" panose="020B0600070205080204" pitchFamily="34" charset="-128"/>
              </a:defRPr>
            </a:lvl9pPr>
          </a:lstStyle>
          <a:p>
            <a:pPr>
              <a:lnSpc>
                <a:spcPct val="150000"/>
              </a:lnSpc>
              <a:spcBef>
                <a:spcPct val="0"/>
              </a:spcBef>
              <a:buNone/>
            </a:pPr>
            <a:r>
              <a:rPr lang="en-GB" altLang="it-IT" sz="1985" b="1" dirty="0">
                <a:solidFill>
                  <a:srgbClr val="254061"/>
                </a:solidFill>
                <a:cs typeface="Arial" panose="020B0604020202020204" pitchFamily="34" charset="0"/>
              </a:rPr>
              <a:t>Studio di </a:t>
            </a:r>
            <a:r>
              <a:rPr lang="en-GB" altLang="it-IT" sz="1985" b="1" dirty="0" err="1">
                <a:solidFill>
                  <a:srgbClr val="254061"/>
                </a:solidFill>
                <a:cs typeface="Arial" panose="020B0604020202020204" pitchFamily="34" charset="0"/>
              </a:rPr>
              <a:t>fase</a:t>
            </a:r>
            <a:r>
              <a:rPr lang="en-GB" altLang="it-IT" sz="1985" b="1" dirty="0">
                <a:solidFill>
                  <a:srgbClr val="254061"/>
                </a:solidFill>
                <a:cs typeface="Arial" panose="020B0604020202020204" pitchFamily="34" charset="0"/>
              </a:rPr>
              <a:t> II: </a:t>
            </a:r>
          </a:p>
          <a:p>
            <a:pPr>
              <a:lnSpc>
                <a:spcPct val="150000"/>
              </a:lnSpc>
              <a:spcBef>
                <a:spcPct val="0"/>
              </a:spcBef>
              <a:buNone/>
            </a:pPr>
            <a:r>
              <a:rPr lang="en-GB" altLang="it-IT" sz="1985" dirty="0">
                <a:solidFill>
                  <a:srgbClr val="254061"/>
                </a:solidFill>
                <a:cs typeface="Arial" panose="020B0604020202020204" pitchFamily="34" charset="0"/>
              </a:rPr>
              <a:t>N=73 </a:t>
            </a:r>
            <a:r>
              <a:rPr lang="en-GB" altLang="it-IT" sz="1985" dirty="0" err="1">
                <a:solidFill>
                  <a:srgbClr val="254061"/>
                </a:solidFill>
                <a:cs typeface="Arial" panose="020B0604020202020204" pitchFamily="34" charset="0"/>
              </a:rPr>
              <a:t>che</a:t>
            </a:r>
            <a:r>
              <a:rPr lang="en-GB" altLang="it-IT" sz="1985" dirty="0">
                <a:solidFill>
                  <a:srgbClr val="254061"/>
                </a:solidFill>
                <a:cs typeface="Arial" panose="020B0604020202020204" pitchFamily="34" charset="0"/>
              </a:rPr>
              <a:t> </a:t>
            </a:r>
            <a:r>
              <a:rPr lang="en-GB" altLang="it-IT" sz="1985" dirty="0" err="1">
                <a:solidFill>
                  <a:srgbClr val="254061"/>
                </a:solidFill>
                <a:cs typeface="Arial" panose="020B0604020202020204" pitchFamily="34" charset="0"/>
              </a:rPr>
              <a:t>hanno</a:t>
            </a:r>
            <a:r>
              <a:rPr lang="en-GB" altLang="it-IT" sz="1985" dirty="0">
                <a:solidFill>
                  <a:srgbClr val="254061"/>
                </a:solidFill>
                <a:cs typeface="Arial" panose="020B0604020202020204" pitchFamily="34" charset="0"/>
              </a:rPr>
              <a:t> </a:t>
            </a:r>
            <a:r>
              <a:rPr lang="en-GB" altLang="it-IT" sz="1985" dirty="0" err="1">
                <a:solidFill>
                  <a:srgbClr val="254061"/>
                </a:solidFill>
                <a:cs typeface="Arial" panose="020B0604020202020204" pitchFamily="34" charset="0"/>
              </a:rPr>
              <a:t>fallito</a:t>
            </a:r>
            <a:r>
              <a:rPr lang="en-GB" altLang="it-IT" sz="1985" dirty="0">
                <a:solidFill>
                  <a:srgbClr val="254061"/>
                </a:solidFill>
                <a:cs typeface="Arial" panose="020B0604020202020204" pitchFamily="34" charset="0"/>
              </a:rPr>
              <a:t> un </a:t>
            </a:r>
            <a:r>
              <a:rPr lang="en-GB" altLang="it-IT" sz="1985" dirty="0" err="1">
                <a:solidFill>
                  <a:srgbClr val="254061"/>
                </a:solidFill>
                <a:cs typeface="Arial" panose="020B0604020202020204" pitchFamily="34" charset="0"/>
              </a:rPr>
              <a:t>trattamento</a:t>
            </a:r>
            <a:r>
              <a:rPr lang="en-GB" altLang="it-IT" sz="1985" dirty="0">
                <a:solidFill>
                  <a:srgbClr val="254061"/>
                </a:solidFill>
                <a:cs typeface="Arial" panose="020B0604020202020204" pitchFamily="34" charset="0"/>
              </a:rPr>
              <a:t>, PLT </a:t>
            </a:r>
            <a:r>
              <a:rPr lang="en-US" altLang="it-IT" sz="1985" dirty="0">
                <a:solidFill>
                  <a:srgbClr val="254061"/>
                </a:solidFill>
                <a:ea typeface="Calibri" panose="020F0502020204030204" pitchFamily="34" charset="0"/>
                <a:cs typeface="Times New Roman" panose="02020603050405020304" pitchFamily="18" charset="0"/>
              </a:rPr>
              <a:t>&gt;450 </a:t>
            </a:r>
            <a:r>
              <a:rPr lang="en-US" altLang="it-IT" sz="1985" dirty="0">
                <a:solidFill>
                  <a:srgbClr val="254061"/>
                </a:solidFill>
                <a:ea typeface="Calibri" panose="020F0502020204030204" pitchFamily="34" charset="0"/>
                <a:cs typeface="Times New Roman" panose="02020603050405020304" pitchFamily="18" charset="0"/>
                <a:sym typeface="Symbol" pitchFamily="2" charset="2"/>
              </a:rPr>
              <a:t></a:t>
            </a:r>
            <a:r>
              <a:rPr lang="en-US" altLang="it-IT" sz="1985" dirty="0">
                <a:solidFill>
                  <a:srgbClr val="254061"/>
                </a:solidFill>
                <a:ea typeface="Calibri" panose="020F0502020204030204" pitchFamily="34" charset="0"/>
                <a:cs typeface="Times New Roman" panose="02020603050405020304" pitchFamily="18" charset="0"/>
              </a:rPr>
              <a:t> 10</a:t>
            </a:r>
            <a:r>
              <a:rPr lang="en-US" altLang="it-IT" sz="1985" baseline="30000" dirty="0">
                <a:solidFill>
                  <a:srgbClr val="254061"/>
                </a:solidFill>
                <a:ea typeface="Calibri" panose="020F0502020204030204" pitchFamily="34" charset="0"/>
                <a:cs typeface="Times New Roman" panose="02020603050405020304" pitchFamily="18" charset="0"/>
              </a:rPr>
              <a:t>9</a:t>
            </a:r>
            <a:r>
              <a:rPr lang="en-US" altLang="it-IT" sz="1985" dirty="0">
                <a:solidFill>
                  <a:srgbClr val="254061"/>
                </a:solidFill>
                <a:ea typeface="Calibri" panose="020F0502020204030204" pitchFamily="34" charset="0"/>
                <a:cs typeface="Times New Roman" panose="02020603050405020304" pitchFamily="18" charset="0"/>
              </a:rPr>
              <a:t>/L</a:t>
            </a:r>
          </a:p>
          <a:p>
            <a:pPr>
              <a:lnSpc>
                <a:spcPct val="150000"/>
              </a:lnSpc>
              <a:spcBef>
                <a:spcPct val="0"/>
              </a:spcBef>
              <a:buNone/>
            </a:pPr>
            <a:r>
              <a:rPr lang="en-NZ" sz="1985" b="1" kern="600" spc="25" dirty="0">
                <a:solidFill>
                  <a:schemeClr val="accent1">
                    <a:lumMod val="50000"/>
                  </a:schemeClr>
                </a:solidFill>
              </a:rPr>
              <a:t>77% </a:t>
            </a:r>
            <a:r>
              <a:rPr lang="en-NZ" sz="1985" kern="600" spc="25" dirty="0" err="1">
                <a:solidFill>
                  <a:schemeClr val="accent1">
                    <a:lumMod val="50000"/>
                  </a:schemeClr>
                </a:solidFill>
              </a:rPr>
              <a:t>riducono</a:t>
            </a:r>
            <a:r>
              <a:rPr lang="en-NZ" sz="1985" kern="600" spc="25" dirty="0">
                <a:solidFill>
                  <a:schemeClr val="accent1">
                    <a:lumMod val="50000"/>
                  </a:schemeClr>
                </a:solidFill>
              </a:rPr>
              <a:t> le PLT </a:t>
            </a:r>
            <a:r>
              <a:rPr lang="en-NZ" sz="1985" kern="600" spc="25" dirty="0">
                <a:solidFill>
                  <a:schemeClr val="accent1">
                    <a:lumMod val="50000"/>
                  </a:schemeClr>
                </a:solidFill>
                <a:cs typeface="Arial" panose="020B0604020202020204" pitchFamily="34" charset="0"/>
              </a:rPr>
              <a:t>≤400 </a:t>
            </a:r>
            <a:r>
              <a:rPr lang="en-NZ" sz="1985" kern="600" spc="25" dirty="0">
                <a:solidFill>
                  <a:schemeClr val="accent1">
                    <a:lumMod val="50000"/>
                  </a:schemeClr>
                </a:solidFill>
                <a:cs typeface="Arial" panose="020B0604020202020204" pitchFamily="34" charset="0"/>
                <a:sym typeface="Symbol" panose="05050102010706020507" pitchFamily="18" charset="2"/>
              </a:rPr>
              <a:t> 10</a:t>
            </a:r>
            <a:r>
              <a:rPr lang="en-NZ" sz="1985" kern="600" spc="25" baseline="30000" dirty="0">
                <a:solidFill>
                  <a:schemeClr val="accent1">
                    <a:lumMod val="50000"/>
                  </a:schemeClr>
                </a:solidFill>
                <a:cs typeface="Arial" panose="020B0604020202020204" pitchFamily="34" charset="0"/>
                <a:sym typeface="Symbol" panose="05050102010706020507" pitchFamily="18" charset="2"/>
              </a:rPr>
              <a:t>9</a:t>
            </a:r>
            <a:r>
              <a:rPr lang="en-NZ" sz="1985" kern="600" spc="25" dirty="0">
                <a:solidFill>
                  <a:schemeClr val="accent1">
                    <a:lumMod val="50000"/>
                  </a:schemeClr>
                </a:solidFill>
                <a:cs typeface="Arial" panose="020B0604020202020204" pitchFamily="34" charset="0"/>
                <a:sym typeface="Symbol" panose="05050102010706020507" pitchFamily="18" charset="2"/>
              </a:rPr>
              <a:t>/L a 6 </a:t>
            </a:r>
            <a:r>
              <a:rPr lang="en-NZ" sz="1985" kern="600" spc="25" dirty="0" err="1">
                <a:solidFill>
                  <a:schemeClr val="accent1">
                    <a:lumMod val="50000"/>
                  </a:schemeClr>
                </a:solidFill>
                <a:cs typeface="Arial" panose="020B0604020202020204" pitchFamily="34" charset="0"/>
                <a:sym typeface="Symbol" panose="05050102010706020507" pitchFamily="18" charset="2"/>
              </a:rPr>
              <a:t>mesi</a:t>
            </a:r>
            <a:r>
              <a:rPr lang="en-NZ" sz="1985" kern="600" spc="25" dirty="0">
                <a:solidFill>
                  <a:schemeClr val="accent1">
                    <a:lumMod val="50000"/>
                  </a:schemeClr>
                </a:solidFill>
                <a:cs typeface="Arial" panose="020B0604020202020204" pitchFamily="34" charset="0"/>
                <a:sym typeface="Symbol" panose="05050102010706020507" pitchFamily="18" charset="2"/>
              </a:rPr>
              <a:t>, senza </a:t>
            </a:r>
            <a:r>
              <a:rPr lang="en-NZ" sz="1985" kern="600" spc="25" dirty="0" err="1">
                <a:solidFill>
                  <a:schemeClr val="accent1">
                    <a:lumMod val="50000"/>
                  </a:schemeClr>
                </a:solidFill>
                <a:cs typeface="Arial" panose="020B0604020202020204" pitchFamily="34" charset="0"/>
                <a:sym typeface="Symbol" panose="05050102010706020507" pitchFamily="18" charset="2"/>
              </a:rPr>
              <a:t>trombosi</a:t>
            </a:r>
            <a:endParaRPr lang="en-US" altLang="it-IT" sz="1985" dirty="0">
              <a:solidFill>
                <a:srgbClr val="254061"/>
              </a:solidFill>
              <a:ea typeface="Calibri" panose="020F0502020204030204" pitchFamily="34" charset="0"/>
              <a:cs typeface="Times New Roman" panose="02020603050405020304" pitchFamily="18" charset="0"/>
            </a:endParaRPr>
          </a:p>
          <a:p>
            <a:pPr>
              <a:lnSpc>
                <a:spcPct val="150000"/>
              </a:lnSpc>
              <a:spcBef>
                <a:spcPct val="0"/>
              </a:spcBef>
              <a:buNone/>
            </a:pPr>
            <a:r>
              <a:rPr lang="en-GB" altLang="it-IT" sz="1985" dirty="0">
                <a:solidFill>
                  <a:srgbClr val="254061"/>
                </a:solidFill>
                <a:cs typeface="Arial" panose="020B0604020202020204" pitchFamily="34" charset="0"/>
              </a:rPr>
              <a:t> </a:t>
            </a:r>
            <a:r>
              <a:rPr lang="en-GB" altLang="it-IT" sz="1985" dirty="0" err="1">
                <a:solidFill>
                  <a:srgbClr val="254061"/>
                </a:solidFill>
                <a:cs typeface="Arial" panose="020B0604020202020204" pitchFamily="34" charset="0"/>
              </a:rPr>
              <a:t>Segnale</a:t>
            </a:r>
            <a:r>
              <a:rPr lang="en-GB" altLang="it-IT" sz="1985" dirty="0">
                <a:solidFill>
                  <a:srgbClr val="254061"/>
                </a:solidFill>
                <a:cs typeface="Arial" panose="020B0604020202020204" pitchFamily="34" charset="0"/>
              </a:rPr>
              <a:t> di </a:t>
            </a:r>
            <a:r>
              <a:rPr lang="en-GB" altLang="it-IT" sz="1985" dirty="0" err="1">
                <a:solidFill>
                  <a:srgbClr val="254061"/>
                </a:solidFill>
                <a:cs typeface="Arial" panose="020B0604020202020204" pitchFamily="34" charset="0"/>
              </a:rPr>
              <a:t>riduzione</a:t>
            </a:r>
            <a:r>
              <a:rPr lang="en-GB" altLang="it-IT" sz="1985" dirty="0">
                <a:solidFill>
                  <a:srgbClr val="254061"/>
                </a:solidFill>
                <a:cs typeface="Arial" panose="020B0604020202020204" pitchFamily="34" charset="0"/>
              </a:rPr>
              <a:t> </a:t>
            </a:r>
            <a:r>
              <a:rPr lang="en-GB" altLang="it-IT" sz="1985" dirty="0" err="1">
                <a:solidFill>
                  <a:srgbClr val="254061"/>
                </a:solidFill>
                <a:cs typeface="Arial" panose="020B0604020202020204" pitchFamily="34" charset="0"/>
              </a:rPr>
              <a:t>della</a:t>
            </a:r>
            <a:r>
              <a:rPr lang="en-GB" altLang="it-IT" sz="1985" dirty="0">
                <a:solidFill>
                  <a:srgbClr val="254061"/>
                </a:solidFill>
                <a:cs typeface="Arial" panose="020B0604020202020204" pitchFamily="34" charset="0"/>
              </a:rPr>
              <a:t> </a:t>
            </a:r>
            <a:r>
              <a:rPr lang="en-GB" altLang="it-IT" sz="1985" dirty="0" err="1">
                <a:solidFill>
                  <a:srgbClr val="254061"/>
                </a:solidFill>
                <a:cs typeface="Arial" panose="020B0604020202020204" pitchFamily="34" charset="0"/>
              </a:rPr>
              <a:t>mutazione</a:t>
            </a:r>
            <a:r>
              <a:rPr lang="en-GB" altLang="it-IT" sz="1985" dirty="0">
                <a:solidFill>
                  <a:srgbClr val="254061"/>
                </a:solidFill>
                <a:cs typeface="Arial" panose="020B0604020202020204" pitchFamily="34" charset="0"/>
              </a:rPr>
              <a:t> driver (</a:t>
            </a:r>
            <a:r>
              <a:rPr lang="en-GB" altLang="it-IT" sz="1985" i="1" dirty="0">
                <a:solidFill>
                  <a:srgbClr val="254061"/>
                </a:solidFill>
                <a:cs typeface="Arial" panose="020B0604020202020204" pitchFamily="34" charset="0"/>
              </a:rPr>
              <a:t>JAK2, CALR</a:t>
            </a:r>
            <a:r>
              <a:rPr lang="en-GB" altLang="it-IT" sz="1985" dirty="0">
                <a:solidFill>
                  <a:srgbClr val="254061"/>
                </a:solidFill>
                <a:cs typeface="Arial" panose="020B0604020202020204" pitchFamily="34" charset="0"/>
              </a:rPr>
              <a:t>,..)</a:t>
            </a:r>
          </a:p>
        </p:txBody>
      </p:sp>
      <p:sp>
        <p:nvSpPr>
          <p:cNvPr id="40" name="Rettangolo con angoli arrotondati 39">
            <a:extLst>
              <a:ext uri="{FF2B5EF4-FFF2-40B4-BE49-F238E27FC236}">
                <a16:creationId xmlns:a16="http://schemas.microsoft.com/office/drawing/2014/main" id="{9FB1691F-1A9D-D845-82BC-6AC3D5A3E3B5}"/>
              </a:ext>
            </a:extLst>
          </p:cNvPr>
          <p:cNvSpPr/>
          <p:nvPr/>
        </p:nvSpPr>
        <p:spPr>
          <a:xfrm>
            <a:off x="1966656" y="4048097"/>
            <a:ext cx="7186848" cy="19938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992" dirty="0"/>
          </a:p>
        </p:txBody>
      </p:sp>
      <p:sp>
        <p:nvSpPr>
          <p:cNvPr id="41" name="CasellaDiTesto 40">
            <a:extLst>
              <a:ext uri="{FF2B5EF4-FFF2-40B4-BE49-F238E27FC236}">
                <a16:creationId xmlns:a16="http://schemas.microsoft.com/office/drawing/2014/main" id="{A5F4EE3C-D5AC-064F-A881-2504B9B63833}"/>
              </a:ext>
            </a:extLst>
          </p:cNvPr>
          <p:cNvSpPr txBox="1"/>
          <p:nvPr/>
        </p:nvSpPr>
        <p:spPr>
          <a:xfrm>
            <a:off x="1764458" y="6208180"/>
            <a:ext cx="7632797" cy="1449756"/>
          </a:xfrm>
          <a:prstGeom prst="rect">
            <a:avLst/>
          </a:prstGeom>
          <a:noFill/>
        </p:spPr>
        <p:txBody>
          <a:bodyPr wrap="square" rtlCol="0">
            <a:spAutoFit/>
          </a:bodyPr>
          <a:lstStyle/>
          <a:p>
            <a:r>
              <a:rPr lang="it-IT" sz="1764" dirty="0">
                <a:solidFill>
                  <a:srgbClr val="002060"/>
                </a:solidFill>
              </a:rPr>
              <a:t>Possibile inclusione in:</a:t>
            </a:r>
          </a:p>
          <a:p>
            <a:pPr marL="315039" indent="-315039">
              <a:buFontTx/>
              <a:buChar char="-"/>
            </a:pPr>
            <a:r>
              <a:rPr lang="it-IT" sz="1764" dirty="0">
                <a:solidFill>
                  <a:srgbClr val="002060"/>
                </a:solidFill>
              </a:rPr>
              <a:t>fase III in prima linea, BOME confrontato con </a:t>
            </a:r>
            <a:r>
              <a:rPr lang="it-IT" sz="1764" dirty="0" err="1">
                <a:solidFill>
                  <a:srgbClr val="002060"/>
                </a:solidFill>
              </a:rPr>
              <a:t>Idrossiurea</a:t>
            </a:r>
            <a:r>
              <a:rPr lang="it-IT" sz="1764" dirty="0">
                <a:solidFill>
                  <a:srgbClr val="002060"/>
                </a:solidFill>
              </a:rPr>
              <a:t>, in doppio cieco</a:t>
            </a:r>
          </a:p>
          <a:p>
            <a:pPr marL="315039" indent="-315039">
              <a:buFontTx/>
              <a:buChar char="-"/>
            </a:pPr>
            <a:r>
              <a:rPr lang="it-IT" sz="1764" dirty="0">
                <a:solidFill>
                  <a:srgbClr val="002060"/>
                </a:solidFill>
              </a:rPr>
              <a:t>fase III in pazienti pretrattati con </a:t>
            </a:r>
            <a:r>
              <a:rPr lang="it-IT" sz="1764" dirty="0" err="1">
                <a:solidFill>
                  <a:srgbClr val="002060"/>
                </a:solidFill>
              </a:rPr>
              <a:t>Idrossiurea</a:t>
            </a:r>
            <a:r>
              <a:rPr lang="it-IT" sz="1764" dirty="0">
                <a:solidFill>
                  <a:srgbClr val="002060"/>
                </a:solidFill>
              </a:rPr>
              <a:t>, BOME versus altra terapia</a:t>
            </a:r>
          </a:p>
        </p:txBody>
      </p:sp>
    </p:spTree>
    <p:extLst>
      <p:ext uri="{BB962C8B-B14F-4D97-AF65-F5344CB8AC3E}">
        <p14:creationId xmlns:p14="http://schemas.microsoft.com/office/powerpoint/2010/main" val="4193564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6A4083E9-88CA-1249-9A5E-A457C1A39DCE}"/>
              </a:ext>
            </a:extLst>
          </p:cNvPr>
          <p:cNvSpPr>
            <a:spLocks noGrp="1"/>
          </p:cNvSpPr>
          <p:nvPr>
            <p:ph type="body" idx="1"/>
          </p:nvPr>
        </p:nvSpPr>
        <p:spPr>
          <a:xfrm>
            <a:off x="730704" y="3595614"/>
            <a:ext cx="9700304" cy="909187"/>
          </a:xfrm>
        </p:spPr>
        <p:txBody>
          <a:bodyPr>
            <a:normAutofit fontScale="85000" lnSpcReduction="20000"/>
          </a:bodyPr>
          <a:lstStyle/>
          <a:p>
            <a:pPr algn="ctr"/>
            <a:r>
              <a:rPr lang="it-IT" b="1" dirty="0">
                <a:solidFill>
                  <a:srgbClr val="C00000"/>
                </a:solidFill>
                <a:latin typeface="Calibri" panose="020F0502020204030204" pitchFamily="34" charset="0"/>
                <a:cs typeface="Calibri" panose="020F0502020204030204" pitchFamily="34" charset="0"/>
              </a:rPr>
              <a:t>Studi clinici per cercare di colpire la mutazione «driver»:</a:t>
            </a:r>
          </a:p>
          <a:p>
            <a:pPr algn="ctr"/>
            <a:r>
              <a:rPr lang="it-IT" b="1" dirty="0">
                <a:solidFill>
                  <a:srgbClr val="C00000"/>
                </a:solidFill>
                <a:latin typeface="Calibri" panose="020F0502020204030204" pitchFamily="34" charset="0"/>
                <a:cs typeface="Calibri" panose="020F0502020204030204" pitchFamily="34" charset="0"/>
              </a:rPr>
              <a:t>INC989 (anti </a:t>
            </a:r>
            <a:r>
              <a:rPr lang="it-IT" b="1" i="1" dirty="0">
                <a:solidFill>
                  <a:srgbClr val="C00000"/>
                </a:solidFill>
                <a:latin typeface="Calibri" panose="020F0502020204030204" pitchFamily="34" charset="0"/>
                <a:cs typeface="Calibri" panose="020F0502020204030204" pitchFamily="34" charset="0"/>
              </a:rPr>
              <a:t>CALR</a:t>
            </a:r>
            <a:r>
              <a:rPr lang="it-IT" b="1" dirty="0">
                <a:solidFill>
                  <a:srgbClr val="C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81599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schermata, cartone animato&#10;&#10;Descrizione generata automaticamente">
            <a:extLst>
              <a:ext uri="{FF2B5EF4-FFF2-40B4-BE49-F238E27FC236}">
                <a16:creationId xmlns:a16="http://schemas.microsoft.com/office/drawing/2014/main" id="{FAA751E8-A91D-F047-8A9C-E7AAF699C451}"/>
              </a:ext>
            </a:extLst>
          </p:cNvPr>
          <p:cNvPicPr>
            <a:picLocks noChangeAspect="1"/>
          </p:cNvPicPr>
          <p:nvPr/>
        </p:nvPicPr>
        <p:blipFill>
          <a:blip r:embed="rId2"/>
          <a:stretch>
            <a:fillRect/>
          </a:stretch>
        </p:blipFill>
        <p:spPr>
          <a:xfrm>
            <a:off x="838651" y="1689185"/>
            <a:ext cx="4419303" cy="2932625"/>
          </a:xfrm>
          <a:prstGeom prst="rect">
            <a:avLst/>
          </a:prstGeom>
          <a:ln>
            <a:solidFill>
              <a:schemeClr val="tx1"/>
            </a:solidFill>
          </a:ln>
        </p:spPr>
      </p:pic>
      <p:sp>
        <p:nvSpPr>
          <p:cNvPr id="9" name="CasellaDiTesto 8">
            <a:extLst>
              <a:ext uri="{FF2B5EF4-FFF2-40B4-BE49-F238E27FC236}">
                <a16:creationId xmlns:a16="http://schemas.microsoft.com/office/drawing/2014/main" id="{77224ABE-E3AF-CE4D-9635-63898FBB8BEB}"/>
              </a:ext>
            </a:extLst>
          </p:cNvPr>
          <p:cNvSpPr txBox="1"/>
          <p:nvPr/>
        </p:nvSpPr>
        <p:spPr>
          <a:xfrm>
            <a:off x="5459271" y="1442380"/>
            <a:ext cx="4863790" cy="2684068"/>
          </a:xfrm>
          <a:prstGeom prst="rect">
            <a:avLst/>
          </a:prstGeom>
          <a:noFill/>
        </p:spPr>
        <p:txBody>
          <a:bodyPr wrap="square" rtlCol="0">
            <a:spAutoFit/>
          </a:bodyPr>
          <a:lstStyle/>
          <a:p>
            <a:pPr>
              <a:lnSpc>
                <a:spcPct val="150000"/>
              </a:lnSpc>
            </a:pPr>
            <a:r>
              <a:rPr lang="it-IT" sz="992" dirty="0">
                <a:solidFill>
                  <a:srgbClr val="002060"/>
                </a:solidFill>
                <a:latin typeface="Calibri" panose="020F0502020204030204" pitchFamily="34" charset="0"/>
                <a:cs typeface="Calibri" panose="020F0502020204030204" pitchFamily="34" charset="0"/>
              </a:rPr>
              <a:t>INC989 si lega a CALR mutata sulla superficie delle cellule della </a:t>
            </a:r>
            <a:r>
              <a:rPr lang="it-IT" sz="992" dirty="0" err="1">
                <a:solidFill>
                  <a:srgbClr val="002060"/>
                </a:solidFill>
                <a:latin typeface="Calibri" panose="020F0502020204030204" pitchFamily="34" charset="0"/>
                <a:cs typeface="Calibri" panose="020F0502020204030204" pitchFamily="34" charset="0"/>
              </a:rPr>
              <a:t>mielofibrosi</a:t>
            </a:r>
            <a:r>
              <a:rPr lang="it-IT" sz="992" dirty="0">
                <a:solidFill>
                  <a:srgbClr val="002060"/>
                </a:solidFill>
                <a:latin typeface="Calibri" panose="020F0502020204030204" pitchFamily="34" charset="0"/>
                <a:cs typeface="Calibri" panose="020F0502020204030204" pitchFamily="34" charset="0"/>
              </a:rPr>
              <a:t> o della </a:t>
            </a:r>
            <a:r>
              <a:rPr lang="it-IT" sz="992" dirty="0" err="1">
                <a:solidFill>
                  <a:srgbClr val="002060"/>
                </a:solidFill>
                <a:latin typeface="Calibri" panose="020F0502020204030204" pitchFamily="34" charset="0"/>
                <a:cs typeface="Calibri" panose="020F0502020204030204" pitchFamily="34" charset="0"/>
              </a:rPr>
              <a:t>trombocitemia</a:t>
            </a:r>
            <a:r>
              <a:rPr lang="it-IT" sz="992" dirty="0">
                <a:solidFill>
                  <a:srgbClr val="002060"/>
                </a:solidFill>
                <a:latin typeface="Calibri" panose="020F0502020204030204" pitchFamily="34" charset="0"/>
                <a:cs typeface="Calibri" panose="020F0502020204030204" pitchFamily="34" charset="0"/>
              </a:rPr>
              <a:t>  e impedisce l’attivazione della via JAK-STAT, essenziale per lo sviluppo della malattia.</a:t>
            </a:r>
          </a:p>
          <a:p>
            <a:pPr>
              <a:lnSpc>
                <a:spcPct val="150000"/>
              </a:lnSpc>
            </a:pPr>
            <a:endParaRPr lang="it-IT" sz="992" dirty="0">
              <a:solidFill>
                <a:schemeClr val="accent1">
                  <a:lumMod val="50000"/>
                </a:schemeClr>
              </a:solidFill>
              <a:latin typeface="Calibri" panose="020F0502020204030204" pitchFamily="34" charset="0"/>
              <a:cs typeface="Calibri" panose="020F0502020204030204" pitchFamily="34" charset="0"/>
            </a:endParaRPr>
          </a:p>
          <a:p>
            <a:pPr>
              <a:lnSpc>
                <a:spcPct val="150000"/>
              </a:lnSpc>
            </a:pPr>
            <a:r>
              <a:rPr lang="it-IT" sz="992" dirty="0">
                <a:solidFill>
                  <a:srgbClr val="002060"/>
                </a:solidFill>
                <a:latin typeface="Calibri" panose="020F0502020204030204" pitchFamily="34" charset="0"/>
                <a:cs typeface="Calibri" panose="020F0502020204030204" pitchFamily="34" charset="0"/>
              </a:rPr>
              <a:t>Infusione endovena ogni 14 giorni per 2 anni</a:t>
            </a:r>
          </a:p>
          <a:p>
            <a:pPr>
              <a:lnSpc>
                <a:spcPct val="150000"/>
              </a:lnSpc>
            </a:pPr>
            <a:endParaRPr lang="it-IT" sz="1764" dirty="0">
              <a:solidFill>
                <a:schemeClr val="accent1">
                  <a:lumMod val="50000"/>
                </a:schemeClr>
              </a:solidFill>
              <a:latin typeface="Calibri" panose="020F0502020204030204" pitchFamily="34" charset="0"/>
              <a:cs typeface="Calibri" panose="020F0502020204030204" pitchFamily="34" charset="0"/>
            </a:endParaRPr>
          </a:p>
          <a:p>
            <a:pPr>
              <a:lnSpc>
                <a:spcPct val="150000"/>
              </a:lnSpc>
            </a:pPr>
            <a:endParaRPr lang="it-IT" sz="1764" dirty="0">
              <a:latin typeface="Calibri" panose="020F0502020204030204" pitchFamily="34" charset="0"/>
              <a:cs typeface="Calibri" panose="020F0502020204030204" pitchFamily="34" charset="0"/>
            </a:endParaRPr>
          </a:p>
          <a:p>
            <a:pPr>
              <a:lnSpc>
                <a:spcPct val="150000"/>
              </a:lnSpc>
            </a:pPr>
            <a:endParaRPr lang="it-IT" sz="744" dirty="0"/>
          </a:p>
        </p:txBody>
      </p:sp>
      <p:sp>
        <p:nvSpPr>
          <p:cNvPr id="10" name="Titolo 1">
            <a:extLst>
              <a:ext uri="{FF2B5EF4-FFF2-40B4-BE49-F238E27FC236}">
                <a16:creationId xmlns:a16="http://schemas.microsoft.com/office/drawing/2014/main" id="{00164276-B26F-064F-9FB9-C8C539A6359D}"/>
              </a:ext>
            </a:extLst>
          </p:cNvPr>
          <p:cNvSpPr>
            <a:spLocks noGrp="1"/>
          </p:cNvSpPr>
          <p:nvPr>
            <p:ph type="title"/>
          </p:nvPr>
        </p:nvSpPr>
        <p:spPr>
          <a:xfrm>
            <a:off x="540015" y="-82154"/>
            <a:ext cx="10081683" cy="1096121"/>
          </a:xfrm>
        </p:spPr>
        <p:txBody>
          <a:bodyPr>
            <a:normAutofit/>
          </a:bodyPr>
          <a:lstStyle/>
          <a:p>
            <a:pPr algn="ctr"/>
            <a:r>
              <a:rPr lang="en-GB" sz="2646" b="1" dirty="0">
                <a:solidFill>
                  <a:srgbClr val="C00000"/>
                </a:solidFill>
                <a:latin typeface="Calibri" panose="020F0502020204030204" pitchFamily="34" charset="0"/>
                <a:cs typeface="Calibri" panose="020F0502020204030204" pitchFamily="34" charset="0"/>
              </a:rPr>
              <a:t>INCA033989: </a:t>
            </a:r>
            <a:r>
              <a:rPr lang="en-GB" sz="2646" b="1" dirty="0" err="1">
                <a:solidFill>
                  <a:srgbClr val="C00000"/>
                </a:solidFill>
                <a:latin typeface="Calibri" panose="020F0502020204030204" pitchFamily="34" charset="0"/>
                <a:cs typeface="Calibri" panose="020F0502020204030204" pitchFamily="34" charset="0"/>
              </a:rPr>
              <a:t>anticorpo</a:t>
            </a:r>
            <a:r>
              <a:rPr lang="en-GB" sz="2646" b="1" dirty="0">
                <a:solidFill>
                  <a:srgbClr val="C00000"/>
                </a:solidFill>
                <a:latin typeface="Calibri" panose="020F0502020204030204" pitchFamily="34" charset="0"/>
                <a:cs typeface="Calibri" panose="020F0502020204030204" pitchFamily="34" charset="0"/>
              </a:rPr>
              <a:t> </a:t>
            </a:r>
            <a:r>
              <a:rPr lang="en-GB" sz="2646" b="1" dirty="0" err="1">
                <a:solidFill>
                  <a:srgbClr val="C00000"/>
                </a:solidFill>
                <a:latin typeface="Calibri" panose="020F0502020204030204" pitchFamily="34" charset="0"/>
                <a:cs typeface="Calibri" panose="020F0502020204030204" pitchFamily="34" charset="0"/>
              </a:rPr>
              <a:t>monoclonale</a:t>
            </a:r>
            <a:r>
              <a:rPr lang="en-GB" sz="2646" b="1" dirty="0">
                <a:solidFill>
                  <a:srgbClr val="C00000"/>
                </a:solidFill>
                <a:latin typeface="Calibri" panose="020F0502020204030204" pitchFamily="34" charset="0"/>
                <a:cs typeface="Calibri" panose="020F0502020204030204" pitchFamily="34" charset="0"/>
              </a:rPr>
              <a:t> </a:t>
            </a:r>
            <a:r>
              <a:rPr lang="en-GB" sz="2646" b="1" dirty="0" err="1">
                <a:solidFill>
                  <a:srgbClr val="C00000"/>
                </a:solidFill>
                <a:latin typeface="Calibri" panose="020F0502020204030204" pitchFamily="34" charset="0"/>
                <a:cs typeface="Calibri" panose="020F0502020204030204" pitchFamily="34" charset="0"/>
              </a:rPr>
              <a:t>contro</a:t>
            </a:r>
            <a:r>
              <a:rPr lang="en-GB" sz="2646" b="1" dirty="0">
                <a:solidFill>
                  <a:srgbClr val="C00000"/>
                </a:solidFill>
                <a:latin typeface="Calibri" panose="020F0502020204030204" pitchFamily="34" charset="0"/>
                <a:cs typeface="Calibri" panose="020F0502020204030204" pitchFamily="34" charset="0"/>
              </a:rPr>
              <a:t> CALR </a:t>
            </a:r>
            <a:r>
              <a:rPr lang="en-GB" sz="2646" b="1" dirty="0" err="1">
                <a:solidFill>
                  <a:srgbClr val="C00000"/>
                </a:solidFill>
                <a:latin typeface="Calibri" panose="020F0502020204030204" pitchFamily="34" charset="0"/>
                <a:cs typeface="Calibri" panose="020F0502020204030204" pitchFamily="34" charset="0"/>
              </a:rPr>
              <a:t>mutata</a:t>
            </a:r>
            <a:endParaRPr lang="it-IT" sz="2646" b="1" dirty="0">
              <a:solidFill>
                <a:srgbClr val="C00000"/>
              </a:solidFill>
              <a:latin typeface="Calibri" panose="020F0502020204030204" pitchFamily="34" charset="0"/>
              <a:cs typeface="Calibri" panose="020F0502020204030204" pitchFamily="34" charset="0"/>
            </a:endParaRPr>
          </a:p>
        </p:txBody>
      </p:sp>
      <p:sp>
        <p:nvSpPr>
          <p:cNvPr id="11" name="CasellaDiTesto 10">
            <a:extLst>
              <a:ext uri="{FF2B5EF4-FFF2-40B4-BE49-F238E27FC236}">
                <a16:creationId xmlns:a16="http://schemas.microsoft.com/office/drawing/2014/main" id="{9168EEE9-8E42-2D41-905C-C8F9A65A43A2}"/>
              </a:ext>
            </a:extLst>
          </p:cNvPr>
          <p:cNvSpPr txBox="1"/>
          <p:nvPr/>
        </p:nvSpPr>
        <p:spPr>
          <a:xfrm>
            <a:off x="4621216" y="3300927"/>
            <a:ext cx="636738" cy="270523"/>
          </a:xfrm>
          <a:prstGeom prst="rect">
            <a:avLst/>
          </a:prstGeom>
          <a:noFill/>
        </p:spPr>
        <p:txBody>
          <a:bodyPr wrap="square" rtlCol="0">
            <a:spAutoFit/>
          </a:bodyPr>
          <a:lstStyle/>
          <a:p>
            <a:r>
              <a:rPr lang="it-IT" sz="1158" dirty="0"/>
              <a:t>JAK2</a:t>
            </a:r>
          </a:p>
        </p:txBody>
      </p:sp>
      <p:sp>
        <p:nvSpPr>
          <p:cNvPr id="12" name="CasellaDiTesto 11">
            <a:extLst>
              <a:ext uri="{FF2B5EF4-FFF2-40B4-BE49-F238E27FC236}">
                <a16:creationId xmlns:a16="http://schemas.microsoft.com/office/drawing/2014/main" id="{874A98C2-7813-8E49-AEBE-BDD40D6CC616}"/>
              </a:ext>
            </a:extLst>
          </p:cNvPr>
          <p:cNvSpPr txBox="1"/>
          <p:nvPr/>
        </p:nvSpPr>
        <p:spPr>
          <a:xfrm>
            <a:off x="3531798" y="3158415"/>
            <a:ext cx="636738" cy="270523"/>
          </a:xfrm>
          <a:prstGeom prst="rect">
            <a:avLst/>
          </a:prstGeom>
          <a:noFill/>
        </p:spPr>
        <p:txBody>
          <a:bodyPr wrap="square" rtlCol="0">
            <a:spAutoFit/>
          </a:bodyPr>
          <a:lstStyle/>
          <a:p>
            <a:r>
              <a:rPr lang="it-IT" sz="1158" dirty="0"/>
              <a:t>JAK2</a:t>
            </a:r>
          </a:p>
        </p:txBody>
      </p:sp>
      <p:sp>
        <p:nvSpPr>
          <p:cNvPr id="14" name="CasellaDiTesto 13">
            <a:extLst>
              <a:ext uri="{FF2B5EF4-FFF2-40B4-BE49-F238E27FC236}">
                <a16:creationId xmlns:a16="http://schemas.microsoft.com/office/drawing/2014/main" id="{AE17344E-3674-B347-8C1D-F215AC4A7CC8}"/>
              </a:ext>
            </a:extLst>
          </p:cNvPr>
          <p:cNvSpPr txBox="1"/>
          <p:nvPr/>
        </p:nvSpPr>
        <p:spPr>
          <a:xfrm>
            <a:off x="4786935" y="7261662"/>
            <a:ext cx="5626176" cy="245003"/>
          </a:xfrm>
          <a:prstGeom prst="rect">
            <a:avLst/>
          </a:prstGeom>
          <a:noFill/>
        </p:spPr>
        <p:txBody>
          <a:bodyPr wrap="square">
            <a:spAutoFit/>
          </a:bodyPr>
          <a:lstStyle/>
          <a:p>
            <a:pPr algn="r"/>
            <a:r>
              <a:rPr lang="it-IT" sz="992" b="1" i="1" dirty="0" err="1">
                <a:solidFill>
                  <a:srgbClr val="C00000"/>
                </a:solidFill>
                <a:latin typeface="Calibri" panose="020F0502020204030204" pitchFamily="34" charset="0"/>
                <a:cs typeface="Calibri" panose="020F0502020204030204" pitchFamily="34" charset="0"/>
              </a:rPr>
              <a:t>Reis</a:t>
            </a:r>
            <a:r>
              <a:rPr lang="it-IT" sz="992" b="1" i="1" dirty="0">
                <a:solidFill>
                  <a:srgbClr val="C00000"/>
                </a:solidFill>
                <a:latin typeface="Calibri" panose="020F0502020204030204" pitchFamily="34" charset="0"/>
                <a:cs typeface="Calibri" panose="020F0502020204030204" pitchFamily="34" charset="0"/>
              </a:rPr>
              <a:t> et al, Blood 2024</a:t>
            </a:r>
          </a:p>
        </p:txBody>
      </p:sp>
      <p:sp>
        <p:nvSpPr>
          <p:cNvPr id="2" name="CasellaDiTesto 1">
            <a:extLst>
              <a:ext uri="{FF2B5EF4-FFF2-40B4-BE49-F238E27FC236}">
                <a16:creationId xmlns:a16="http://schemas.microsoft.com/office/drawing/2014/main" id="{D65EE816-188F-C742-BCDA-7BE24B291793}"/>
              </a:ext>
            </a:extLst>
          </p:cNvPr>
          <p:cNvSpPr txBox="1"/>
          <p:nvPr/>
        </p:nvSpPr>
        <p:spPr>
          <a:xfrm>
            <a:off x="986774" y="4964932"/>
            <a:ext cx="9188165" cy="1514645"/>
          </a:xfrm>
          <a:prstGeom prst="rect">
            <a:avLst/>
          </a:prstGeom>
          <a:noFill/>
        </p:spPr>
        <p:txBody>
          <a:bodyPr wrap="square" rtlCol="0">
            <a:spAutoFit/>
          </a:bodyPr>
          <a:lstStyle/>
          <a:p>
            <a:pPr>
              <a:lnSpc>
                <a:spcPct val="150000"/>
              </a:lnSpc>
            </a:pPr>
            <a:r>
              <a:rPr lang="it-IT" sz="992" dirty="0">
                <a:solidFill>
                  <a:srgbClr val="C00000"/>
                </a:solidFill>
                <a:latin typeface="Calibri" panose="020F0502020204030204" pitchFamily="34" charset="0"/>
                <a:cs typeface="Calibri" panose="020F0502020204030204" pitchFamily="34" charset="0"/>
              </a:rPr>
              <a:t>In corso uno studio di fase 1</a:t>
            </a:r>
          </a:p>
          <a:p>
            <a:pPr marL="118139" indent="-118139">
              <a:lnSpc>
                <a:spcPct val="150000"/>
              </a:lnSpc>
              <a:buFontTx/>
              <a:buChar char="-"/>
            </a:pPr>
            <a:r>
              <a:rPr lang="it-IT" sz="992" dirty="0">
                <a:solidFill>
                  <a:srgbClr val="002060"/>
                </a:solidFill>
                <a:latin typeface="Calibri" panose="020F0502020204030204" pitchFamily="34" charset="0"/>
                <a:cs typeface="Calibri" panose="020F0502020204030204" pitchFamily="34" charset="0"/>
              </a:rPr>
              <a:t>INC989 nella </a:t>
            </a:r>
            <a:r>
              <a:rPr lang="it-IT" sz="992" dirty="0" err="1">
                <a:solidFill>
                  <a:srgbClr val="002060"/>
                </a:solidFill>
                <a:latin typeface="Calibri" panose="020F0502020204030204" pitchFamily="34" charset="0"/>
                <a:cs typeface="Calibri" panose="020F0502020204030204" pitchFamily="34" charset="0"/>
              </a:rPr>
              <a:t>mielofibrosi</a:t>
            </a:r>
            <a:r>
              <a:rPr lang="it-IT" sz="992" dirty="0">
                <a:solidFill>
                  <a:srgbClr val="002060"/>
                </a:solidFill>
                <a:latin typeface="Calibri" panose="020F0502020204030204" pitchFamily="34" charset="0"/>
                <a:cs typeface="Calibri" panose="020F0502020204030204" pitchFamily="34" charset="0"/>
              </a:rPr>
              <a:t> da solo, dopo JAK inibitori, </a:t>
            </a:r>
            <a:r>
              <a:rPr lang="en-US" sz="992" dirty="0">
                <a:solidFill>
                  <a:srgbClr val="002060"/>
                </a:solidFill>
                <a:latin typeface="Calibri" panose="020F0502020204030204" pitchFamily="34" charset="0"/>
                <a:ea typeface="Times New Roman" panose="02020603050405020304" pitchFamily="18" charset="0"/>
                <a:cs typeface="Calibri" panose="020F0502020204030204" pitchFamily="34" charset="0"/>
              </a:rPr>
              <a:t>PLT </a:t>
            </a:r>
            <a:r>
              <a:rPr lang="it-IT" sz="992" dirty="0">
                <a:solidFill>
                  <a:srgbClr val="002060"/>
                </a:solidFill>
                <a:latin typeface="Calibri" panose="020F0502020204030204" pitchFamily="34" charset="0"/>
                <a:cs typeface="Calibri" panose="020F0502020204030204" pitchFamily="34" charset="0"/>
              </a:rPr>
              <a:t>≥50 x 10</a:t>
            </a:r>
            <a:r>
              <a:rPr lang="it-IT" sz="992" baseline="30000" dirty="0">
                <a:solidFill>
                  <a:srgbClr val="002060"/>
                </a:solidFill>
                <a:latin typeface="Calibri" panose="020F0502020204030204" pitchFamily="34" charset="0"/>
                <a:cs typeface="Calibri" panose="020F0502020204030204" pitchFamily="34" charset="0"/>
              </a:rPr>
              <a:t>9</a:t>
            </a:r>
            <a:r>
              <a:rPr lang="it-IT" sz="992" dirty="0">
                <a:solidFill>
                  <a:srgbClr val="002060"/>
                </a:solidFill>
                <a:latin typeface="Calibri" panose="020F0502020204030204" pitchFamily="34" charset="0"/>
                <a:cs typeface="Calibri" panose="020F0502020204030204" pitchFamily="34" charset="0"/>
              </a:rPr>
              <a:t>/L</a:t>
            </a:r>
          </a:p>
          <a:p>
            <a:pPr marL="118139" indent="-118139">
              <a:lnSpc>
                <a:spcPct val="150000"/>
              </a:lnSpc>
              <a:buFontTx/>
              <a:buChar char="-"/>
            </a:pPr>
            <a:r>
              <a:rPr lang="it-IT" sz="992" dirty="0">
                <a:solidFill>
                  <a:srgbClr val="002060"/>
                </a:solidFill>
                <a:latin typeface="Calibri" panose="020F0502020204030204" pitchFamily="34" charset="0"/>
                <a:cs typeface="Calibri" panose="020F0502020204030204" pitchFamily="34" charset="0"/>
              </a:rPr>
              <a:t>INC989 nella </a:t>
            </a:r>
            <a:r>
              <a:rPr lang="it-IT" sz="992" dirty="0" err="1">
                <a:solidFill>
                  <a:srgbClr val="002060"/>
                </a:solidFill>
                <a:latin typeface="Calibri" panose="020F0502020204030204" pitchFamily="34" charset="0"/>
                <a:cs typeface="Calibri" panose="020F0502020204030204" pitchFamily="34" charset="0"/>
              </a:rPr>
              <a:t>mielofibrosi</a:t>
            </a:r>
            <a:r>
              <a:rPr lang="it-IT" sz="992" dirty="0">
                <a:solidFill>
                  <a:srgbClr val="002060"/>
                </a:solidFill>
                <a:latin typeface="Calibri" panose="020F0502020204030204" pitchFamily="34" charset="0"/>
                <a:cs typeface="Calibri" panose="020F0502020204030204" pitchFamily="34" charset="0"/>
              </a:rPr>
              <a:t>, aggiunto a </a:t>
            </a:r>
            <a:r>
              <a:rPr lang="it-IT" sz="992" dirty="0" err="1">
                <a:solidFill>
                  <a:srgbClr val="002060"/>
                </a:solidFill>
                <a:latin typeface="Calibri" panose="020F0502020204030204" pitchFamily="34" charset="0"/>
                <a:cs typeface="Calibri" panose="020F0502020204030204" pitchFamily="34" charset="0"/>
              </a:rPr>
              <a:t>ruxolitinib</a:t>
            </a:r>
            <a:r>
              <a:rPr lang="it-IT" sz="992" dirty="0">
                <a:solidFill>
                  <a:srgbClr val="002060"/>
                </a:solidFill>
                <a:latin typeface="Calibri" panose="020F0502020204030204" pitchFamily="34" charset="0"/>
                <a:cs typeface="Calibri" panose="020F0502020204030204" pitchFamily="34" charset="0"/>
              </a:rPr>
              <a:t>, </a:t>
            </a:r>
            <a:r>
              <a:rPr lang="en-US" sz="992" dirty="0">
                <a:solidFill>
                  <a:srgbClr val="002060"/>
                </a:solidFill>
                <a:latin typeface="Calibri" panose="020F0502020204030204" pitchFamily="34" charset="0"/>
                <a:ea typeface="Times New Roman" panose="02020603050405020304" pitchFamily="18" charset="0"/>
                <a:cs typeface="Calibri" panose="020F0502020204030204" pitchFamily="34" charset="0"/>
              </a:rPr>
              <a:t>PLT </a:t>
            </a:r>
            <a:r>
              <a:rPr lang="it-IT" sz="992" dirty="0">
                <a:solidFill>
                  <a:srgbClr val="002060"/>
                </a:solidFill>
                <a:latin typeface="Calibri" panose="020F0502020204030204" pitchFamily="34" charset="0"/>
                <a:cs typeface="Calibri" panose="020F0502020204030204" pitchFamily="34" charset="0"/>
              </a:rPr>
              <a:t>≥75 x 10</a:t>
            </a:r>
            <a:r>
              <a:rPr lang="it-IT" sz="992" baseline="30000" dirty="0">
                <a:solidFill>
                  <a:srgbClr val="002060"/>
                </a:solidFill>
                <a:latin typeface="Calibri" panose="020F0502020204030204" pitchFamily="34" charset="0"/>
                <a:cs typeface="Calibri" panose="020F0502020204030204" pitchFamily="34" charset="0"/>
              </a:rPr>
              <a:t>9</a:t>
            </a:r>
            <a:r>
              <a:rPr lang="it-IT" sz="992" dirty="0">
                <a:solidFill>
                  <a:srgbClr val="002060"/>
                </a:solidFill>
                <a:latin typeface="Calibri" panose="020F0502020204030204" pitchFamily="34" charset="0"/>
                <a:cs typeface="Calibri" panose="020F0502020204030204" pitchFamily="34" charset="0"/>
              </a:rPr>
              <a:t>/L</a:t>
            </a:r>
          </a:p>
          <a:p>
            <a:pPr>
              <a:lnSpc>
                <a:spcPct val="150000"/>
              </a:lnSpc>
            </a:pPr>
            <a:r>
              <a:rPr lang="it-IT" sz="992" dirty="0">
                <a:solidFill>
                  <a:srgbClr val="002060"/>
                </a:solidFill>
                <a:latin typeface="Calibri" panose="020F0502020204030204" pitchFamily="34" charset="0"/>
                <a:cs typeface="Calibri" panose="020F0502020204030204" pitchFamily="34" charset="0"/>
              </a:rPr>
              <a:t>- INC989 nella </a:t>
            </a:r>
            <a:r>
              <a:rPr lang="it-IT" sz="992" dirty="0" err="1">
                <a:solidFill>
                  <a:srgbClr val="002060"/>
                </a:solidFill>
                <a:latin typeface="Calibri" panose="020F0502020204030204" pitchFamily="34" charset="0"/>
                <a:cs typeface="Calibri" panose="020F0502020204030204" pitchFamily="34" charset="0"/>
              </a:rPr>
              <a:t>trombocitemia</a:t>
            </a:r>
            <a:r>
              <a:rPr lang="it-IT" sz="992" dirty="0">
                <a:solidFill>
                  <a:srgbClr val="002060"/>
                </a:solidFill>
                <a:latin typeface="Calibri" panose="020F0502020204030204" pitchFamily="34" charset="0"/>
                <a:cs typeface="Calibri" panose="020F0502020204030204" pitchFamily="34" charset="0"/>
              </a:rPr>
              <a:t>, da solo, resistenti/intolleranti a terapie, </a:t>
            </a:r>
            <a:r>
              <a:rPr lang="en-US" sz="992" dirty="0">
                <a:solidFill>
                  <a:srgbClr val="002060"/>
                </a:solidFill>
                <a:latin typeface="Calibri" panose="020F0502020204030204" pitchFamily="34" charset="0"/>
                <a:ea typeface="Times New Roman" panose="02020603050405020304" pitchFamily="18" charset="0"/>
                <a:cs typeface="Calibri" panose="020F0502020204030204" pitchFamily="34" charset="0"/>
              </a:rPr>
              <a:t>PLT </a:t>
            </a:r>
            <a:r>
              <a:rPr lang="it-IT" sz="992" dirty="0">
                <a:solidFill>
                  <a:srgbClr val="002060"/>
                </a:solidFill>
                <a:latin typeface="Calibri" panose="020F0502020204030204" pitchFamily="34" charset="0"/>
                <a:cs typeface="Calibri" panose="020F0502020204030204" pitchFamily="34" charset="0"/>
              </a:rPr>
              <a:t>≥450 x 10</a:t>
            </a:r>
            <a:r>
              <a:rPr lang="it-IT" sz="992" baseline="30000" dirty="0">
                <a:solidFill>
                  <a:srgbClr val="002060"/>
                </a:solidFill>
                <a:latin typeface="Calibri" panose="020F0502020204030204" pitchFamily="34" charset="0"/>
                <a:cs typeface="Calibri" panose="020F0502020204030204" pitchFamily="34" charset="0"/>
              </a:rPr>
              <a:t>9</a:t>
            </a:r>
            <a:r>
              <a:rPr lang="it-IT" sz="992" dirty="0">
                <a:solidFill>
                  <a:srgbClr val="002060"/>
                </a:solidFill>
                <a:latin typeface="Calibri" panose="020F0502020204030204" pitchFamily="34" charset="0"/>
                <a:cs typeface="Calibri" panose="020F0502020204030204" pitchFamily="34" charset="0"/>
              </a:rPr>
              <a:t>/L</a:t>
            </a:r>
          </a:p>
          <a:p>
            <a:pPr>
              <a:lnSpc>
                <a:spcPct val="150000"/>
              </a:lnSpc>
            </a:pPr>
            <a:endParaRPr lang="it-IT" sz="992" dirty="0"/>
          </a:p>
        </p:txBody>
      </p:sp>
    </p:spTree>
    <p:extLst>
      <p:ext uri="{BB962C8B-B14F-4D97-AF65-F5344CB8AC3E}">
        <p14:creationId xmlns:p14="http://schemas.microsoft.com/office/powerpoint/2010/main" val="2573057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CC7CAFA-8032-3740-A7A6-CA8C8DDBA176}"/>
              </a:ext>
            </a:extLst>
          </p:cNvPr>
          <p:cNvSpPr txBox="1"/>
          <p:nvPr/>
        </p:nvSpPr>
        <p:spPr>
          <a:xfrm>
            <a:off x="1611249" y="1952554"/>
            <a:ext cx="7939215" cy="3991029"/>
          </a:xfrm>
          <a:prstGeom prst="rect">
            <a:avLst/>
          </a:prstGeom>
          <a:noFill/>
        </p:spPr>
        <p:txBody>
          <a:bodyPr wrap="square" rtlCol="0">
            <a:spAutoFit/>
          </a:bodyPr>
          <a:lstStyle/>
          <a:p>
            <a:pPr algn="just">
              <a:lnSpc>
                <a:spcPct val="150000"/>
              </a:lnSpc>
            </a:pPr>
            <a:r>
              <a:rPr lang="it-IT" sz="2233" dirty="0">
                <a:solidFill>
                  <a:srgbClr val="003767"/>
                </a:solidFill>
                <a:latin typeface="Calibri" panose="020F0502020204030204" pitchFamily="34" charset="0"/>
                <a:cs typeface="Calibri" panose="020F0502020204030204" pitchFamily="34" charset="0"/>
              </a:rPr>
              <a:t>La ricerca scientifica ha portato a realizzare </a:t>
            </a:r>
            <a:r>
              <a:rPr lang="it-IT" sz="2233" b="1" dirty="0">
                <a:solidFill>
                  <a:srgbClr val="C00000"/>
                </a:solidFill>
                <a:latin typeface="Calibri" panose="020F0502020204030204" pitchFamily="34" charset="0"/>
                <a:cs typeface="Calibri" panose="020F0502020204030204" pitchFamily="34" charset="0"/>
              </a:rPr>
              <a:t>studi clinici innovativi</a:t>
            </a:r>
            <a:r>
              <a:rPr lang="it-IT" sz="2233" b="1" dirty="0">
                <a:solidFill>
                  <a:srgbClr val="003767"/>
                </a:solidFill>
                <a:latin typeface="Calibri" panose="020F0502020204030204" pitchFamily="34" charset="0"/>
                <a:cs typeface="Calibri" panose="020F0502020204030204" pitchFamily="34" charset="0"/>
              </a:rPr>
              <a:t> </a:t>
            </a:r>
            <a:r>
              <a:rPr lang="it-IT" sz="2233" dirty="0">
                <a:solidFill>
                  <a:srgbClr val="003767"/>
                </a:solidFill>
                <a:latin typeface="Calibri" panose="020F0502020204030204" pitchFamily="34" charset="0"/>
                <a:cs typeface="Calibri" panose="020F0502020204030204" pitchFamily="34" charset="0"/>
              </a:rPr>
              <a:t>finalizzati a comprendere i meccanismi alla base della </a:t>
            </a:r>
            <a:r>
              <a:rPr lang="it-IT" sz="2233" dirty="0" err="1">
                <a:solidFill>
                  <a:srgbClr val="003767"/>
                </a:solidFill>
                <a:latin typeface="Calibri" panose="020F0502020204030204" pitchFamily="34" charset="0"/>
                <a:cs typeface="Calibri" panose="020F0502020204030204" pitchFamily="34" charset="0"/>
              </a:rPr>
              <a:t>mielofibrosi</a:t>
            </a:r>
            <a:r>
              <a:rPr lang="it-IT" sz="2233" dirty="0">
                <a:solidFill>
                  <a:srgbClr val="003767"/>
                </a:solidFill>
                <a:latin typeface="Calibri" panose="020F0502020204030204" pitchFamily="34" charset="0"/>
                <a:cs typeface="Calibri" panose="020F0502020204030204" pitchFamily="34" charset="0"/>
              </a:rPr>
              <a:t>, della policitemia e della </a:t>
            </a:r>
            <a:r>
              <a:rPr lang="it-IT" sz="2233" dirty="0" err="1">
                <a:solidFill>
                  <a:srgbClr val="003767"/>
                </a:solidFill>
                <a:latin typeface="Calibri" panose="020F0502020204030204" pitchFamily="34" charset="0"/>
                <a:cs typeface="Calibri" panose="020F0502020204030204" pitchFamily="34" charset="0"/>
              </a:rPr>
              <a:t>trombocitemia</a:t>
            </a:r>
            <a:r>
              <a:rPr lang="it-IT" sz="2233" dirty="0">
                <a:solidFill>
                  <a:srgbClr val="003767"/>
                </a:solidFill>
                <a:latin typeface="Calibri" panose="020F0502020204030204" pitchFamily="34" charset="0"/>
                <a:cs typeface="Calibri" panose="020F0502020204030204" pitchFamily="34" charset="0"/>
              </a:rPr>
              <a:t> per prospettare nuove terapie efficaci</a:t>
            </a:r>
          </a:p>
          <a:p>
            <a:pPr algn="just">
              <a:lnSpc>
                <a:spcPct val="150000"/>
              </a:lnSpc>
            </a:pPr>
            <a:endParaRPr lang="it-IT" sz="2233" dirty="0">
              <a:solidFill>
                <a:srgbClr val="003767"/>
              </a:solidFill>
              <a:latin typeface="Calibri" panose="020F0502020204030204" pitchFamily="34" charset="0"/>
              <a:cs typeface="Calibri" panose="020F0502020204030204" pitchFamily="34" charset="0"/>
            </a:endParaRPr>
          </a:p>
          <a:p>
            <a:pPr algn="just">
              <a:lnSpc>
                <a:spcPct val="150000"/>
              </a:lnSpc>
            </a:pPr>
            <a:r>
              <a:rPr lang="it-IT" sz="2233" dirty="0">
                <a:solidFill>
                  <a:srgbClr val="003767"/>
                </a:solidFill>
                <a:latin typeface="Calibri" panose="020F0502020204030204" pitchFamily="34" charset="0"/>
                <a:cs typeface="Calibri" panose="020F0502020204030204" pitchFamily="34" charset="0"/>
              </a:rPr>
              <a:t>Gli studi clinici sono quindi il modo con cui possiamo ambire a  </a:t>
            </a:r>
            <a:r>
              <a:rPr lang="it-IT" sz="2233" b="1" dirty="0">
                <a:solidFill>
                  <a:srgbClr val="C00000"/>
                </a:solidFill>
                <a:latin typeface="Calibri" panose="020F0502020204030204" pitchFamily="34" charset="0"/>
                <a:cs typeface="Calibri" panose="020F0502020204030204" pitchFamily="34" charset="0"/>
              </a:rPr>
              <a:t>personalizzare la cura </a:t>
            </a:r>
            <a:r>
              <a:rPr lang="it-IT" sz="2233" dirty="0">
                <a:solidFill>
                  <a:srgbClr val="003767"/>
                </a:solidFill>
                <a:latin typeface="Calibri" panose="020F0502020204030204" pitchFamily="34" charset="0"/>
                <a:cs typeface="Calibri" panose="020F0502020204030204" pitchFamily="34" charset="0"/>
              </a:rPr>
              <a:t>per ogni paziente</a:t>
            </a:r>
          </a:p>
        </p:txBody>
      </p:sp>
    </p:spTree>
    <p:extLst>
      <p:ext uri="{BB962C8B-B14F-4D97-AF65-F5344CB8AC3E}">
        <p14:creationId xmlns:p14="http://schemas.microsoft.com/office/powerpoint/2010/main" val="2125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0ABCA4-024F-D919-C330-ADE4A19CAE03}"/>
              </a:ext>
            </a:extLst>
          </p:cNvPr>
          <p:cNvSpPr>
            <a:spLocks noGrp="1"/>
          </p:cNvSpPr>
          <p:nvPr>
            <p:ph type="title"/>
          </p:nvPr>
        </p:nvSpPr>
        <p:spPr>
          <a:xfrm>
            <a:off x="1044099" y="1351226"/>
            <a:ext cx="9073515" cy="589849"/>
          </a:xfrm>
        </p:spPr>
        <p:txBody>
          <a:bodyPr/>
          <a:lstStyle/>
          <a:p>
            <a:pPr>
              <a:defRPr/>
            </a:pPr>
            <a:r>
              <a:rPr lang="it-IT" sz="2205" i="1" dirty="0">
                <a:solidFill>
                  <a:schemeClr val="accent1">
                    <a:lumMod val="50000"/>
                  </a:schemeClr>
                </a:solidFill>
              </a:rPr>
              <a:t>Grazie dell’attenzione!</a:t>
            </a:r>
          </a:p>
        </p:txBody>
      </p:sp>
      <p:sp>
        <p:nvSpPr>
          <p:cNvPr id="122883" name="CasellaDiTesto 4">
            <a:extLst>
              <a:ext uri="{FF2B5EF4-FFF2-40B4-BE49-F238E27FC236}">
                <a16:creationId xmlns:a16="http://schemas.microsoft.com/office/drawing/2014/main" id="{B70AE07C-68AF-E350-7099-28B242E6870B}"/>
              </a:ext>
            </a:extLst>
          </p:cNvPr>
          <p:cNvSpPr txBox="1">
            <a:spLocks noChangeArrowheads="1"/>
          </p:cNvSpPr>
          <p:nvPr/>
        </p:nvSpPr>
        <p:spPr bwMode="auto">
          <a:xfrm>
            <a:off x="3766980" y="5620188"/>
            <a:ext cx="4284715"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it-IT" altLang="it-IT" sz="1764" dirty="0" err="1">
                <a:solidFill>
                  <a:srgbClr val="003767"/>
                </a:solidFill>
              </a:rPr>
              <a:t>barbara.mora@policlinico.mi.it</a:t>
            </a:r>
            <a:endParaRPr lang="it-IT" altLang="it-IT" sz="1764" dirty="0">
              <a:solidFill>
                <a:srgbClr val="003767"/>
              </a:solidFill>
            </a:endParaRPr>
          </a:p>
        </p:txBody>
      </p:sp>
      <p:pic>
        <p:nvPicPr>
          <p:cNvPr id="122884" name="Immagine 2">
            <a:extLst>
              <a:ext uri="{FF2B5EF4-FFF2-40B4-BE49-F238E27FC236}">
                <a16:creationId xmlns:a16="http://schemas.microsoft.com/office/drawing/2014/main" id="{0DDD4FD8-8EA7-2469-8BF6-8585FBB0C1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5930" y="1941074"/>
            <a:ext cx="5956245" cy="3633607"/>
          </a:xfrm>
          <a:prstGeom prst="rect">
            <a:avLst/>
          </a:prstGeom>
          <a:noFill/>
          <a:ln w="9525">
            <a:solidFill>
              <a:srgbClr val="003767"/>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4D9D4-E530-4F0F-8CDB-7E460230C5FF}"/>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47AC5FF2-8093-B047-75FA-B3D260C072FA}"/>
              </a:ext>
            </a:extLst>
          </p:cNvPr>
          <p:cNvSpPr txBox="1"/>
          <p:nvPr/>
        </p:nvSpPr>
        <p:spPr>
          <a:xfrm>
            <a:off x="2124472" y="4356695"/>
            <a:ext cx="7167411"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Buona</a:t>
            </a:r>
            <a:r>
              <a:rPr lang="it-IT" sz="4400" b="1" i="1" dirty="0">
                <a:solidFill>
                  <a:srgbClr val="C00000"/>
                </a:solidFill>
                <a:latin typeface="Calibri" panose="020F0502020204030204" pitchFamily="34" charset="0"/>
                <a:cs typeface="Calibri" panose="020F0502020204030204" pitchFamily="34" charset="0"/>
              </a:rPr>
              <a:t> ’’Giornata’’ </a:t>
            </a:r>
            <a:r>
              <a:rPr lang="it-IT" sz="4400" b="1" dirty="0">
                <a:solidFill>
                  <a:srgbClr val="C00000"/>
                </a:solidFill>
                <a:latin typeface="Calibri" panose="020F0502020204030204" pitchFamily="34" charset="0"/>
                <a:cs typeface="Calibri" panose="020F0502020204030204" pitchFamily="34" charset="0"/>
              </a:rPr>
              <a:t>a tutti voi !</a:t>
            </a:r>
          </a:p>
        </p:txBody>
      </p:sp>
      <p:pic>
        <p:nvPicPr>
          <p:cNvPr id="3" name="Immagine 2">
            <a:extLst>
              <a:ext uri="{FF2B5EF4-FFF2-40B4-BE49-F238E27FC236}">
                <a16:creationId xmlns:a16="http://schemas.microsoft.com/office/drawing/2014/main" id="{CED7ED23-E6D8-E41A-0D2C-EC228098E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Tree>
    <p:extLst>
      <p:ext uri="{BB962C8B-B14F-4D97-AF65-F5344CB8AC3E}">
        <p14:creationId xmlns:p14="http://schemas.microsoft.com/office/powerpoint/2010/main" val="2107001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462335" y="2262225"/>
            <a:ext cx="7445974" cy="2440141"/>
          </a:xfrm>
          <a:prstGeom prst="rect">
            <a:avLst/>
          </a:prstGeom>
        </p:spPr>
      </p:pic>
      <p:sp>
        <p:nvSpPr>
          <p:cNvPr id="5" name="CasellaDiTesto 4"/>
          <p:cNvSpPr txBox="1"/>
          <p:nvPr/>
        </p:nvSpPr>
        <p:spPr>
          <a:xfrm>
            <a:off x="1389275" y="4898282"/>
            <a:ext cx="6537261" cy="789896"/>
          </a:xfrm>
          <a:prstGeom prst="rect">
            <a:avLst/>
          </a:prstGeom>
          <a:noFill/>
        </p:spPr>
        <p:txBody>
          <a:bodyPr wrap="square" rtlCol="0">
            <a:spAutoFit/>
          </a:bodyPr>
          <a:lstStyle/>
          <a:p>
            <a:r>
              <a:rPr lang="it-IT" sz="824" b="1" dirty="0">
                <a:latin typeface="Arial-BoldItalicMT"/>
              </a:rPr>
              <a:t>Tiziano BARBUI</a:t>
            </a:r>
          </a:p>
          <a:p>
            <a:r>
              <a:rPr lang="it-IT" sz="824" dirty="0">
                <a:latin typeface="Arial-BoldItalicMT"/>
              </a:rPr>
              <a:t>Ospedale Papa Giovanni XXIII</a:t>
            </a:r>
          </a:p>
          <a:p>
            <a:r>
              <a:rPr lang="it-IT" sz="824" dirty="0">
                <a:latin typeface="Arial-BoldItalicMT"/>
              </a:rPr>
              <a:t>Fondazione per la Ricerca (FROM)</a:t>
            </a:r>
          </a:p>
          <a:p>
            <a:r>
              <a:rPr lang="it-IT" sz="824" b="1" dirty="0">
                <a:latin typeface="Arial-BoldItalicMT"/>
              </a:rPr>
              <a:t>Bergamo</a:t>
            </a:r>
          </a:p>
        </p:txBody>
      </p:sp>
      <p:sp>
        <p:nvSpPr>
          <p:cNvPr id="6" name="Rettangolo 5"/>
          <p:cNvSpPr/>
          <p:nvPr/>
        </p:nvSpPr>
        <p:spPr>
          <a:xfrm>
            <a:off x="1478330" y="969149"/>
            <a:ext cx="7376543" cy="1402563"/>
          </a:xfrm>
          <a:prstGeom prst="rect">
            <a:avLst/>
          </a:prstGeom>
        </p:spPr>
        <p:txBody>
          <a:bodyPr wrap="square">
            <a:spAutoFit/>
          </a:bodyPr>
          <a:lstStyle/>
          <a:p>
            <a:r>
              <a:rPr lang="it-IT" sz="2197" b="1" i="1" dirty="0">
                <a:solidFill>
                  <a:srgbClr val="000000"/>
                </a:solidFill>
                <a:latin typeface="Arial-BoldItalicMT"/>
              </a:rPr>
              <a:t>Undicesima Giornata Fiorentina dedicata ai pazienti con malattie mieloproliferative croniche </a:t>
            </a:r>
            <a:r>
              <a:rPr lang="it-IT" sz="2197" dirty="0">
                <a:solidFill>
                  <a:srgbClr val="000000"/>
                </a:solidFill>
                <a:latin typeface="ArialMT"/>
              </a:rPr>
              <a:t>  </a:t>
            </a:r>
          </a:p>
          <a:p>
            <a:r>
              <a:rPr lang="it-IT" sz="2197" dirty="0">
                <a:solidFill>
                  <a:srgbClr val="000000"/>
                </a:solidFill>
                <a:latin typeface="ArialMT"/>
              </a:rPr>
              <a:t> </a:t>
            </a:r>
            <a:r>
              <a:rPr lang="it-IT" sz="824" dirty="0">
                <a:solidFill>
                  <a:srgbClr val="000000"/>
                </a:solidFill>
                <a:latin typeface="ArialMT"/>
              </a:rPr>
              <a:t>Sabato 17 Maggio</a:t>
            </a:r>
            <a:r>
              <a:rPr lang="it-IT" sz="824" dirty="0"/>
              <a:t> 2025</a:t>
            </a:r>
            <a:br>
              <a:rPr lang="it-IT" sz="824" dirty="0"/>
            </a:br>
            <a:endParaRPr lang="it-IT" sz="824" dirty="0"/>
          </a:p>
        </p:txBody>
      </p:sp>
    </p:spTree>
    <p:extLst>
      <p:ext uri="{BB962C8B-B14F-4D97-AF65-F5344CB8AC3E}">
        <p14:creationId xmlns:p14="http://schemas.microsoft.com/office/powerpoint/2010/main" val="2149022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508489" y="1704122"/>
            <a:ext cx="8089479" cy="483031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2" name="Immagine 1"/>
          <p:cNvPicPr>
            <a:picLocks noChangeAspect="1"/>
          </p:cNvPicPr>
          <p:nvPr/>
        </p:nvPicPr>
        <p:blipFill>
          <a:blip r:embed="rId2"/>
          <a:stretch>
            <a:fillRect/>
          </a:stretch>
        </p:blipFill>
        <p:spPr>
          <a:xfrm>
            <a:off x="2534411" y="1783782"/>
            <a:ext cx="6151830" cy="4548427"/>
          </a:xfrm>
          <a:prstGeom prst="rect">
            <a:avLst/>
          </a:prstGeom>
        </p:spPr>
      </p:pic>
      <p:sp>
        <p:nvSpPr>
          <p:cNvPr id="3" name="Rettangolo 2"/>
          <p:cNvSpPr/>
          <p:nvPr/>
        </p:nvSpPr>
        <p:spPr>
          <a:xfrm>
            <a:off x="1412636" y="843247"/>
            <a:ext cx="7699545" cy="937629"/>
          </a:xfrm>
          <a:prstGeom prst="rect">
            <a:avLst/>
          </a:prstGeom>
        </p:spPr>
        <p:txBody>
          <a:bodyPr wrap="none">
            <a:spAutoFit/>
          </a:bodyPr>
          <a:lstStyle/>
          <a:p>
            <a:pPr algn="ct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Frequenza</a:t>
            </a: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cumulativa</a:t>
            </a: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di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nuove</a:t>
            </a: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e precedent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trombosi</a:t>
            </a:r>
            <a:endPar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in 1200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pazienti</a:t>
            </a: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dopo</a:t>
            </a: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5, 10 e 15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anni</a:t>
            </a:r>
            <a:endParaRPr lang="it-IT" sz="2197"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CasellaDiTesto 3"/>
          <p:cNvSpPr txBox="1"/>
          <p:nvPr/>
        </p:nvSpPr>
        <p:spPr>
          <a:xfrm>
            <a:off x="6166570" y="6600760"/>
            <a:ext cx="1372492" cy="261482"/>
          </a:xfrm>
          <a:prstGeom prst="rect">
            <a:avLst/>
          </a:prstGeom>
          <a:noFill/>
        </p:spPr>
        <p:txBody>
          <a:bodyPr wrap="none" rtlCol="0">
            <a:spAutoFit/>
          </a:bodyPr>
          <a:lstStyle/>
          <a:p>
            <a:r>
              <a:rPr lang="it-IT" sz="1099" dirty="0">
                <a:latin typeface="Tahoma" panose="020B0604030504040204" pitchFamily="34" charset="0"/>
                <a:ea typeface="Tahoma" panose="020B0604030504040204" pitchFamily="34" charset="0"/>
                <a:cs typeface="Tahoma" panose="020B0604030504040204" pitchFamily="34" charset="0"/>
              </a:rPr>
              <a:t>Barbui T, BCJ 2018</a:t>
            </a:r>
          </a:p>
        </p:txBody>
      </p:sp>
    </p:spTree>
    <p:extLst>
      <p:ext uri="{BB962C8B-B14F-4D97-AF65-F5344CB8AC3E}">
        <p14:creationId xmlns:p14="http://schemas.microsoft.com/office/powerpoint/2010/main" val="158963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70C60-2AD7-BBCF-4D70-DAE3B191C9C9}"/>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D26677CF-32E0-886C-14F5-41C94D1A0BB0}"/>
              </a:ext>
            </a:extLst>
          </p:cNvPr>
          <p:cNvSpPr txBox="1"/>
          <p:nvPr/>
        </p:nvSpPr>
        <p:spPr>
          <a:xfrm>
            <a:off x="235514" y="324247"/>
            <a:ext cx="10442218" cy="1200329"/>
          </a:xfrm>
          <a:prstGeom prst="rect">
            <a:avLst/>
          </a:prstGeom>
          <a:noFill/>
        </p:spPr>
        <p:txBody>
          <a:bodyPr wrap="none" rtlCol="0">
            <a:spAutoFit/>
          </a:bodyPr>
          <a:lstStyle/>
          <a:p>
            <a:r>
              <a:rPr lang="it-IT" sz="3600" b="1" dirty="0">
                <a:solidFill>
                  <a:srgbClr val="C00000"/>
                </a:solidFill>
                <a:latin typeface="Calibri" panose="020F0502020204030204" pitchFamily="34" charset="0"/>
                <a:cs typeface="Calibri" panose="020F0502020204030204" pitchFamily="34" charset="0"/>
              </a:rPr>
              <a:t>Il contributo del CRIMM nella sperimentazione clinica</a:t>
            </a:r>
          </a:p>
          <a:p>
            <a:pPr algn="ctr"/>
            <a:r>
              <a:rPr lang="it-IT" sz="2400" b="1" dirty="0">
                <a:solidFill>
                  <a:srgbClr val="C00000"/>
                </a:solidFill>
                <a:latin typeface="Calibri" panose="020F0502020204030204" pitchFamily="34" charset="0"/>
                <a:cs typeface="Calibri" panose="020F0502020204030204" pitchFamily="34" charset="0"/>
              </a:rPr>
              <a:t>(negli ultimi 10 anni)</a:t>
            </a:r>
          </a:p>
        </p:txBody>
      </p:sp>
      <p:sp>
        <p:nvSpPr>
          <p:cNvPr id="2" name="CasellaDiTesto 1">
            <a:extLst>
              <a:ext uri="{FF2B5EF4-FFF2-40B4-BE49-F238E27FC236}">
                <a16:creationId xmlns:a16="http://schemas.microsoft.com/office/drawing/2014/main" id="{EDECB441-56DF-4A7D-59E1-B14C2B1E15B1}"/>
              </a:ext>
            </a:extLst>
          </p:cNvPr>
          <p:cNvSpPr txBox="1"/>
          <p:nvPr/>
        </p:nvSpPr>
        <p:spPr>
          <a:xfrm>
            <a:off x="972344" y="1980431"/>
            <a:ext cx="9793088" cy="4555093"/>
          </a:xfrm>
          <a:prstGeom prst="rect">
            <a:avLst/>
          </a:prstGeom>
          <a:noFill/>
        </p:spPr>
        <p:txBody>
          <a:bodyPr wrap="square" rtlCol="0">
            <a:spAutoFit/>
          </a:bodyPr>
          <a:lstStyle/>
          <a:p>
            <a:pPr marL="285750" indent="-285750">
              <a:buFont typeface="Arial" panose="020B0604020202020204" pitchFamily="34" charset="0"/>
              <a:buChar char="•"/>
            </a:pPr>
            <a:r>
              <a:rPr lang="it-IT" sz="2000" dirty="0">
                <a:solidFill>
                  <a:srgbClr val="002060"/>
                </a:solidFill>
                <a:latin typeface="Calibri" panose="020F0502020204030204" pitchFamily="34" charset="0"/>
                <a:cs typeface="Calibri" panose="020F0502020204030204" pitchFamily="34" charset="0"/>
              </a:rPr>
              <a:t>Approvazione di </a:t>
            </a:r>
            <a:r>
              <a:rPr lang="it-IT" sz="2000" b="1" dirty="0">
                <a:solidFill>
                  <a:srgbClr val="002060"/>
                </a:solidFill>
                <a:latin typeface="Calibri" panose="020F0502020204030204" pitchFamily="34" charset="0"/>
                <a:cs typeface="Calibri" panose="020F0502020204030204" pitchFamily="34" charset="0"/>
              </a:rPr>
              <a:t>ruxolitinib</a:t>
            </a:r>
            <a:r>
              <a:rPr lang="it-IT" sz="2000" dirty="0">
                <a:solidFill>
                  <a:srgbClr val="002060"/>
                </a:solidFill>
                <a:latin typeface="Calibri" panose="020F0502020204030204" pitchFamily="34" charset="0"/>
                <a:cs typeface="Calibri" panose="020F0502020204030204" pitchFamily="34" charset="0"/>
              </a:rPr>
              <a:t> per la mielofibrosi</a:t>
            </a:r>
          </a:p>
          <a:p>
            <a:pPr marL="285750" indent="-285750">
              <a:buFont typeface="Arial" panose="020B0604020202020204" pitchFamily="34" charset="0"/>
              <a:buChar char="•"/>
            </a:pPr>
            <a:r>
              <a:rPr lang="it-IT" sz="2000" dirty="0">
                <a:solidFill>
                  <a:srgbClr val="002060"/>
                </a:solidFill>
                <a:latin typeface="Calibri" panose="020F0502020204030204" pitchFamily="34" charset="0"/>
                <a:cs typeface="Calibri" panose="020F0502020204030204" pitchFamily="34" charset="0"/>
              </a:rPr>
              <a:t>Centro leader per l’approvazione di </a:t>
            </a:r>
            <a:r>
              <a:rPr lang="it-IT" sz="2000" b="1" dirty="0">
                <a:solidFill>
                  <a:srgbClr val="002060"/>
                </a:solidFill>
                <a:latin typeface="Calibri" panose="020F0502020204030204" pitchFamily="34" charset="0"/>
                <a:cs typeface="Calibri" panose="020F0502020204030204" pitchFamily="34" charset="0"/>
              </a:rPr>
              <a:t>ruxolitinib</a:t>
            </a:r>
            <a:r>
              <a:rPr lang="it-IT" sz="2000" dirty="0">
                <a:solidFill>
                  <a:srgbClr val="002060"/>
                </a:solidFill>
                <a:latin typeface="Calibri" panose="020F0502020204030204" pitchFamily="34" charset="0"/>
                <a:cs typeface="Calibri" panose="020F0502020204030204" pitchFamily="34" charset="0"/>
              </a:rPr>
              <a:t> nella policitemia vera</a:t>
            </a:r>
          </a:p>
          <a:p>
            <a:pPr marL="285750" indent="-285750">
              <a:buFont typeface="Arial" panose="020B0604020202020204" pitchFamily="34" charset="0"/>
              <a:buChar char="•"/>
            </a:pPr>
            <a:r>
              <a:rPr lang="it-IT" sz="2000" dirty="0">
                <a:solidFill>
                  <a:srgbClr val="002060"/>
                </a:solidFill>
                <a:latin typeface="Calibri" panose="020F0502020204030204" pitchFamily="34" charset="0"/>
                <a:cs typeface="Calibri" panose="020F0502020204030204" pitchFamily="34" charset="0"/>
              </a:rPr>
              <a:t>Approvazione di </a:t>
            </a:r>
            <a:r>
              <a:rPr lang="it-IT" sz="2000" b="1" dirty="0" err="1">
                <a:solidFill>
                  <a:srgbClr val="002060"/>
                </a:solidFill>
                <a:latin typeface="Calibri" panose="020F0502020204030204" pitchFamily="34" charset="0"/>
                <a:cs typeface="Calibri" panose="020F0502020204030204" pitchFamily="34" charset="0"/>
              </a:rPr>
              <a:t>fedratinib</a:t>
            </a:r>
            <a:r>
              <a:rPr lang="it-IT" sz="2000" dirty="0">
                <a:solidFill>
                  <a:srgbClr val="002060"/>
                </a:solidFill>
                <a:latin typeface="Calibri" panose="020F0502020204030204" pitchFamily="34" charset="0"/>
                <a:cs typeface="Calibri" panose="020F0502020204030204" pitchFamily="34" charset="0"/>
              </a:rPr>
              <a:t> per la mielofibrosi</a:t>
            </a:r>
          </a:p>
          <a:p>
            <a:pPr marL="285750" indent="-285750">
              <a:buFont typeface="Arial" panose="020B0604020202020204" pitchFamily="34" charset="0"/>
              <a:buChar char="•"/>
            </a:pPr>
            <a:r>
              <a:rPr lang="it-IT" sz="2000" dirty="0">
                <a:solidFill>
                  <a:srgbClr val="002060"/>
                </a:solidFill>
                <a:latin typeface="Calibri" panose="020F0502020204030204" pitchFamily="34" charset="0"/>
                <a:cs typeface="Calibri" panose="020F0502020204030204" pitchFamily="34" charset="0"/>
              </a:rPr>
              <a:t>Approvazione di </a:t>
            </a:r>
            <a:r>
              <a:rPr lang="it-IT" sz="2000" b="1" dirty="0" err="1">
                <a:solidFill>
                  <a:srgbClr val="002060"/>
                </a:solidFill>
                <a:latin typeface="Calibri" panose="020F0502020204030204" pitchFamily="34" charset="0"/>
                <a:cs typeface="Calibri" panose="020F0502020204030204" pitchFamily="34" charset="0"/>
              </a:rPr>
              <a:t>momelotinib</a:t>
            </a:r>
            <a:r>
              <a:rPr lang="it-IT" sz="2000" dirty="0">
                <a:solidFill>
                  <a:srgbClr val="002060"/>
                </a:solidFill>
                <a:latin typeface="Calibri" panose="020F0502020204030204" pitchFamily="34" charset="0"/>
                <a:cs typeface="Calibri" panose="020F0502020204030204" pitchFamily="34" charset="0"/>
              </a:rPr>
              <a:t> per la mielofibrosi</a:t>
            </a:r>
          </a:p>
          <a:p>
            <a:pPr marL="285750" indent="-285750">
              <a:buFont typeface="Arial" panose="020B0604020202020204" pitchFamily="34" charset="0"/>
              <a:buChar char="•"/>
            </a:pPr>
            <a:r>
              <a:rPr lang="it-IT" sz="2000" dirty="0">
                <a:solidFill>
                  <a:srgbClr val="002060"/>
                </a:solidFill>
                <a:latin typeface="Calibri" panose="020F0502020204030204" pitchFamily="34" charset="0"/>
                <a:cs typeface="Calibri" panose="020F0502020204030204" pitchFamily="34" charset="0"/>
              </a:rPr>
              <a:t>Approvazione di </a:t>
            </a:r>
            <a:r>
              <a:rPr lang="it-IT" sz="2000" b="1" dirty="0" err="1">
                <a:solidFill>
                  <a:srgbClr val="002060"/>
                </a:solidFill>
                <a:latin typeface="Calibri" panose="020F0502020204030204" pitchFamily="34" charset="0"/>
                <a:cs typeface="Calibri" panose="020F0502020204030204" pitchFamily="34" charset="0"/>
              </a:rPr>
              <a:t>avapritinib</a:t>
            </a:r>
            <a:r>
              <a:rPr lang="it-IT" sz="2000" dirty="0">
                <a:solidFill>
                  <a:srgbClr val="002060"/>
                </a:solidFill>
                <a:latin typeface="Calibri" panose="020F0502020204030204" pitchFamily="34" charset="0"/>
                <a:cs typeface="Calibri" panose="020F0502020204030204" pitchFamily="34" charset="0"/>
              </a:rPr>
              <a:t> per la mastocitosi sistemica</a:t>
            </a:r>
          </a:p>
          <a:p>
            <a:pPr marL="285750" indent="-285750">
              <a:buFont typeface="Arial" panose="020B0604020202020204" pitchFamily="34" charset="0"/>
              <a:buChar char="•"/>
            </a:pPr>
            <a:r>
              <a:rPr lang="it-IT" sz="2000" dirty="0">
                <a:solidFill>
                  <a:srgbClr val="002060"/>
                </a:solidFill>
                <a:latin typeface="Calibri" panose="020F0502020204030204" pitchFamily="34" charset="0"/>
                <a:cs typeface="Calibri" panose="020F0502020204030204" pitchFamily="34" charset="0"/>
              </a:rPr>
              <a:t>Sottomissione a FDA dello studio con </a:t>
            </a:r>
            <a:r>
              <a:rPr lang="it-IT" sz="2000" b="1" dirty="0" err="1">
                <a:solidFill>
                  <a:srgbClr val="002060"/>
                </a:solidFill>
                <a:latin typeface="Calibri" panose="020F0502020204030204" pitchFamily="34" charset="0"/>
                <a:cs typeface="Calibri" panose="020F0502020204030204" pitchFamily="34" charset="0"/>
              </a:rPr>
              <a:t>pemigatinib</a:t>
            </a:r>
            <a:r>
              <a:rPr lang="it-IT" sz="2000" dirty="0">
                <a:solidFill>
                  <a:srgbClr val="002060"/>
                </a:solidFill>
                <a:latin typeface="Calibri" panose="020F0502020204030204" pitchFamily="34" charset="0"/>
                <a:cs typeface="Calibri" panose="020F0502020204030204" pitchFamily="34" charset="0"/>
              </a:rPr>
              <a:t> per la neoplasia FGFR1-riarrangiata</a:t>
            </a:r>
          </a:p>
          <a:p>
            <a:pPr marL="285750" indent="-285750">
              <a:buFont typeface="Arial" panose="020B0604020202020204" pitchFamily="34" charset="0"/>
              <a:buChar char="•"/>
            </a:pPr>
            <a:r>
              <a:rPr lang="it-IT" sz="2000" dirty="0">
                <a:solidFill>
                  <a:srgbClr val="002060"/>
                </a:solidFill>
                <a:latin typeface="Calibri" panose="020F0502020204030204" pitchFamily="34" charset="0"/>
                <a:cs typeface="Calibri" panose="020F0502020204030204" pitchFamily="34" charset="0"/>
              </a:rPr>
              <a:t>Centro leader nello studio GIMEMA di </a:t>
            </a:r>
            <a:r>
              <a:rPr lang="it-IT" sz="2000" b="1" dirty="0" err="1">
                <a:solidFill>
                  <a:srgbClr val="002060"/>
                </a:solidFill>
                <a:latin typeface="Calibri" panose="020F0502020204030204" pitchFamily="34" charset="0"/>
                <a:cs typeface="Calibri" panose="020F0502020204030204" pitchFamily="34" charset="0"/>
              </a:rPr>
              <a:t>venetoclax</a:t>
            </a:r>
            <a:r>
              <a:rPr lang="it-IT" sz="2000" b="1" dirty="0">
                <a:solidFill>
                  <a:srgbClr val="002060"/>
                </a:solidFill>
                <a:latin typeface="Calibri" panose="020F0502020204030204" pitchFamily="34" charset="0"/>
                <a:cs typeface="Calibri" panose="020F0502020204030204" pitchFamily="34" charset="0"/>
              </a:rPr>
              <a:t> e </a:t>
            </a:r>
            <a:r>
              <a:rPr lang="it-IT" sz="2000" b="1" dirty="0" err="1">
                <a:solidFill>
                  <a:srgbClr val="002060"/>
                </a:solidFill>
                <a:latin typeface="Calibri" panose="020F0502020204030204" pitchFamily="34" charset="0"/>
                <a:cs typeface="Calibri" panose="020F0502020204030204" pitchFamily="34" charset="0"/>
              </a:rPr>
              <a:t>decitabina</a:t>
            </a:r>
            <a:r>
              <a:rPr lang="it-IT" sz="2000" b="1" dirty="0">
                <a:solidFill>
                  <a:srgbClr val="002060"/>
                </a:solidFill>
                <a:latin typeface="Calibri" panose="020F0502020204030204" pitchFamily="34" charset="0"/>
                <a:cs typeface="Calibri" panose="020F0502020204030204" pitchFamily="34" charset="0"/>
              </a:rPr>
              <a:t> </a:t>
            </a:r>
            <a:r>
              <a:rPr lang="it-IT" sz="2000" dirty="0">
                <a:solidFill>
                  <a:srgbClr val="002060"/>
                </a:solidFill>
                <a:latin typeface="Calibri" panose="020F0502020204030204" pitchFamily="34" charset="0"/>
                <a:cs typeface="Calibri" panose="020F0502020204030204" pitchFamily="34" charset="0"/>
              </a:rPr>
              <a:t>per la leucemia secondaria</a:t>
            </a:r>
          </a:p>
          <a:p>
            <a:pPr marL="285750" indent="-285750">
              <a:buFont typeface="Arial" panose="020B0604020202020204" pitchFamily="34" charset="0"/>
              <a:buChar char="•"/>
            </a:pPr>
            <a:endParaRPr lang="it-IT"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sz="2000" dirty="0">
                <a:solidFill>
                  <a:srgbClr val="002060"/>
                </a:solidFill>
                <a:latin typeface="Calibri" panose="020F0502020204030204" pitchFamily="34" charset="0"/>
                <a:cs typeface="Calibri" panose="020F0502020204030204" pitchFamily="34" charset="0"/>
              </a:rPr>
              <a:t>Centro coordinatore nazionale del progetto </a:t>
            </a:r>
            <a:r>
              <a:rPr lang="it-IT" sz="2000" b="1" dirty="0">
                <a:solidFill>
                  <a:srgbClr val="002060"/>
                </a:solidFill>
                <a:latin typeface="Calibri" panose="020F0502020204030204" pitchFamily="34" charset="0"/>
                <a:cs typeface="Calibri" panose="020F0502020204030204" pitchFamily="34" charset="0"/>
              </a:rPr>
              <a:t>GIMEMA JAKNET</a:t>
            </a:r>
          </a:p>
          <a:p>
            <a:pPr marL="285750" indent="-285750">
              <a:buFont typeface="Arial" panose="020B0604020202020204" pitchFamily="34" charset="0"/>
              <a:buChar char="•"/>
            </a:pPr>
            <a:endParaRPr lang="it-IT"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83199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36363" y="1323505"/>
            <a:ext cx="9913771" cy="5224301"/>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sp>
        <p:nvSpPr>
          <p:cNvPr id="6" name="Rettangolo 5"/>
          <p:cNvSpPr/>
          <p:nvPr/>
        </p:nvSpPr>
        <p:spPr>
          <a:xfrm>
            <a:off x="1503731" y="1416136"/>
            <a:ext cx="7549659" cy="3263073"/>
          </a:xfrm>
          <a:prstGeom prst="rect">
            <a:avLst/>
          </a:prstGeom>
        </p:spPr>
        <p:txBody>
          <a:bodyPr wrap="square">
            <a:spAutoFit/>
          </a:bodyPr>
          <a:lstStyle/>
          <a:p>
            <a:r>
              <a:rPr lang="it-IT" sz="824" b="1" dirty="0">
                <a:solidFill>
                  <a:srgbClr val="C00000"/>
                </a:solidFill>
              </a:rPr>
              <a:t>Profilo paziente Mario R:</a:t>
            </a:r>
            <a:endParaRPr lang="it-IT" sz="824" dirty="0">
              <a:solidFill>
                <a:srgbClr val="C00000"/>
              </a:solidFill>
            </a:endParaRPr>
          </a:p>
          <a:p>
            <a:pPr>
              <a:buFont typeface="Arial" panose="020B0604020202020204" pitchFamily="34" charset="0"/>
              <a:buChar char="•"/>
            </a:pPr>
            <a:r>
              <a:rPr lang="it-IT" sz="824" dirty="0"/>
              <a:t>Maschio, 58 anni, impiegato ufficio commerciale</a:t>
            </a:r>
          </a:p>
          <a:p>
            <a:pPr>
              <a:buFont typeface="Arial" panose="020B0604020202020204" pitchFamily="34" charset="0"/>
              <a:buChar char="•"/>
            </a:pPr>
            <a:r>
              <a:rPr lang="it-IT" sz="824" dirty="0"/>
              <a:t>Donatore di sangue per 20 anni</a:t>
            </a:r>
          </a:p>
          <a:p>
            <a:r>
              <a:rPr lang="it-IT" sz="824" b="1" dirty="0"/>
              <a:t>Storia clinica:</a:t>
            </a:r>
            <a:endParaRPr lang="it-IT" sz="824" dirty="0"/>
          </a:p>
          <a:p>
            <a:pPr>
              <a:buFont typeface="Arial" panose="020B0604020202020204" pitchFamily="34" charset="0"/>
              <a:buChar char="•"/>
            </a:pPr>
            <a:r>
              <a:rPr lang="it-IT" sz="824" b="1" dirty="0"/>
              <a:t>50 anni:</a:t>
            </a:r>
            <a:r>
              <a:rPr lang="it-IT" sz="824" dirty="0"/>
              <a:t> </a:t>
            </a:r>
            <a:r>
              <a:rPr lang="it-IT" sz="824" u="sng" dirty="0"/>
              <a:t>infarto miocardico acuto </a:t>
            </a:r>
            <a:r>
              <a:rPr lang="it-IT" sz="824" dirty="0"/>
              <a:t>→ trattamento con </a:t>
            </a:r>
            <a:r>
              <a:rPr lang="it-IT" sz="824" dirty="0" err="1"/>
              <a:t>stent</a:t>
            </a:r>
            <a:r>
              <a:rPr lang="it-IT" sz="824" dirty="0"/>
              <a:t> coronarici, buon risultato.</a:t>
            </a:r>
          </a:p>
          <a:p>
            <a:pPr marL="680171" lvl="1" indent="-261604">
              <a:buFont typeface="Arial" panose="020B0604020202020204" pitchFamily="34" charset="0"/>
              <a:buChar char="•"/>
            </a:pPr>
            <a:r>
              <a:rPr lang="it-IT" sz="824" dirty="0"/>
              <a:t>Fattori di rischio: fumatore (15-20 sigarette/giorno), Ipertensione arteriosa mal controllata, BMI alto (30). </a:t>
            </a:r>
          </a:p>
          <a:p>
            <a:pPr marL="680171" lvl="1" indent="-261604">
              <a:buFont typeface="Arial" panose="020B0604020202020204" pitchFamily="34" charset="0"/>
              <a:buChar char="•"/>
            </a:pPr>
            <a:r>
              <a:rPr lang="it-IT" sz="824" dirty="0"/>
              <a:t>Emocromo normale al momento dell'infarto</a:t>
            </a:r>
          </a:p>
          <a:p>
            <a:pPr marL="680171" lvl="1" indent="-261604">
              <a:buFont typeface="Arial" panose="020B0604020202020204" pitchFamily="34" charset="0"/>
              <a:buChar char="•"/>
            </a:pPr>
            <a:r>
              <a:rPr lang="it-IT" sz="824" dirty="0"/>
              <a:t>Buona tolleranza alla terapia antiaggregante</a:t>
            </a:r>
          </a:p>
          <a:p>
            <a:pPr>
              <a:buFont typeface="Arial" panose="020B0604020202020204" pitchFamily="34" charset="0"/>
              <a:buChar char="•"/>
            </a:pPr>
            <a:r>
              <a:rPr lang="it-IT" sz="824" b="1" dirty="0"/>
              <a:t> 3 anni dopo infarto: </a:t>
            </a:r>
            <a:r>
              <a:rPr lang="it-IT" sz="824" b="1" u="sng" dirty="0"/>
              <a:t>Policitemia Vera</a:t>
            </a:r>
            <a:endParaRPr lang="it-IT" sz="824" u="sng" dirty="0"/>
          </a:p>
          <a:p>
            <a:pPr marL="680171" lvl="1" indent="-261604">
              <a:buFont typeface="Arial" panose="020B0604020202020204" pitchFamily="34" charset="0"/>
              <a:buChar char="•"/>
            </a:pPr>
            <a:r>
              <a:rPr lang="it-IT" sz="824" dirty="0"/>
              <a:t>Prurito post-doccia</a:t>
            </a:r>
          </a:p>
          <a:p>
            <a:pPr marL="680171" lvl="1" indent="-261604">
              <a:buFont typeface="Arial" panose="020B0604020202020204" pitchFamily="34" charset="0"/>
              <a:buChar char="•"/>
            </a:pPr>
            <a:r>
              <a:rPr lang="it-IT" sz="824" dirty="0"/>
              <a:t>Emocromo: </a:t>
            </a:r>
            <a:r>
              <a:rPr lang="it-IT" sz="824" dirty="0" err="1"/>
              <a:t>Hb</a:t>
            </a:r>
            <a:r>
              <a:rPr lang="it-IT" sz="824" dirty="0"/>
              <a:t> 18 g/</a:t>
            </a:r>
            <a:r>
              <a:rPr lang="it-IT" sz="824" dirty="0" err="1"/>
              <a:t>dL</a:t>
            </a:r>
            <a:r>
              <a:rPr lang="it-IT" sz="824" dirty="0"/>
              <a:t>, HCT 55%, GB 12.000, PLT 400.000</a:t>
            </a:r>
          </a:p>
          <a:p>
            <a:pPr marL="680171" lvl="1" indent="-261604">
              <a:buFont typeface="Arial" panose="020B0604020202020204" pitchFamily="34" charset="0"/>
              <a:buChar char="•"/>
            </a:pPr>
            <a:r>
              <a:rPr lang="it-IT" sz="824" dirty="0"/>
              <a:t>EPO bassa, JAK2 V617F (VAF 45%)</a:t>
            </a:r>
          </a:p>
          <a:p>
            <a:pPr marL="680171" lvl="1" indent="-261604">
              <a:buFont typeface="Arial" panose="020B0604020202020204" pitchFamily="34" charset="0"/>
              <a:buChar char="•"/>
            </a:pPr>
            <a:r>
              <a:rPr lang="it-IT" sz="824" dirty="0"/>
              <a:t>Biopsia </a:t>
            </a:r>
            <a:r>
              <a:rPr lang="it-IT" sz="824" dirty="0" err="1"/>
              <a:t>osteomidollare</a:t>
            </a:r>
            <a:r>
              <a:rPr lang="it-IT" sz="824" dirty="0"/>
              <a:t>: </a:t>
            </a:r>
            <a:r>
              <a:rPr lang="it-IT" sz="824" dirty="0" err="1"/>
              <a:t>panmielosi</a:t>
            </a:r>
            <a:r>
              <a:rPr lang="it-IT" sz="824" dirty="0"/>
              <a:t> consistente con policitemia vera</a:t>
            </a:r>
          </a:p>
          <a:p>
            <a:pPr marL="680171" lvl="1" indent="-261604">
              <a:buFont typeface="Arial" panose="020B0604020202020204" pitchFamily="34" charset="0"/>
              <a:buChar char="•"/>
            </a:pPr>
            <a:r>
              <a:rPr lang="it-IT" sz="824" dirty="0"/>
              <a:t>Milza non palpabile</a:t>
            </a:r>
          </a:p>
          <a:p>
            <a:r>
              <a:rPr lang="it-IT" sz="824" b="1" dirty="0"/>
              <a:t>Trattamento:</a:t>
            </a:r>
            <a:endParaRPr lang="it-IT" sz="824" dirty="0"/>
          </a:p>
          <a:p>
            <a:pPr>
              <a:buFont typeface="Arial" panose="020B0604020202020204" pitchFamily="34" charset="0"/>
              <a:buChar char="•"/>
            </a:pPr>
            <a:r>
              <a:rPr lang="it-IT" sz="824" dirty="0"/>
              <a:t>Salassi periodici, </a:t>
            </a:r>
            <a:r>
              <a:rPr lang="it-IT" sz="824" dirty="0" err="1"/>
              <a:t>Oncocarbide</a:t>
            </a:r>
            <a:r>
              <a:rPr lang="it-IT" sz="824" dirty="0"/>
              <a:t> (</a:t>
            </a:r>
            <a:r>
              <a:rPr lang="it-IT" sz="824" dirty="0" err="1"/>
              <a:t>Idrossiurea</a:t>
            </a:r>
            <a:r>
              <a:rPr lang="it-IT" sz="824" dirty="0"/>
              <a:t>), Aspirina, </a:t>
            </a:r>
            <a:r>
              <a:rPr lang="it-IT" sz="824" dirty="0" err="1"/>
              <a:t>Sartani</a:t>
            </a:r>
            <a:r>
              <a:rPr lang="it-IT" sz="824" dirty="0"/>
              <a:t> per l’ipertensione </a:t>
            </a:r>
          </a:p>
          <a:p>
            <a:pPr>
              <a:buFont typeface="Arial" panose="020B0604020202020204" pitchFamily="34" charset="0"/>
              <a:buChar char="•"/>
            </a:pPr>
            <a:r>
              <a:rPr lang="it-IT" sz="824" dirty="0"/>
              <a:t>Buona risposta clinica, ripresa lavorativa completa</a:t>
            </a:r>
          </a:p>
        </p:txBody>
      </p:sp>
    </p:spTree>
    <p:extLst>
      <p:ext uri="{BB962C8B-B14F-4D97-AF65-F5344CB8AC3E}">
        <p14:creationId xmlns:p14="http://schemas.microsoft.com/office/powerpoint/2010/main" val="176096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353906" y="802056"/>
            <a:ext cx="6526120" cy="1381382"/>
          </a:xfrm>
          <a:prstGeom prst="rect">
            <a:avLst/>
          </a:prstGeom>
        </p:spPr>
      </p:pic>
      <p:pic>
        <p:nvPicPr>
          <p:cNvPr id="4" name="Segnaposto contenuto 3"/>
          <p:cNvPicPr>
            <a:picLocks noGrp="1" noChangeAspect="1"/>
          </p:cNvPicPr>
          <p:nvPr>
            <p:ph idx="1"/>
          </p:nvPr>
        </p:nvPicPr>
        <p:blipFill>
          <a:blip r:embed="rId3"/>
          <a:stretch>
            <a:fillRect/>
          </a:stretch>
        </p:blipFill>
        <p:spPr>
          <a:xfrm>
            <a:off x="1254341" y="2480163"/>
            <a:ext cx="4374375" cy="3648801"/>
          </a:xfrm>
          <a:prstGeom prst="rect">
            <a:avLst/>
          </a:prstGeom>
        </p:spPr>
      </p:pic>
      <p:sp>
        <p:nvSpPr>
          <p:cNvPr id="6" name="Rettangolo 5"/>
          <p:cNvSpPr/>
          <p:nvPr/>
        </p:nvSpPr>
        <p:spPr>
          <a:xfrm>
            <a:off x="1031618" y="6199274"/>
            <a:ext cx="8734886" cy="240194"/>
          </a:xfrm>
          <a:prstGeom prst="rect">
            <a:avLst/>
          </a:prstGeom>
        </p:spPr>
        <p:txBody>
          <a:bodyPr wrap="square">
            <a:spAutoFit/>
          </a:bodyPr>
          <a:lstStyle/>
          <a:p>
            <a:r>
              <a:rPr lang="it-IT" sz="961" dirty="0" err="1"/>
              <a:t>Writing</a:t>
            </a:r>
            <a:r>
              <a:rPr lang="it-IT" sz="961" dirty="0"/>
              <a:t> </a:t>
            </a:r>
            <a:r>
              <a:rPr lang="it-IT" sz="961" dirty="0" err="1"/>
              <a:t>Committee</a:t>
            </a:r>
            <a:r>
              <a:rPr lang="it-IT" sz="961" dirty="0"/>
              <a:t> : T. Barbui and G. </a:t>
            </a:r>
            <a:r>
              <a:rPr lang="it-IT" sz="961" dirty="0" err="1"/>
              <a:t>Finazzi</a:t>
            </a:r>
            <a:r>
              <a:rPr lang="it-IT" sz="961" dirty="0"/>
              <a:t>; G. de Gaetano, R. Marchioli, and G. </a:t>
            </a:r>
            <a:r>
              <a:rPr lang="it-IT" sz="961" dirty="0" err="1"/>
              <a:t>Tognoni</a:t>
            </a:r>
            <a:r>
              <a:rPr lang="it-IT" sz="961" dirty="0"/>
              <a:t>; C. Patrono R. Landolfi</a:t>
            </a:r>
          </a:p>
        </p:txBody>
      </p:sp>
      <p:sp>
        <p:nvSpPr>
          <p:cNvPr id="7" name="Rettangolo 6"/>
          <p:cNvSpPr/>
          <p:nvPr/>
        </p:nvSpPr>
        <p:spPr>
          <a:xfrm>
            <a:off x="5547033" y="2402518"/>
            <a:ext cx="4955125" cy="3924921"/>
          </a:xfrm>
          <a:prstGeom prst="rect">
            <a:avLst/>
          </a:prstGeom>
        </p:spPr>
        <p:txBody>
          <a:bodyPr wrap="square">
            <a:spAutoFit/>
          </a:bodyPr>
          <a:lstStyle/>
          <a:p>
            <a:pPr marL="313925" indent="-313925" algn="just">
              <a:buAutoNum type="arabicPeriod"/>
            </a:pPr>
            <a:r>
              <a:rPr lang="en-US" sz="1465" dirty="0">
                <a:latin typeface="Tahoma" panose="020B0604030504040204" pitchFamily="34" charset="0"/>
                <a:ea typeface="Tahoma" panose="020B0604030504040204" pitchFamily="34" charset="0"/>
                <a:cs typeface="Tahoma" panose="020B0604030504040204" pitchFamily="34" charset="0"/>
              </a:rPr>
              <a:t>The incidence of thrombotic events increased     during the 2 to 3 years before diagnosis. This finding strongly suggests a causal relation between the </a:t>
            </a:r>
            <a:r>
              <a:rPr lang="en-US" sz="1465" b="1" dirty="0">
                <a:latin typeface="Tahoma" panose="020B0604030504040204" pitchFamily="34" charset="0"/>
                <a:ea typeface="Tahoma" panose="020B0604030504040204" pitchFamily="34" charset="0"/>
                <a:cs typeface="Tahoma" panose="020B0604030504040204" pitchFamily="34" charset="0"/>
              </a:rPr>
              <a:t>progressive expansion of the clonal disorder and the increased risk for thrombosis</a:t>
            </a:r>
            <a:r>
              <a:rPr lang="en-US" sz="1465" dirty="0">
                <a:latin typeface="Tahoma" panose="020B0604030504040204" pitchFamily="34" charset="0"/>
                <a:ea typeface="Tahoma" panose="020B0604030504040204" pitchFamily="34" charset="0"/>
                <a:cs typeface="Tahoma" panose="020B0604030504040204" pitchFamily="34" charset="0"/>
              </a:rPr>
              <a:t>.</a:t>
            </a:r>
          </a:p>
          <a:p>
            <a:pPr marL="313925" indent="-313925" algn="just">
              <a:buAutoNum type="arabicPeriod"/>
            </a:pPr>
            <a:endParaRPr lang="en-US" sz="1465" b="1" dirty="0">
              <a:latin typeface="Tahoma" panose="020B0604030504040204" pitchFamily="34" charset="0"/>
              <a:ea typeface="Tahoma" panose="020B0604030504040204" pitchFamily="34" charset="0"/>
              <a:cs typeface="Tahoma" panose="020B0604030504040204" pitchFamily="34" charset="0"/>
            </a:endParaRPr>
          </a:p>
          <a:p>
            <a:pPr marL="313925" indent="-313925" algn="just">
              <a:buAutoNum type="arabicPeriod"/>
            </a:pPr>
            <a:r>
              <a:rPr lang="en-US" sz="1465" b="1" dirty="0">
                <a:latin typeface="Tahoma" panose="020B0604030504040204" pitchFamily="34" charset="0"/>
                <a:ea typeface="Tahoma" panose="020B0604030504040204" pitchFamily="34" charset="0"/>
                <a:cs typeface="Tahoma" panose="020B0604030504040204" pitchFamily="34" charset="0"/>
              </a:rPr>
              <a:t>A latent form of polycythemia </a:t>
            </a:r>
            <a:r>
              <a:rPr lang="en-US" sz="1465" b="1" dirty="0" err="1">
                <a:latin typeface="Tahoma" panose="020B0604030504040204" pitchFamily="34" charset="0"/>
                <a:ea typeface="Tahoma" panose="020B0604030504040204" pitchFamily="34" charset="0"/>
                <a:cs typeface="Tahoma" panose="020B0604030504040204" pitchFamily="34" charset="0"/>
              </a:rPr>
              <a:t>vera</a:t>
            </a:r>
            <a:r>
              <a:rPr lang="en-US" sz="1465" b="1" dirty="0">
                <a:latin typeface="Tahoma" panose="020B0604030504040204" pitchFamily="34" charset="0"/>
                <a:ea typeface="Tahoma" panose="020B0604030504040204" pitchFamily="34" charset="0"/>
                <a:cs typeface="Tahoma" panose="020B0604030504040204" pitchFamily="34" charset="0"/>
              </a:rPr>
              <a:t> can be argue</a:t>
            </a:r>
            <a:r>
              <a:rPr lang="en-US" sz="1465" dirty="0">
                <a:latin typeface="Tahoma" panose="020B0604030504040204" pitchFamily="34" charset="0"/>
                <a:ea typeface="Tahoma" panose="020B0604030504040204" pitchFamily="34" charset="0"/>
                <a:cs typeface="Tahoma" panose="020B0604030504040204" pitchFamily="34" charset="0"/>
              </a:rPr>
              <a:t>d on the basis of the temporal relation between these events and diagnosis.</a:t>
            </a:r>
          </a:p>
          <a:p>
            <a:pPr marL="313925" indent="-313925" algn="just">
              <a:buAutoNum type="arabicPeriod"/>
            </a:pPr>
            <a:endParaRPr lang="en-US" sz="1465" dirty="0">
              <a:latin typeface="Tahoma" panose="020B0604030504040204" pitchFamily="34" charset="0"/>
              <a:ea typeface="Tahoma" panose="020B0604030504040204" pitchFamily="34" charset="0"/>
              <a:cs typeface="Tahoma" panose="020B0604030504040204" pitchFamily="34" charset="0"/>
            </a:endParaRPr>
          </a:p>
          <a:p>
            <a:pPr marL="313925" indent="-313925" algn="just">
              <a:buAutoNum type="arabicPeriod"/>
            </a:pPr>
            <a:r>
              <a:rPr lang="en-US" sz="1465" dirty="0">
                <a:latin typeface="Tahoma" panose="020B0604030504040204" pitchFamily="34" charset="0"/>
                <a:ea typeface="Tahoma" panose="020B0604030504040204" pitchFamily="34" charset="0"/>
                <a:cs typeface="Tahoma" panose="020B0604030504040204" pitchFamily="34" charset="0"/>
              </a:rPr>
              <a:t>During the pre-diagnostic phase of PV, </a:t>
            </a:r>
            <a:r>
              <a:rPr lang="en-US" sz="1465" b="1" dirty="0">
                <a:latin typeface="Tahoma" panose="020B0604030504040204" pitchFamily="34" charset="0"/>
                <a:ea typeface="Tahoma" panose="020B0604030504040204" pitchFamily="34" charset="0"/>
                <a:cs typeface="Tahoma" panose="020B0604030504040204" pitchFamily="34" charset="0"/>
              </a:rPr>
              <a:t>an excess of myocardial infarction and peripheral arterial events </a:t>
            </a:r>
            <a:r>
              <a:rPr lang="en-US" sz="1465" dirty="0">
                <a:latin typeface="Tahoma" panose="020B0604030504040204" pitchFamily="34" charset="0"/>
                <a:ea typeface="Tahoma" panose="020B0604030504040204" pitchFamily="34" charset="0"/>
                <a:cs typeface="Tahoma" panose="020B0604030504040204" pitchFamily="34" charset="0"/>
              </a:rPr>
              <a:t>than after diagnosis was documented. </a:t>
            </a:r>
            <a:r>
              <a:rPr lang="en-US" sz="1465" b="1" dirty="0">
                <a:latin typeface="Tahoma" panose="020B0604030504040204" pitchFamily="34" charset="0"/>
                <a:ea typeface="Tahoma" panose="020B0604030504040204" pitchFamily="34" charset="0"/>
                <a:cs typeface="Tahoma" panose="020B0604030504040204" pitchFamily="34" charset="0"/>
              </a:rPr>
              <a:t>Conversely, TIA/Strokes were prevalent at diagnosis (Higher HCT levels).</a:t>
            </a:r>
            <a:endParaRPr lang="it-IT" sz="1465"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539" y="767966"/>
            <a:ext cx="2761361" cy="332817"/>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048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558483" y="1389471"/>
            <a:ext cx="8077400" cy="4559679"/>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2" name="Immagine 1"/>
          <p:cNvPicPr>
            <a:picLocks noChangeAspect="1"/>
          </p:cNvPicPr>
          <p:nvPr/>
        </p:nvPicPr>
        <p:blipFill>
          <a:blip r:embed="rId2"/>
          <a:stretch>
            <a:fillRect/>
          </a:stretch>
        </p:blipFill>
        <p:spPr>
          <a:xfrm>
            <a:off x="1686794" y="1655877"/>
            <a:ext cx="7788125" cy="2956523"/>
          </a:xfrm>
          <a:prstGeom prst="rect">
            <a:avLst/>
          </a:prstGeom>
        </p:spPr>
      </p:pic>
    </p:spTree>
    <p:extLst>
      <p:ext uri="{BB962C8B-B14F-4D97-AF65-F5344CB8AC3E}">
        <p14:creationId xmlns:p14="http://schemas.microsoft.com/office/powerpoint/2010/main" val="762109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941425" y="2493768"/>
            <a:ext cx="7271854" cy="3606777"/>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sp>
        <p:nvSpPr>
          <p:cNvPr id="3" name="Rettangolo 2"/>
          <p:cNvSpPr/>
          <p:nvPr/>
        </p:nvSpPr>
        <p:spPr>
          <a:xfrm>
            <a:off x="1941425" y="748267"/>
            <a:ext cx="7275893" cy="127350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2" name="Immagine 1"/>
          <p:cNvPicPr>
            <a:picLocks noChangeAspect="1"/>
          </p:cNvPicPr>
          <p:nvPr/>
        </p:nvPicPr>
        <p:blipFill>
          <a:blip r:embed="rId2"/>
          <a:stretch>
            <a:fillRect/>
          </a:stretch>
        </p:blipFill>
        <p:spPr>
          <a:xfrm>
            <a:off x="1948433" y="761437"/>
            <a:ext cx="7264847" cy="1247147"/>
          </a:xfrm>
          <a:prstGeom prst="rect">
            <a:avLst/>
          </a:prstGeom>
        </p:spPr>
      </p:pic>
      <p:pic>
        <p:nvPicPr>
          <p:cNvPr id="4" name="Immagine 3"/>
          <p:cNvPicPr>
            <a:picLocks noChangeAspect="1"/>
          </p:cNvPicPr>
          <p:nvPr/>
        </p:nvPicPr>
        <p:blipFill>
          <a:blip r:embed="rId3"/>
          <a:stretch>
            <a:fillRect/>
          </a:stretch>
        </p:blipFill>
        <p:spPr>
          <a:xfrm>
            <a:off x="2144662" y="2503828"/>
            <a:ext cx="6872389" cy="3479800"/>
          </a:xfrm>
          <a:prstGeom prst="rect">
            <a:avLst/>
          </a:prstGeom>
        </p:spPr>
      </p:pic>
      <p:sp>
        <p:nvSpPr>
          <p:cNvPr id="6" name="Rettangolo 5"/>
          <p:cNvSpPr/>
          <p:nvPr/>
        </p:nvSpPr>
        <p:spPr>
          <a:xfrm>
            <a:off x="2393718" y="2084472"/>
            <a:ext cx="6422851" cy="345992"/>
          </a:xfrm>
          <a:prstGeom prst="rect">
            <a:avLst/>
          </a:prstGeom>
        </p:spPr>
        <p:txBody>
          <a:bodyPr wrap="square">
            <a:spAutoFit/>
          </a:bodyPr>
          <a:lstStyle/>
          <a:p>
            <a:r>
              <a:rPr lang="en-US" sz="824" i="1" dirty="0">
                <a:solidFill>
                  <a:srgbClr val="242021"/>
                </a:solidFill>
                <a:latin typeface="Univers-LightOblique"/>
              </a:rPr>
              <a:t>J </a:t>
            </a:r>
            <a:r>
              <a:rPr lang="en-US" sz="824" i="1" dirty="0" err="1">
                <a:solidFill>
                  <a:srgbClr val="242021"/>
                </a:solidFill>
                <a:latin typeface="Univers-LightOblique"/>
              </a:rPr>
              <a:t>Clin</a:t>
            </a:r>
            <a:r>
              <a:rPr lang="en-US" sz="824" i="1" dirty="0">
                <a:solidFill>
                  <a:srgbClr val="242021"/>
                </a:solidFill>
                <a:latin typeface="Univers-LightOblique"/>
              </a:rPr>
              <a:t> </a:t>
            </a:r>
            <a:r>
              <a:rPr lang="en-US" sz="824" i="1" dirty="0" err="1">
                <a:solidFill>
                  <a:srgbClr val="242021"/>
                </a:solidFill>
                <a:latin typeface="Univers-LightOblique"/>
              </a:rPr>
              <a:t>Oncol</a:t>
            </a:r>
            <a:r>
              <a:rPr lang="en-US" sz="824" i="1" dirty="0">
                <a:solidFill>
                  <a:srgbClr val="242021"/>
                </a:solidFill>
                <a:latin typeface="Univers-LightOblique"/>
              </a:rPr>
              <a:t> 23. © 2005 by American Society of Clinical Oncology</a:t>
            </a:r>
            <a:r>
              <a:rPr lang="en-US" sz="824" dirty="0"/>
              <a:t> </a:t>
            </a:r>
            <a:br>
              <a:rPr lang="en-US" sz="824" dirty="0"/>
            </a:br>
            <a:endParaRPr lang="it-IT" sz="824" dirty="0"/>
          </a:p>
        </p:txBody>
      </p:sp>
      <p:sp>
        <p:nvSpPr>
          <p:cNvPr id="7" name="CasellaDiTesto 6"/>
          <p:cNvSpPr txBox="1"/>
          <p:nvPr/>
        </p:nvSpPr>
        <p:spPr>
          <a:xfrm>
            <a:off x="6697038" y="3589158"/>
            <a:ext cx="809837" cy="289631"/>
          </a:xfrm>
          <a:prstGeom prst="rect">
            <a:avLst/>
          </a:prstGeom>
          <a:noFill/>
        </p:spPr>
        <p:txBody>
          <a:bodyPr wrap="none" rtlCol="0">
            <a:spAutoFit/>
          </a:bodyPr>
          <a:lstStyle/>
          <a:p>
            <a:r>
              <a:rPr lang="it-IT" sz="1282" dirty="0"/>
              <a:t>N= 1638</a:t>
            </a:r>
          </a:p>
        </p:txBody>
      </p:sp>
      <p:sp>
        <p:nvSpPr>
          <p:cNvPr id="8" name="Rectangle 4"/>
          <p:cNvSpPr/>
          <p:nvPr/>
        </p:nvSpPr>
        <p:spPr>
          <a:xfrm>
            <a:off x="2965573" y="2814372"/>
            <a:ext cx="2885600" cy="2796364"/>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24">
              <a:solidFill>
                <a:prstClr val="white"/>
              </a:solidFill>
            </a:endParaRPr>
          </a:p>
        </p:txBody>
      </p:sp>
    </p:spTree>
    <p:extLst>
      <p:ext uri="{BB962C8B-B14F-4D97-AF65-F5344CB8AC3E}">
        <p14:creationId xmlns:p14="http://schemas.microsoft.com/office/powerpoint/2010/main" val="367170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046121" y="3843048"/>
            <a:ext cx="1351155" cy="528713"/>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4" name="Immagine 3"/>
          <p:cNvPicPr>
            <a:picLocks noChangeAspect="1"/>
          </p:cNvPicPr>
          <p:nvPr/>
        </p:nvPicPr>
        <p:blipFill>
          <a:blip r:embed="rId2"/>
          <a:stretch>
            <a:fillRect/>
          </a:stretch>
        </p:blipFill>
        <p:spPr>
          <a:xfrm>
            <a:off x="1999002" y="2430930"/>
            <a:ext cx="7756107" cy="4610273"/>
          </a:xfrm>
          <a:prstGeom prst="rect">
            <a:avLst/>
          </a:prstGeom>
        </p:spPr>
      </p:pic>
      <p:sp>
        <p:nvSpPr>
          <p:cNvPr id="6" name="Rettangolo 5"/>
          <p:cNvSpPr/>
          <p:nvPr/>
        </p:nvSpPr>
        <p:spPr>
          <a:xfrm>
            <a:off x="873525" y="1161943"/>
            <a:ext cx="9636077" cy="1360116"/>
          </a:xfrm>
          <a:prstGeom prst="rect">
            <a:avLst/>
          </a:prstGeom>
        </p:spPr>
        <p:txBody>
          <a:bodyPr wrap="square">
            <a:spAutoFit/>
          </a:bodyPr>
          <a:lstStyle/>
          <a:p>
            <a:r>
              <a:rPr lang="en-US" sz="2563" b="1" dirty="0">
                <a:solidFill>
                  <a:srgbClr val="3A3A3A"/>
                </a:solidFill>
                <a:latin typeface="Tahoma" panose="020B0604030504040204" pitchFamily="34" charset="0"/>
                <a:ea typeface="Tahoma" panose="020B0604030504040204" pitchFamily="34" charset="0"/>
                <a:cs typeface="Tahoma" panose="020B0604030504040204" pitchFamily="34" charset="0"/>
              </a:rPr>
              <a:t>Clonal Hematopoiesis of Indeterminate Potential (CHIP) </a:t>
            </a:r>
            <a:r>
              <a:rPr lang="en-US" sz="2563" dirty="0">
                <a:solidFill>
                  <a:srgbClr val="3A3A3A"/>
                </a:solidFill>
                <a:latin typeface="Tahoma" panose="020B0604030504040204" pitchFamily="34" charset="0"/>
                <a:ea typeface="Tahoma" panose="020B0604030504040204" pitchFamily="34" charset="0"/>
                <a:cs typeface="Tahoma" panose="020B0604030504040204" pitchFamily="34" charset="0"/>
              </a:rPr>
              <a:t>  </a:t>
            </a:r>
            <a:r>
              <a:rPr lang="en-US" sz="1831" dirty="0">
                <a:solidFill>
                  <a:srgbClr val="3A3A3A"/>
                </a:solidFill>
                <a:latin typeface="Tahoma" panose="020B0604030504040204" pitchFamily="34" charset="0"/>
                <a:ea typeface="Tahoma" panose="020B0604030504040204" pitchFamily="34" charset="0"/>
                <a:cs typeface="Tahoma" panose="020B0604030504040204" pitchFamily="34" charset="0"/>
              </a:rPr>
              <a:t>A pre-malignant condition that in many people does not present any clinical consequences.</a:t>
            </a:r>
          </a:p>
          <a:p>
            <a:endParaRPr lang="en-US" sz="2563" dirty="0">
              <a:solidFill>
                <a:srgbClr val="3A3A3A"/>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4"/>
          <p:cNvSpPr/>
          <p:nvPr/>
        </p:nvSpPr>
        <p:spPr>
          <a:xfrm>
            <a:off x="7841408" y="5989784"/>
            <a:ext cx="1639260" cy="610064"/>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24">
              <a:solidFill>
                <a:prstClr val="white"/>
              </a:solidFill>
            </a:endParaRPr>
          </a:p>
        </p:txBody>
      </p:sp>
      <p:sp>
        <p:nvSpPr>
          <p:cNvPr id="8" name="Rectangle 4"/>
          <p:cNvSpPr/>
          <p:nvPr/>
        </p:nvSpPr>
        <p:spPr>
          <a:xfrm>
            <a:off x="7841408" y="4246177"/>
            <a:ext cx="1683064" cy="615033"/>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24">
              <a:solidFill>
                <a:prstClr val="white"/>
              </a:solidFill>
            </a:endParaRPr>
          </a:p>
        </p:txBody>
      </p:sp>
      <p:sp>
        <p:nvSpPr>
          <p:cNvPr id="9" name="Rectangle 4"/>
          <p:cNvSpPr/>
          <p:nvPr/>
        </p:nvSpPr>
        <p:spPr>
          <a:xfrm>
            <a:off x="7841408" y="5100390"/>
            <a:ext cx="1643629" cy="609361"/>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24">
              <a:solidFill>
                <a:prstClr val="white"/>
              </a:solidFill>
            </a:endParaRPr>
          </a:p>
        </p:txBody>
      </p:sp>
      <p:sp>
        <p:nvSpPr>
          <p:cNvPr id="10" name="Rectangle 4"/>
          <p:cNvSpPr/>
          <p:nvPr/>
        </p:nvSpPr>
        <p:spPr>
          <a:xfrm>
            <a:off x="4558389" y="5914926"/>
            <a:ext cx="2762213" cy="684921"/>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24">
              <a:solidFill>
                <a:prstClr val="white"/>
              </a:solidFill>
            </a:endParaRPr>
          </a:p>
        </p:txBody>
      </p:sp>
    </p:spTree>
    <p:extLst>
      <p:ext uri="{BB962C8B-B14F-4D97-AF65-F5344CB8AC3E}">
        <p14:creationId xmlns:p14="http://schemas.microsoft.com/office/powerpoint/2010/main" val="3804153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04440" y="2110826"/>
            <a:ext cx="8815475" cy="393792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4" name="Immagine 3"/>
          <p:cNvPicPr>
            <a:picLocks noChangeAspect="1"/>
          </p:cNvPicPr>
          <p:nvPr/>
        </p:nvPicPr>
        <p:blipFill>
          <a:blip r:embed="rId2"/>
          <a:stretch>
            <a:fillRect/>
          </a:stretch>
        </p:blipFill>
        <p:spPr>
          <a:xfrm>
            <a:off x="1754407" y="2342370"/>
            <a:ext cx="7778608" cy="3572222"/>
          </a:xfrm>
          <a:prstGeom prst="rect">
            <a:avLst/>
          </a:prstGeom>
        </p:spPr>
      </p:pic>
      <p:sp>
        <p:nvSpPr>
          <p:cNvPr id="5" name="Rettangolo 4"/>
          <p:cNvSpPr/>
          <p:nvPr/>
        </p:nvSpPr>
        <p:spPr>
          <a:xfrm>
            <a:off x="691913" y="1059674"/>
            <a:ext cx="9968661" cy="1078437"/>
          </a:xfrm>
          <a:prstGeom prst="rect">
            <a:avLst/>
          </a:prstGeom>
        </p:spPr>
        <p:txBody>
          <a:bodyPr wrap="square">
            <a:spAutoFit/>
          </a:bodyPr>
          <a:lstStyle/>
          <a:p>
            <a:endParaRPr lang="it-IT" sz="915" dirty="0">
              <a:solidFill>
                <a:srgbClr val="000000"/>
              </a:solidFill>
              <a:latin typeface="Calibri" panose="020F0502020204030204" pitchFamily="34" charset="0"/>
            </a:endParaRPr>
          </a:p>
          <a:p>
            <a:r>
              <a:rPr lang="en-US" sz="2197" b="1" i="1" dirty="0">
                <a:latin typeface="Tahoma" panose="020B0604030504040204" pitchFamily="34" charset="0"/>
                <a:ea typeface="Tahoma" panose="020B0604030504040204" pitchFamily="34" charset="0"/>
                <a:cs typeface="Tahoma" panose="020B0604030504040204" pitchFamily="34" charset="0"/>
              </a:rPr>
              <a:t>Somatic mutation-driven clonal hematopoiesis is associated </a:t>
            </a:r>
            <a:r>
              <a:rPr lang="en-US" sz="2197" dirty="0">
                <a:latin typeface="Tahoma" panose="020B0604030504040204" pitchFamily="34" charset="0"/>
                <a:ea typeface="Tahoma" panose="020B0604030504040204" pitchFamily="34" charset="0"/>
                <a:cs typeface="Tahoma" panose="020B0604030504040204" pitchFamily="34" charset="0"/>
              </a:rPr>
              <a:t> </a:t>
            </a:r>
            <a:r>
              <a:rPr lang="en-US" sz="2197" b="1" i="1" dirty="0">
                <a:latin typeface="Tahoma" panose="020B0604030504040204" pitchFamily="34" charset="0"/>
                <a:ea typeface="Tahoma" panose="020B0604030504040204" pitchFamily="34" charset="0"/>
                <a:cs typeface="Tahoma" panose="020B0604030504040204" pitchFamily="34" charset="0"/>
              </a:rPr>
              <a:t>with </a:t>
            </a:r>
            <a:r>
              <a:rPr lang="en-US" sz="2197" b="1" i="1" dirty="0">
                <a:solidFill>
                  <a:srgbClr val="FF0000"/>
                </a:solidFill>
                <a:latin typeface="Tahoma" panose="020B0604030504040204" pitchFamily="34" charset="0"/>
                <a:ea typeface="Tahoma" panose="020B0604030504040204" pitchFamily="34" charset="0"/>
                <a:cs typeface="Tahoma" panose="020B0604030504040204" pitchFamily="34" charset="0"/>
              </a:rPr>
              <a:t>increased incidence of atherosclerotic cardio/cerebrovascular disease</a:t>
            </a:r>
            <a:endParaRPr lang="it-IT" sz="2197"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83362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78343" y="1558593"/>
            <a:ext cx="10008997" cy="5040374"/>
          </a:xfrm>
          <a:prstGeom prst="rect">
            <a:avLst/>
          </a:prstGeom>
        </p:spPr>
      </p:pic>
      <p:sp>
        <p:nvSpPr>
          <p:cNvPr id="5" name="Rettangolo 4"/>
          <p:cNvSpPr/>
          <p:nvPr/>
        </p:nvSpPr>
        <p:spPr>
          <a:xfrm>
            <a:off x="1046410" y="846596"/>
            <a:ext cx="9517353" cy="219163"/>
          </a:xfrm>
          <a:prstGeom prst="rect">
            <a:avLst/>
          </a:prstGeom>
        </p:spPr>
        <p:txBody>
          <a:bodyPr wrap="square">
            <a:spAutoFit/>
          </a:bodyPr>
          <a:lstStyle/>
          <a:p>
            <a:r>
              <a:rPr lang="en-US" sz="824" b="1" dirty="0">
                <a:solidFill>
                  <a:srgbClr val="1A1A1A"/>
                </a:solidFill>
                <a:latin typeface="acumin-pro"/>
              </a:rPr>
              <a:t>In 538 </a:t>
            </a:r>
            <a:r>
              <a:rPr lang="en-US" sz="824" b="1" dirty="0" err="1">
                <a:solidFill>
                  <a:srgbClr val="1A1A1A"/>
                </a:solidFill>
                <a:latin typeface="acumin-pro"/>
              </a:rPr>
              <a:t>casi</a:t>
            </a:r>
            <a:r>
              <a:rPr lang="en-US" sz="824" b="1" dirty="0">
                <a:solidFill>
                  <a:srgbClr val="1A1A1A"/>
                </a:solidFill>
                <a:latin typeface="acumin-pro"/>
              </a:rPr>
              <a:t> con Stroke </a:t>
            </a:r>
            <a:r>
              <a:rPr lang="en-US" sz="824" b="1" dirty="0" err="1">
                <a:solidFill>
                  <a:srgbClr val="1A1A1A"/>
                </a:solidFill>
                <a:latin typeface="acumin-pro"/>
              </a:rPr>
              <a:t>l’associazione</a:t>
            </a:r>
            <a:r>
              <a:rPr lang="en-US" sz="824" b="1" dirty="0">
                <a:solidFill>
                  <a:srgbClr val="1A1A1A"/>
                </a:solidFill>
                <a:latin typeface="acumin-pro"/>
              </a:rPr>
              <a:t> con la </a:t>
            </a:r>
            <a:r>
              <a:rPr lang="en-US" sz="824" b="1" dirty="0" err="1">
                <a:solidFill>
                  <a:srgbClr val="1A1A1A"/>
                </a:solidFill>
                <a:latin typeface="acumin-pro"/>
              </a:rPr>
              <a:t>presenza</a:t>
            </a:r>
            <a:r>
              <a:rPr lang="en-US" sz="824" b="1" dirty="0">
                <a:solidFill>
                  <a:srgbClr val="1A1A1A"/>
                </a:solidFill>
                <a:latin typeface="acumin-pro"/>
              </a:rPr>
              <a:t> </a:t>
            </a:r>
            <a:r>
              <a:rPr lang="en-US" sz="824" b="1" dirty="0" err="1">
                <a:solidFill>
                  <a:srgbClr val="1A1A1A"/>
                </a:solidFill>
                <a:latin typeface="acumin-pro"/>
              </a:rPr>
              <a:t>della</a:t>
            </a:r>
            <a:r>
              <a:rPr lang="en-US" sz="824" b="1" dirty="0">
                <a:solidFill>
                  <a:srgbClr val="1A1A1A"/>
                </a:solidFill>
                <a:latin typeface="acumin-pro"/>
              </a:rPr>
              <a:t> </a:t>
            </a:r>
            <a:r>
              <a:rPr lang="en-US" sz="824" b="1" dirty="0" err="1">
                <a:solidFill>
                  <a:srgbClr val="1A1A1A"/>
                </a:solidFill>
                <a:latin typeface="acumin-pro"/>
              </a:rPr>
              <a:t>mutazione</a:t>
            </a:r>
            <a:r>
              <a:rPr lang="en-US" sz="824" b="1" dirty="0">
                <a:solidFill>
                  <a:srgbClr val="1A1A1A"/>
                </a:solidFill>
                <a:latin typeface="acumin-pro"/>
              </a:rPr>
              <a:t> di JAK2  era </a:t>
            </a:r>
            <a:r>
              <a:rPr lang="en-US" sz="824" b="1" dirty="0" err="1">
                <a:solidFill>
                  <a:srgbClr val="1A1A1A"/>
                </a:solidFill>
                <a:latin typeface="acumin-pro"/>
              </a:rPr>
              <a:t>più</a:t>
            </a:r>
            <a:r>
              <a:rPr lang="en-US" sz="824" b="1" dirty="0">
                <a:solidFill>
                  <a:srgbClr val="1A1A1A"/>
                </a:solidFill>
                <a:latin typeface="acumin-pro"/>
              </a:rPr>
              <a:t> </a:t>
            </a:r>
            <a:r>
              <a:rPr lang="en-US" sz="824" b="1" dirty="0" err="1">
                <a:solidFill>
                  <a:srgbClr val="1A1A1A"/>
                </a:solidFill>
                <a:latin typeface="acumin-pro"/>
              </a:rPr>
              <a:t>alta</a:t>
            </a:r>
            <a:r>
              <a:rPr lang="en-US" sz="824" b="1" dirty="0">
                <a:solidFill>
                  <a:srgbClr val="1A1A1A"/>
                </a:solidFill>
                <a:latin typeface="acumin-pro"/>
              </a:rPr>
              <a:t> </a:t>
            </a:r>
            <a:r>
              <a:rPr lang="en-US" sz="824" b="1" dirty="0" err="1">
                <a:solidFill>
                  <a:srgbClr val="1A1A1A"/>
                </a:solidFill>
                <a:latin typeface="acumin-pro"/>
              </a:rPr>
              <a:t>che</a:t>
            </a:r>
            <a:r>
              <a:rPr lang="en-US" sz="824" b="1" dirty="0">
                <a:solidFill>
                  <a:srgbClr val="1A1A1A"/>
                </a:solidFill>
                <a:latin typeface="acumin-pro"/>
              </a:rPr>
              <a:t> </a:t>
            </a:r>
            <a:r>
              <a:rPr lang="en-US" sz="824" b="1" dirty="0" err="1">
                <a:solidFill>
                  <a:srgbClr val="1A1A1A"/>
                </a:solidFill>
                <a:latin typeface="acumin-pro"/>
              </a:rPr>
              <a:t>nei</a:t>
            </a:r>
            <a:r>
              <a:rPr lang="en-US" sz="824" b="1" dirty="0">
                <a:solidFill>
                  <a:srgbClr val="1A1A1A"/>
                </a:solidFill>
                <a:latin typeface="acumin-pro"/>
              </a:rPr>
              <a:t> </a:t>
            </a:r>
            <a:r>
              <a:rPr lang="en-US" sz="824" b="1" dirty="0" err="1">
                <a:solidFill>
                  <a:srgbClr val="1A1A1A"/>
                </a:solidFill>
                <a:latin typeface="acumin-pro"/>
              </a:rPr>
              <a:t>casi</a:t>
            </a:r>
            <a:r>
              <a:rPr lang="en-US" sz="824" b="1" dirty="0">
                <a:solidFill>
                  <a:srgbClr val="1A1A1A"/>
                </a:solidFill>
                <a:latin typeface="acumin-pro"/>
              </a:rPr>
              <a:t> di </a:t>
            </a:r>
            <a:r>
              <a:rPr lang="en-US" sz="824" b="1" dirty="0" err="1">
                <a:solidFill>
                  <a:srgbClr val="1A1A1A"/>
                </a:solidFill>
                <a:latin typeface="acumin-pro"/>
              </a:rPr>
              <a:t>pari</a:t>
            </a:r>
            <a:r>
              <a:rPr lang="en-US" sz="824" b="1" dirty="0">
                <a:solidFill>
                  <a:srgbClr val="1A1A1A"/>
                </a:solidFill>
                <a:latin typeface="acumin-pro"/>
              </a:rPr>
              <a:t> </a:t>
            </a:r>
            <a:r>
              <a:rPr lang="en-US" sz="824" b="1" dirty="0" err="1">
                <a:solidFill>
                  <a:srgbClr val="1A1A1A"/>
                </a:solidFill>
                <a:latin typeface="acumin-pro"/>
              </a:rPr>
              <a:t>età</a:t>
            </a:r>
            <a:r>
              <a:rPr lang="en-US" sz="824" b="1" dirty="0">
                <a:solidFill>
                  <a:srgbClr val="1A1A1A"/>
                </a:solidFill>
                <a:latin typeface="acumin-pro"/>
              </a:rPr>
              <a:t> </a:t>
            </a:r>
            <a:r>
              <a:rPr lang="en-US" sz="824" b="1" dirty="0" err="1">
                <a:solidFill>
                  <a:srgbClr val="1A1A1A"/>
                </a:solidFill>
                <a:latin typeface="acumin-pro"/>
              </a:rPr>
              <a:t>senza</a:t>
            </a:r>
            <a:r>
              <a:rPr lang="en-US" sz="824" b="1" dirty="0">
                <a:solidFill>
                  <a:srgbClr val="1A1A1A"/>
                </a:solidFill>
                <a:latin typeface="acumin-pro"/>
              </a:rPr>
              <a:t> stroke ma solo </a:t>
            </a:r>
            <a:r>
              <a:rPr lang="en-US" sz="824" b="1" dirty="0" err="1">
                <a:solidFill>
                  <a:srgbClr val="1A1A1A"/>
                </a:solidFill>
                <a:latin typeface="acumin-pro"/>
              </a:rPr>
              <a:t>nei</a:t>
            </a:r>
            <a:r>
              <a:rPr lang="en-US" sz="824" b="1" dirty="0">
                <a:solidFill>
                  <a:srgbClr val="1A1A1A"/>
                </a:solidFill>
                <a:latin typeface="acumin-pro"/>
              </a:rPr>
              <a:t> </a:t>
            </a:r>
            <a:r>
              <a:rPr lang="en-US" sz="824" b="1" dirty="0" err="1">
                <a:solidFill>
                  <a:srgbClr val="1A1A1A"/>
                </a:solidFill>
                <a:latin typeface="acumin-pro"/>
              </a:rPr>
              <a:t>fumatori</a:t>
            </a:r>
            <a:r>
              <a:rPr lang="en-US" sz="824" b="1" dirty="0">
                <a:solidFill>
                  <a:srgbClr val="1A1A1A"/>
                </a:solidFill>
                <a:latin typeface="acumin-pro"/>
              </a:rPr>
              <a:t> </a:t>
            </a:r>
            <a:r>
              <a:rPr lang="en-US" sz="824" dirty="0">
                <a:solidFill>
                  <a:srgbClr val="1A1A1A"/>
                </a:solidFill>
                <a:latin typeface="acumin-pro"/>
              </a:rPr>
              <a:t>(</a:t>
            </a:r>
            <a:r>
              <a:rPr lang="en-US" sz="824" i="1" dirty="0">
                <a:solidFill>
                  <a:srgbClr val="1A1A1A"/>
                </a:solidFill>
                <a:latin typeface="acumin-pro"/>
              </a:rPr>
              <a:t>P</a:t>
            </a:r>
            <a:r>
              <a:rPr lang="en-US" sz="824" dirty="0">
                <a:solidFill>
                  <a:srgbClr val="1A1A1A"/>
                </a:solidFill>
                <a:latin typeface="acumin-pro"/>
              </a:rPr>
              <a:t> &lt; .001)</a:t>
            </a:r>
            <a:endParaRPr lang="it-IT" sz="824" dirty="0"/>
          </a:p>
        </p:txBody>
      </p:sp>
      <p:sp>
        <p:nvSpPr>
          <p:cNvPr id="6" name="CasellaDiTesto 5"/>
          <p:cNvSpPr txBox="1"/>
          <p:nvPr/>
        </p:nvSpPr>
        <p:spPr>
          <a:xfrm>
            <a:off x="5451301" y="6399649"/>
            <a:ext cx="963725" cy="219163"/>
          </a:xfrm>
          <a:prstGeom prst="rect">
            <a:avLst/>
          </a:prstGeom>
          <a:noFill/>
        </p:spPr>
        <p:txBody>
          <a:bodyPr wrap="none" rtlCol="0">
            <a:spAutoFit/>
          </a:bodyPr>
          <a:lstStyle/>
          <a:p>
            <a:r>
              <a:rPr lang="it-IT" sz="824" dirty="0"/>
              <a:t>Blood </a:t>
            </a:r>
            <a:r>
              <a:rPr lang="it-IT" sz="824" dirty="0" err="1"/>
              <a:t>Adv</a:t>
            </a:r>
            <a:r>
              <a:rPr lang="it-IT" sz="824" dirty="0"/>
              <a:t>, 2023</a:t>
            </a:r>
          </a:p>
        </p:txBody>
      </p:sp>
    </p:spTree>
    <p:extLst>
      <p:ext uri="{BB962C8B-B14F-4D97-AF65-F5344CB8AC3E}">
        <p14:creationId xmlns:p14="http://schemas.microsoft.com/office/powerpoint/2010/main" val="4214212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75120" y="1428492"/>
            <a:ext cx="9836258" cy="6010235"/>
          </a:xfrm>
          <a:prstGeom prst="rect">
            <a:avLst/>
          </a:prstGeom>
        </p:spPr>
        <p:txBody>
          <a:bodyPr wrap="square">
            <a:spAutoFit/>
          </a:bodyPr>
          <a:lstStyle/>
          <a:p>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Fumare</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può</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favorire</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il</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rischio</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di MPN e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trombosi</a:t>
            </a:r>
            <a:endPar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1282" dirty="0">
                <a:solidFill>
                  <a:srgbClr val="000000"/>
                </a:solidFill>
                <a:latin typeface="Tahoma" panose="020B0604030504040204" pitchFamily="34" charset="0"/>
                <a:ea typeface="Tahoma" panose="020B0604030504040204" pitchFamily="34" charset="0"/>
                <a:cs typeface="Tahoma" panose="020B0604030504040204" pitchFamily="34" charset="0"/>
              </a:rPr>
              <a:t>Pedersen KM et al., Cancer Med. 2018; 7:5796-5802</a:t>
            </a:r>
          </a:p>
          <a:p>
            <a:endParaRPr lang="en-US" sz="1831" dirty="0">
              <a:solidFill>
                <a:srgbClr val="000000"/>
              </a:solidFill>
              <a:latin typeface="Helvetica" panose="020B0604020202020204" pitchFamily="34" charset="0"/>
            </a:endParaRPr>
          </a:p>
          <a:p>
            <a:r>
              <a:rPr lang="en-US" sz="1465" b="1" dirty="0">
                <a:solidFill>
                  <a:srgbClr val="000000"/>
                </a:solidFill>
                <a:latin typeface="Helvetica-Bold"/>
              </a:rPr>
              <a:t>Methods</a:t>
            </a:r>
          </a:p>
          <a:p>
            <a:r>
              <a:rPr lang="en-US" sz="1465" dirty="0">
                <a:solidFill>
                  <a:srgbClr val="000000"/>
                </a:solidFill>
                <a:latin typeface="Helvetica" panose="020B0604020202020204" pitchFamily="34" charset="0"/>
              </a:rPr>
              <a:t>- Data from </a:t>
            </a:r>
            <a:r>
              <a:rPr lang="en-US" sz="1465" b="1" dirty="0">
                <a:solidFill>
                  <a:srgbClr val="000000"/>
                </a:solidFill>
                <a:latin typeface="Helvetica" panose="020B0604020202020204" pitchFamily="34" charset="0"/>
              </a:rPr>
              <a:t>over 75,000 individuals </a:t>
            </a:r>
            <a:r>
              <a:rPr lang="en-US" sz="1465" dirty="0">
                <a:solidFill>
                  <a:srgbClr val="000000"/>
                </a:solidFill>
                <a:latin typeface="Helvetica" panose="020B0604020202020204" pitchFamily="34" charset="0"/>
              </a:rPr>
              <a:t>in the Danish Diet, Cancer and Health cohort.</a:t>
            </a:r>
          </a:p>
          <a:p>
            <a:pPr marL="261604" indent="-261604">
              <a:buFontTx/>
              <a:buChar char="-"/>
            </a:pPr>
            <a:r>
              <a:rPr lang="en-US" sz="1465" dirty="0">
                <a:solidFill>
                  <a:srgbClr val="000000"/>
                </a:solidFill>
                <a:latin typeface="Helvetica" panose="020B0604020202020204" pitchFamily="34" charset="0"/>
              </a:rPr>
              <a:t>Participants </a:t>
            </a:r>
            <a:r>
              <a:rPr lang="en-US" sz="1465" b="1" dirty="0">
                <a:solidFill>
                  <a:srgbClr val="000000"/>
                </a:solidFill>
                <a:latin typeface="Helvetica" panose="020B0604020202020204" pitchFamily="34" charset="0"/>
              </a:rPr>
              <a:t>were followed for the development of MPNs</a:t>
            </a:r>
            <a:r>
              <a:rPr lang="en-US" sz="1465" dirty="0">
                <a:solidFill>
                  <a:srgbClr val="000000"/>
                </a:solidFill>
                <a:latin typeface="Helvetica" panose="020B0604020202020204" pitchFamily="34" charset="0"/>
              </a:rPr>
              <a:t>.</a:t>
            </a:r>
          </a:p>
          <a:p>
            <a:pPr marL="261604" indent="-261604">
              <a:buFontTx/>
              <a:buChar char="-"/>
            </a:pPr>
            <a:r>
              <a:rPr lang="en-US" sz="1465" b="1" dirty="0">
                <a:solidFill>
                  <a:srgbClr val="000000"/>
                </a:solidFill>
                <a:latin typeface="Helvetica" panose="020B0604020202020204" pitchFamily="34" charset="0"/>
              </a:rPr>
              <a:t>Smoking status assessed at baseline; </a:t>
            </a:r>
            <a:r>
              <a:rPr lang="en-US" sz="1465" dirty="0">
                <a:solidFill>
                  <a:srgbClr val="000000"/>
                </a:solidFill>
                <a:latin typeface="Helvetica" panose="020B0604020202020204" pitchFamily="34" charset="0"/>
              </a:rPr>
              <a:t>hazard ratios (HRs) calculated using Cox regression.</a:t>
            </a:r>
          </a:p>
          <a:p>
            <a:pPr marL="261604" indent="-261604">
              <a:buFontTx/>
              <a:buChar char="-"/>
            </a:pPr>
            <a:endParaRPr lang="en-US" sz="1465" dirty="0">
              <a:solidFill>
                <a:srgbClr val="000000"/>
              </a:solidFill>
              <a:latin typeface="Helvetica" panose="020B0604020202020204" pitchFamily="34" charset="0"/>
            </a:endParaRPr>
          </a:p>
          <a:p>
            <a:endParaRPr lang="en-US" sz="1465" dirty="0">
              <a:solidFill>
                <a:srgbClr val="000000"/>
              </a:solidFill>
              <a:latin typeface="Helvetica" panose="020B0604020202020204" pitchFamily="34" charset="0"/>
            </a:endParaRPr>
          </a:p>
          <a:p>
            <a:r>
              <a:rPr lang="en-US" sz="1465" b="1" dirty="0">
                <a:solidFill>
                  <a:srgbClr val="000000"/>
                </a:solidFill>
                <a:latin typeface="Helvetica-Bold"/>
              </a:rPr>
              <a:t>Key Findings</a:t>
            </a:r>
          </a:p>
          <a:p>
            <a:r>
              <a:rPr lang="en-US" sz="1465" dirty="0">
                <a:solidFill>
                  <a:srgbClr val="000000"/>
                </a:solidFill>
                <a:latin typeface="Helvetica" panose="020B0604020202020204" pitchFamily="34" charset="0"/>
              </a:rPr>
              <a:t>- Smoking was significantly associated with increased risk of MPNs:</a:t>
            </a:r>
          </a:p>
          <a:p>
            <a:r>
              <a:rPr lang="en-US" sz="1465" dirty="0">
                <a:solidFill>
                  <a:srgbClr val="000000"/>
                </a:solidFill>
                <a:latin typeface="Helvetica" panose="020B0604020202020204" pitchFamily="34" charset="0"/>
              </a:rPr>
              <a:t>         </a:t>
            </a:r>
            <a:r>
              <a:rPr lang="en-US" sz="1465" dirty="0">
                <a:solidFill>
                  <a:srgbClr val="FF0000"/>
                </a:solidFill>
                <a:latin typeface="Helvetica" panose="020B0604020202020204" pitchFamily="34" charset="0"/>
              </a:rPr>
              <a:t>Current smokers vs. never smokers</a:t>
            </a:r>
            <a:r>
              <a:rPr lang="en-US" sz="1465" dirty="0">
                <a:solidFill>
                  <a:srgbClr val="000000"/>
                </a:solidFill>
                <a:latin typeface="Helvetica" panose="020B0604020202020204" pitchFamily="34" charset="0"/>
              </a:rPr>
              <a:t>: HR 2.39 (95% CI: 1.64-3.48)</a:t>
            </a:r>
          </a:p>
          <a:p>
            <a:r>
              <a:rPr lang="en-US" sz="1465" dirty="0">
                <a:solidFill>
                  <a:srgbClr val="000000"/>
                </a:solidFill>
                <a:latin typeface="Helvetica" panose="020B0604020202020204" pitchFamily="34" charset="0"/>
              </a:rPr>
              <a:t>         </a:t>
            </a:r>
            <a:r>
              <a:rPr lang="en-US" sz="1465" dirty="0">
                <a:solidFill>
                  <a:srgbClr val="FF0000"/>
                </a:solidFill>
                <a:latin typeface="Helvetica" panose="020B0604020202020204" pitchFamily="34" charset="0"/>
              </a:rPr>
              <a:t>Dose-response relationship observed</a:t>
            </a:r>
            <a:r>
              <a:rPr lang="en-US" sz="1465" dirty="0">
                <a:solidFill>
                  <a:srgbClr val="000000"/>
                </a:solidFill>
                <a:latin typeface="Helvetica" panose="020B0604020202020204" pitchFamily="34" charset="0"/>
              </a:rPr>
              <a:t>: </a:t>
            </a:r>
            <a:r>
              <a:rPr lang="en-US" sz="1465" dirty="0">
                <a:solidFill>
                  <a:srgbClr val="FF0000"/>
                </a:solidFill>
                <a:latin typeface="Helvetica" panose="020B0604020202020204" pitchFamily="34" charset="0"/>
              </a:rPr>
              <a:t>Greater smoking intensity and duration </a:t>
            </a:r>
            <a:r>
              <a:rPr lang="en-US" sz="1465" dirty="0">
                <a:solidFill>
                  <a:srgbClr val="000000"/>
                </a:solidFill>
                <a:latin typeface="Helvetica" panose="020B0604020202020204" pitchFamily="34" charset="0"/>
              </a:rPr>
              <a:t>associated with higher risk.</a:t>
            </a:r>
          </a:p>
          <a:p>
            <a:endParaRPr lang="en-US" sz="1465" dirty="0">
              <a:solidFill>
                <a:srgbClr val="000000"/>
              </a:solidFill>
              <a:latin typeface="Helvetica" panose="020B0604020202020204" pitchFamily="34" charset="0"/>
            </a:endParaRPr>
          </a:p>
          <a:p>
            <a:r>
              <a:rPr lang="en-US" sz="1465" b="1" dirty="0">
                <a:solidFill>
                  <a:srgbClr val="000000"/>
                </a:solidFill>
                <a:latin typeface="Helvetica-Bold"/>
              </a:rPr>
              <a:t>Conclusions</a:t>
            </a:r>
          </a:p>
          <a:p>
            <a:r>
              <a:rPr lang="en-US" sz="1465" dirty="0">
                <a:solidFill>
                  <a:srgbClr val="000000"/>
                </a:solidFill>
                <a:latin typeface="Helvetica" panose="020B0604020202020204" pitchFamily="34" charset="0"/>
              </a:rPr>
              <a:t>- </a:t>
            </a:r>
            <a:r>
              <a:rPr lang="en-US" sz="1465" dirty="0">
                <a:solidFill>
                  <a:srgbClr val="FF0000"/>
                </a:solidFill>
                <a:latin typeface="Helvetica" panose="020B0604020202020204" pitchFamily="34" charset="0"/>
              </a:rPr>
              <a:t>Smoking is a modifiable risk factor for MPNs.</a:t>
            </a:r>
          </a:p>
          <a:p>
            <a:r>
              <a:rPr lang="en-US" sz="1465" dirty="0">
                <a:solidFill>
                  <a:srgbClr val="000000"/>
                </a:solidFill>
                <a:latin typeface="Helvetica" panose="020B0604020202020204" pitchFamily="34" charset="0"/>
              </a:rPr>
              <a:t>- Findings support including smoking cessation in MPN prevention strategies.</a:t>
            </a:r>
            <a:r>
              <a:rPr lang="en-US" sz="1465" dirty="0"/>
              <a:t> </a:t>
            </a:r>
            <a:br>
              <a:rPr lang="en-US" sz="824" dirty="0"/>
            </a:br>
            <a:endParaRPr lang="it-IT" sz="824" dirty="0"/>
          </a:p>
        </p:txBody>
      </p:sp>
    </p:spTree>
    <p:extLst>
      <p:ext uri="{BB962C8B-B14F-4D97-AF65-F5344CB8AC3E}">
        <p14:creationId xmlns:p14="http://schemas.microsoft.com/office/powerpoint/2010/main" val="3129190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90432" y="2119187"/>
            <a:ext cx="10481190" cy="463276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sp>
        <p:nvSpPr>
          <p:cNvPr id="5" name="Rettangolo 4"/>
          <p:cNvSpPr/>
          <p:nvPr/>
        </p:nvSpPr>
        <p:spPr>
          <a:xfrm>
            <a:off x="290432" y="871783"/>
            <a:ext cx="10481190" cy="110193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2" name="Immagine 1"/>
          <p:cNvPicPr>
            <a:picLocks noChangeAspect="1"/>
          </p:cNvPicPr>
          <p:nvPr/>
        </p:nvPicPr>
        <p:blipFill>
          <a:blip r:embed="rId2"/>
          <a:stretch>
            <a:fillRect/>
          </a:stretch>
        </p:blipFill>
        <p:spPr>
          <a:xfrm>
            <a:off x="1580293" y="2230236"/>
            <a:ext cx="8772765" cy="4488785"/>
          </a:xfrm>
          <a:prstGeom prst="rect">
            <a:avLst/>
          </a:prstGeom>
        </p:spPr>
      </p:pic>
      <p:sp>
        <p:nvSpPr>
          <p:cNvPr id="3" name="Rettangolo 2"/>
          <p:cNvSpPr/>
          <p:nvPr/>
        </p:nvSpPr>
        <p:spPr>
          <a:xfrm>
            <a:off x="432893" y="1038632"/>
            <a:ext cx="10177719" cy="768544"/>
          </a:xfrm>
          <a:prstGeom prst="rect">
            <a:avLst/>
          </a:prstGeom>
        </p:spPr>
        <p:txBody>
          <a:bodyPr wrap="square">
            <a:spAutoFit/>
          </a:bodyPr>
          <a:lstStyle/>
          <a:p>
            <a:r>
              <a:rPr lang="en-US" sz="2197" b="1" dirty="0" err="1">
                <a:latin typeface="Tahoma" panose="020B0604030504040204" pitchFamily="34" charset="0"/>
                <a:ea typeface="Tahoma" panose="020B0604030504040204" pitchFamily="34" charset="0"/>
                <a:cs typeface="Tahoma" panose="020B0604030504040204" pitchFamily="34" charset="0"/>
              </a:rPr>
              <a:t>Fattori</a:t>
            </a:r>
            <a:r>
              <a:rPr lang="en-US" sz="2197" b="1" dirty="0">
                <a:latin typeface="Tahoma" panose="020B0604030504040204" pitchFamily="34" charset="0"/>
                <a:ea typeface="Tahoma" panose="020B0604030504040204" pitchFamily="34" charset="0"/>
                <a:cs typeface="Tahoma" panose="020B0604030504040204" pitchFamily="34" charset="0"/>
              </a:rPr>
              <a:t> </a:t>
            </a:r>
            <a:r>
              <a:rPr lang="en-US" sz="2197" b="1" dirty="0" err="1">
                <a:latin typeface="Tahoma" panose="020B0604030504040204" pitchFamily="34" charset="0"/>
                <a:ea typeface="Tahoma" panose="020B0604030504040204" pitchFamily="34" charset="0"/>
                <a:cs typeface="Tahoma" panose="020B0604030504040204" pitchFamily="34" charset="0"/>
              </a:rPr>
              <a:t>che</a:t>
            </a:r>
            <a:r>
              <a:rPr lang="en-US" sz="2197" b="1" dirty="0">
                <a:latin typeface="Tahoma" panose="020B0604030504040204" pitchFamily="34" charset="0"/>
                <a:ea typeface="Tahoma" panose="020B0604030504040204" pitchFamily="34" charset="0"/>
                <a:cs typeface="Tahoma" panose="020B0604030504040204" pitchFamily="34" charset="0"/>
              </a:rPr>
              <a:t> </a:t>
            </a:r>
            <a:r>
              <a:rPr lang="en-US" sz="2197" b="1" dirty="0" err="1">
                <a:latin typeface="Tahoma" panose="020B0604030504040204" pitchFamily="34" charset="0"/>
                <a:ea typeface="Tahoma" panose="020B0604030504040204" pitchFamily="34" charset="0"/>
                <a:cs typeface="Tahoma" panose="020B0604030504040204" pitchFamily="34" charset="0"/>
              </a:rPr>
              <a:t>possono</a:t>
            </a:r>
            <a:r>
              <a:rPr lang="en-US" sz="2197" b="1" dirty="0">
                <a:latin typeface="Tahoma" panose="020B0604030504040204" pitchFamily="34" charset="0"/>
                <a:ea typeface="Tahoma" panose="020B0604030504040204" pitchFamily="34" charset="0"/>
                <a:cs typeface="Tahoma" panose="020B0604030504040204" pitchFamily="34" charset="0"/>
              </a:rPr>
              <a:t> </a:t>
            </a:r>
            <a:r>
              <a:rPr lang="en-US" sz="2197" b="1" dirty="0" err="1">
                <a:latin typeface="Tahoma" panose="020B0604030504040204" pitchFamily="34" charset="0"/>
                <a:ea typeface="Tahoma" panose="020B0604030504040204" pitchFamily="34" charset="0"/>
                <a:cs typeface="Tahoma" panose="020B0604030504040204" pitchFamily="34" charset="0"/>
              </a:rPr>
              <a:t>aumentare</a:t>
            </a:r>
            <a:r>
              <a:rPr lang="en-US" sz="2197" b="1" dirty="0">
                <a:latin typeface="Tahoma" panose="020B0604030504040204" pitchFamily="34" charset="0"/>
                <a:ea typeface="Tahoma" panose="020B0604030504040204" pitchFamily="34" charset="0"/>
                <a:cs typeface="Tahoma" panose="020B0604030504040204" pitchFamily="34" charset="0"/>
              </a:rPr>
              <a:t> </a:t>
            </a:r>
            <a:r>
              <a:rPr lang="en-US" sz="2197" b="1" dirty="0" err="1">
                <a:latin typeface="Tahoma" panose="020B0604030504040204" pitchFamily="34" charset="0"/>
                <a:ea typeface="Tahoma" panose="020B0604030504040204" pitchFamily="34" charset="0"/>
                <a:cs typeface="Tahoma" panose="020B0604030504040204" pitchFamily="34" charset="0"/>
              </a:rPr>
              <a:t>il</a:t>
            </a:r>
            <a:r>
              <a:rPr lang="en-US" sz="2197" b="1" dirty="0">
                <a:latin typeface="Tahoma" panose="020B0604030504040204" pitchFamily="34" charset="0"/>
                <a:ea typeface="Tahoma" panose="020B0604030504040204" pitchFamily="34" charset="0"/>
                <a:cs typeface="Tahoma" panose="020B0604030504040204" pitchFamily="34" charset="0"/>
              </a:rPr>
              <a:t> </a:t>
            </a:r>
            <a:r>
              <a:rPr lang="en-US" sz="2197" b="1" dirty="0" err="1">
                <a:latin typeface="Tahoma" panose="020B0604030504040204" pitchFamily="34" charset="0"/>
                <a:ea typeface="Tahoma" panose="020B0604030504040204" pitchFamily="34" charset="0"/>
                <a:cs typeface="Tahoma" panose="020B0604030504040204" pitchFamily="34" charset="0"/>
              </a:rPr>
              <a:t>rischio</a:t>
            </a:r>
            <a:r>
              <a:rPr lang="en-US" sz="2197" b="1" dirty="0">
                <a:latin typeface="Tahoma" panose="020B0604030504040204" pitchFamily="34" charset="0"/>
                <a:ea typeface="Tahoma" panose="020B0604030504040204" pitchFamily="34" charset="0"/>
                <a:cs typeface="Tahoma" panose="020B0604030504040204" pitchFamily="34" charset="0"/>
              </a:rPr>
              <a:t> di arteriosclerosis e </a:t>
            </a:r>
            <a:r>
              <a:rPr lang="en-US" sz="2197" b="1" dirty="0" err="1">
                <a:latin typeface="Tahoma" panose="020B0604030504040204" pitchFamily="34" charset="0"/>
                <a:ea typeface="Tahoma" panose="020B0604030504040204" pitchFamily="34" charset="0"/>
                <a:cs typeface="Tahoma" panose="020B0604030504040204" pitchFamily="34" charset="0"/>
              </a:rPr>
              <a:t>trombosi</a:t>
            </a:r>
            <a:r>
              <a:rPr lang="en-US" sz="2197" b="1" dirty="0">
                <a:latin typeface="Tahoma" panose="020B0604030504040204" pitchFamily="34" charset="0"/>
                <a:ea typeface="Tahoma" panose="020B0604030504040204" pitchFamily="34" charset="0"/>
                <a:cs typeface="Tahoma" panose="020B0604030504040204" pitchFamily="34" charset="0"/>
              </a:rPr>
              <a:t> </a:t>
            </a:r>
            <a:r>
              <a:rPr lang="en-US" sz="2197" dirty="0" err="1">
                <a:latin typeface="Tahoma" panose="020B0604030504040204" pitchFamily="34" charset="0"/>
                <a:ea typeface="Tahoma" panose="020B0604030504040204" pitchFamily="34" charset="0"/>
                <a:cs typeface="Tahoma" panose="020B0604030504040204" pitchFamily="34" charset="0"/>
              </a:rPr>
              <a:t>Emopoiesi</a:t>
            </a:r>
            <a:r>
              <a:rPr lang="en-US" sz="2197" dirty="0">
                <a:latin typeface="Tahoma" panose="020B0604030504040204" pitchFamily="34" charset="0"/>
                <a:ea typeface="Tahoma" panose="020B0604030504040204" pitchFamily="34" charset="0"/>
                <a:cs typeface="Tahoma" panose="020B0604030504040204" pitchFamily="34" charset="0"/>
              </a:rPr>
              <a:t> </a:t>
            </a:r>
            <a:r>
              <a:rPr lang="en-US" sz="2197" dirty="0" err="1">
                <a:latin typeface="Tahoma" panose="020B0604030504040204" pitchFamily="34" charset="0"/>
                <a:ea typeface="Tahoma" panose="020B0604030504040204" pitchFamily="34" charset="0"/>
                <a:cs typeface="Tahoma" panose="020B0604030504040204" pitchFamily="34" charset="0"/>
              </a:rPr>
              <a:t>clonale</a:t>
            </a:r>
            <a:r>
              <a:rPr lang="en-US" sz="2197" dirty="0">
                <a:latin typeface="Tahoma" panose="020B0604030504040204" pitchFamily="34" charset="0"/>
                <a:ea typeface="Tahoma" panose="020B0604030504040204" pitchFamily="34" charset="0"/>
                <a:cs typeface="Tahoma" panose="020B0604030504040204" pitchFamily="34" charset="0"/>
              </a:rPr>
              <a:t> , </a:t>
            </a:r>
            <a:r>
              <a:rPr lang="en-US" sz="2197" dirty="0" err="1">
                <a:latin typeface="Tahoma" panose="020B0604030504040204" pitchFamily="34" charset="0"/>
                <a:ea typeface="Tahoma" panose="020B0604030504040204" pitchFamily="34" charset="0"/>
                <a:cs typeface="Tahoma" panose="020B0604030504040204" pitchFamily="34" charset="0"/>
              </a:rPr>
              <a:t>infiammazione</a:t>
            </a:r>
            <a:r>
              <a:rPr lang="en-US" sz="2197" dirty="0">
                <a:latin typeface="Tahoma" panose="020B0604030504040204" pitchFamily="34" charset="0"/>
                <a:ea typeface="Tahoma" panose="020B0604030504040204" pitchFamily="34" charset="0"/>
                <a:cs typeface="Tahoma" panose="020B0604030504040204" pitchFamily="34" charset="0"/>
              </a:rPr>
              <a:t> e </a:t>
            </a:r>
            <a:r>
              <a:rPr lang="en-US" sz="2197" dirty="0" err="1">
                <a:latin typeface="Tahoma" panose="020B0604030504040204" pitchFamily="34" charset="0"/>
                <a:ea typeface="Tahoma" panose="020B0604030504040204" pitchFamily="34" charset="0"/>
                <a:cs typeface="Tahoma" panose="020B0604030504040204" pitchFamily="34" charset="0"/>
              </a:rPr>
              <a:t>trombosi</a:t>
            </a:r>
            <a:endParaRPr lang="it-IT" sz="2197" dirty="0">
              <a:latin typeface="Tahoma" panose="020B0604030504040204" pitchFamily="34" charset="0"/>
              <a:ea typeface="Tahoma" panose="020B0604030504040204" pitchFamily="34" charset="0"/>
              <a:cs typeface="Tahoma" panose="020B0604030504040204" pitchFamily="34" charset="0"/>
            </a:endParaRPr>
          </a:p>
        </p:txBody>
      </p:sp>
      <p:sp>
        <p:nvSpPr>
          <p:cNvPr id="4" name="Rettangolo 3"/>
          <p:cNvSpPr/>
          <p:nvPr/>
        </p:nvSpPr>
        <p:spPr>
          <a:xfrm>
            <a:off x="4445332" y="6519495"/>
            <a:ext cx="1972015" cy="240194"/>
          </a:xfrm>
          <a:prstGeom prst="rect">
            <a:avLst/>
          </a:prstGeom>
        </p:spPr>
        <p:txBody>
          <a:bodyPr wrap="none">
            <a:spAutoFit/>
          </a:bodyPr>
          <a:lstStyle/>
          <a:p>
            <a:r>
              <a:rPr lang="it-IT" sz="961" dirty="0" err="1"/>
              <a:t>Current</a:t>
            </a:r>
            <a:r>
              <a:rPr lang="it-IT" sz="961" dirty="0"/>
              <a:t> </a:t>
            </a:r>
            <a:r>
              <a:rPr lang="it-IT" sz="961" dirty="0" err="1"/>
              <a:t>Cardiology</a:t>
            </a:r>
            <a:r>
              <a:rPr lang="it-IT" sz="961" dirty="0"/>
              <a:t> Report, 2022</a:t>
            </a:r>
          </a:p>
        </p:txBody>
      </p:sp>
    </p:spTree>
    <p:extLst>
      <p:ext uri="{BB962C8B-B14F-4D97-AF65-F5344CB8AC3E}">
        <p14:creationId xmlns:p14="http://schemas.microsoft.com/office/powerpoint/2010/main" val="13634954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066104" y="1255888"/>
            <a:ext cx="7097781" cy="557491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grpSp>
        <p:nvGrpSpPr>
          <p:cNvPr id="4" name="Gruppo 3"/>
          <p:cNvGrpSpPr/>
          <p:nvPr/>
        </p:nvGrpSpPr>
        <p:grpSpPr>
          <a:xfrm>
            <a:off x="2249775" y="1345393"/>
            <a:ext cx="6750405" cy="5335848"/>
            <a:chOff x="414797" y="456866"/>
            <a:chExt cx="7995955" cy="5852454"/>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797" y="456866"/>
              <a:ext cx="7995955" cy="585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4139952" y="3781296"/>
              <a:ext cx="3816424" cy="1163860"/>
            </a:xfrm>
            <a:prstGeom prst="rect">
              <a:avLst/>
            </a:prstGeom>
            <a:noFill/>
          </p:spPr>
          <p:txBody>
            <a:bodyPr wrap="square" rtlCol="0">
              <a:spAutoFit/>
            </a:bodyPr>
            <a:lstStyle/>
            <a:p>
              <a:pPr defTabSz="165683">
                <a:spcAft>
                  <a:spcPts val="732"/>
                </a:spcAft>
              </a:pPr>
              <a:r>
                <a:rPr lang="it-IT" sz="1282" b="1" dirty="0">
                  <a:solidFill>
                    <a:srgbClr val="000000"/>
                  </a:solidFill>
                </a:rPr>
                <a:t>N (%)	 		IR %</a:t>
              </a:r>
              <a:r>
                <a:rPr lang="it-IT" sz="1282" b="1" dirty="0" err="1">
                  <a:solidFill>
                    <a:srgbClr val="000000"/>
                  </a:solidFill>
                </a:rPr>
                <a:t>pts</a:t>
              </a:r>
              <a:r>
                <a:rPr lang="it-IT" sz="1282" b="1" dirty="0">
                  <a:solidFill>
                    <a:srgbClr val="000000"/>
                  </a:solidFill>
                </a:rPr>
                <a:t>/</a:t>
              </a:r>
              <a:r>
                <a:rPr lang="it-IT" sz="1282" b="1" dirty="0" err="1">
                  <a:solidFill>
                    <a:srgbClr val="000000"/>
                  </a:solidFill>
                </a:rPr>
                <a:t>yr</a:t>
              </a:r>
              <a:r>
                <a:rPr lang="it-IT" sz="1282" b="1" dirty="0">
                  <a:solidFill>
                    <a:srgbClr val="000000"/>
                  </a:solidFill>
                </a:rPr>
                <a:t>	   HR	      		  p</a:t>
              </a:r>
            </a:p>
            <a:p>
              <a:pPr defTabSz="252884">
                <a:spcAft>
                  <a:spcPts val="732"/>
                </a:spcAft>
              </a:pPr>
              <a:r>
                <a:rPr lang="it-IT" sz="1282" dirty="0">
                  <a:solidFill>
                    <a:srgbClr val="000000"/>
                  </a:solidFill>
                </a:rPr>
                <a:t>750 (45)		1.30	   	1 (</a:t>
              </a:r>
              <a:r>
                <a:rPr lang="it-IT" sz="1282" dirty="0" err="1">
                  <a:solidFill>
                    <a:srgbClr val="000000"/>
                  </a:solidFill>
                </a:rPr>
                <a:t>ref</a:t>
              </a:r>
              <a:r>
                <a:rPr lang="it-IT" sz="1282" dirty="0">
                  <a:solidFill>
                    <a:srgbClr val="000000"/>
                  </a:solidFill>
                </a:rPr>
                <a:t>)	  		-</a:t>
              </a:r>
            </a:p>
            <a:p>
              <a:pPr defTabSz="252884">
                <a:spcAft>
                  <a:spcPts val="732"/>
                </a:spcAft>
              </a:pPr>
              <a:r>
                <a:rPr lang="it-IT" sz="1282" dirty="0">
                  <a:solidFill>
                    <a:srgbClr val="000000"/>
                  </a:solidFill>
                </a:rPr>
                <a:t>638 (20)		2.15		1.66		&lt;.0001</a:t>
              </a:r>
            </a:p>
          </p:txBody>
        </p:sp>
      </p:grpSp>
      <p:sp>
        <p:nvSpPr>
          <p:cNvPr id="5" name="CasellaDiTesto 1"/>
          <p:cNvSpPr txBox="1"/>
          <p:nvPr/>
        </p:nvSpPr>
        <p:spPr>
          <a:xfrm>
            <a:off x="6474388" y="6536922"/>
            <a:ext cx="2947760" cy="24731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it-IT" sz="1007" dirty="0" err="1">
                <a:latin typeface="Arial" pitchFamily="34" charset="0"/>
                <a:cs typeface="Arial" pitchFamily="34" charset="0"/>
              </a:rPr>
              <a:t>Barbui</a:t>
            </a:r>
            <a:r>
              <a:rPr lang="it-IT" sz="1007" dirty="0">
                <a:latin typeface="Arial" pitchFamily="34" charset="0"/>
                <a:cs typeface="Arial" pitchFamily="34" charset="0"/>
              </a:rPr>
              <a:t> T et al, AJH 2017; Blood 2017</a:t>
            </a:r>
          </a:p>
        </p:txBody>
      </p:sp>
    </p:spTree>
    <p:extLst>
      <p:ext uri="{BB962C8B-B14F-4D97-AF65-F5344CB8AC3E}">
        <p14:creationId xmlns:p14="http://schemas.microsoft.com/office/powerpoint/2010/main" val="1557354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57AE2ADC-58F1-47B8-E39D-45D07455544A}"/>
              </a:ext>
            </a:extLst>
          </p:cNvPr>
          <p:cNvSpPr txBox="1"/>
          <p:nvPr/>
        </p:nvSpPr>
        <p:spPr>
          <a:xfrm>
            <a:off x="396280" y="89568"/>
            <a:ext cx="4975016" cy="584775"/>
          </a:xfrm>
          <a:prstGeom prst="rect">
            <a:avLst/>
          </a:prstGeom>
          <a:noFill/>
        </p:spPr>
        <p:txBody>
          <a:bodyPr wrap="none" rtlCol="0">
            <a:spAutoFit/>
          </a:bodyPr>
          <a:lstStyle/>
          <a:p>
            <a:r>
              <a:rPr lang="it-IT" sz="3200" b="1" dirty="0">
                <a:solidFill>
                  <a:srgbClr val="C00000"/>
                </a:solidFill>
                <a:latin typeface="Calibri" panose="020F0502020204030204" pitchFamily="34" charset="0"/>
                <a:cs typeface="Calibri" panose="020F0502020204030204" pitchFamily="34" charset="0"/>
              </a:rPr>
              <a:t>Il programma della </a:t>
            </a:r>
            <a:r>
              <a:rPr lang="it-IT" sz="3200" b="1" i="1" dirty="0">
                <a:solidFill>
                  <a:srgbClr val="C00000"/>
                </a:solidFill>
                <a:latin typeface="Calibri" panose="020F0502020204030204" pitchFamily="34" charset="0"/>
                <a:cs typeface="Calibri" panose="020F0502020204030204" pitchFamily="34" charset="0"/>
              </a:rPr>
              <a:t>Giornata</a:t>
            </a:r>
          </a:p>
        </p:txBody>
      </p:sp>
      <p:pic>
        <p:nvPicPr>
          <p:cNvPr id="3" name="Immagine 2">
            <a:extLst>
              <a:ext uri="{FF2B5EF4-FFF2-40B4-BE49-F238E27FC236}">
                <a16:creationId xmlns:a16="http://schemas.microsoft.com/office/drawing/2014/main" id="{57CD9AD1-759A-8959-9C87-CA29470FC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336" y="828303"/>
            <a:ext cx="8568952" cy="6419180"/>
          </a:xfrm>
          <a:prstGeom prst="rect">
            <a:avLst/>
          </a:prstGeom>
          <a:ln>
            <a:solidFill>
              <a:schemeClr val="bg1">
                <a:lumMod val="85000"/>
              </a:schemeClr>
            </a:solidFill>
          </a:ln>
        </p:spPr>
      </p:pic>
    </p:spTree>
    <p:extLst>
      <p:ext uri="{BB962C8B-B14F-4D97-AF65-F5344CB8AC3E}">
        <p14:creationId xmlns:p14="http://schemas.microsoft.com/office/powerpoint/2010/main" val="22007437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05699" y="2127732"/>
            <a:ext cx="7690329" cy="4080884"/>
          </a:xfrm>
          <a:prstGeom prst="rect">
            <a:avLst/>
          </a:prstGeom>
        </p:spPr>
      </p:pic>
      <p:sp>
        <p:nvSpPr>
          <p:cNvPr id="3" name="Rettangolo 2"/>
          <p:cNvSpPr/>
          <p:nvPr/>
        </p:nvSpPr>
        <p:spPr>
          <a:xfrm>
            <a:off x="1588836" y="999010"/>
            <a:ext cx="8214709" cy="881139"/>
          </a:xfrm>
          <a:prstGeom prst="rect">
            <a:avLst/>
          </a:prstGeom>
        </p:spPr>
        <p:txBody>
          <a:bodyPr wrap="square">
            <a:spAutoFit/>
          </a:bodyPr>
          <a:lstStyle/>
          <a:p>
            <a:r>
              <a:rPr lang="en-US" sz="2563" dirty="0" err="1">
                <a:solidFill>
                  <a:srgbClr val="333333"/>
                </a:solidFill>
                <a:latin typeface="Tahoma" panose="020B0604030504040204" pitchFamily="34" charset="0"/>
                <a:ea typeface="Tahoma" panose="020B0604030504040204" pitchFamily="34" charset="0"/>
                <a:cs typeface="Tahoma" panose="020B0604030504040204" pitchFamily="34" charset="0"/>
              </a:rPr>
              <a:t>Proinflammatory</a:t>
            </a:r>
            <a:r>
              <a:rPr lang="en-US" sz="2563" dirty="0">
                <a:solidFill>
                  <a:srgbClr val="333333"/>
                </a:solidFill>
                <a:latin typeface="Tahoma" panose="020B0604030504040204" pitchFamily="34" charset="0"/>
                <a:ea typeface="Tahoma" panose="020B0604030504040204" pitchFamily="34" charset="0"/>
                <a:cs typeface="Tahoma" panose="020B0604030504040204" pitchFamily="34" charset="0"/>
              </a:rPr>
              <a:t> and anti-inflammatory diets and its main distribution in the world.</a:t>
            </a:r>
            <a:endParaRPr lang="it-IT" sz="2563" dirty="0">
              <a:latin typeface="Tahoma" panose="020B0604030504040204" pitchFamily="34" charset="0"/>
              <a:ea typeface="Tahoma" panose="020B0604030504040204" pitchFamily="34" charset="0"/>
              <a:cs typeface="Tahoma" panose="020B0604030504040204" pitchFamily="34" charset="0"/>
            </a:endParaRPr>
          </a:p>
        </p:txBody>
      </p:sp>
      <p:sp>
        <p:nvSpPr>
          <p:cNvPr id="4" name="Rettangolo 3"/>
          <p:cNvSpPr/>
          <p:nvPr/>
        </p:nvSpPr>
        <p:spPr>
          <a:xfrm>
            <a:off x="2790428" y="6268662"/>
            <a:ext cx="5580856" cy="219163"/>
          </a:xfrm>
          <a:prstGeom prst="rect">
            <a:avLst/>
          </a:prstGeom>
        </p:spPr>
        <p:txBody>
          <a:bodyPr>
            <a:spAutoFit/>
          </a:bodyPr>
          <a:lstStyle/>
          <a:p>
            <a:r>
              <a:rPr lang="it-IT" sz="824" u="sng" dirty="0" err="1">
                <a:solidFill>
                  <a:srgbClr val="376FAA"/>
                </a:solidFill>
                <a:latin typeface="Helvetica Neue"/>
                <a:hlinkClick r:id="rId3"/>
              </a:rPr>
              <a:t>Biomedicines</a:t>
            </a:r>
            <a:r>
              <a:rPr lang="it-IT" sz="824" u="sng" dirty="0">
                <a:solidFill>
                  <a:srgbClr val="376FAA"/>
                </a:solidFill>
                <a:latin typeface="Helvetica Neue"/>
                <a:hlinkClick r:id="rId3"/>
              </a:rPr>
              <a:t>.</a:t>
            </a:r>
            <a:r>
              <a:rPr lang="it-IT" sz="824" dirty="0">
                <a:solidFill>
                  <a:srgbClr val="212121"/>
                </a:solidFill>
                <a:latin typeface="Helvetica Neue"/>
              </a:rPr>
              <a:t> 2021 </a:t>
            </a:r>
            <a:r>
              <a:rPr lang="it-IT" sz="824" dirty="0" err="1">
                <a:solidFill>
                  <a:srgbClr val="212121"/>
                </a:solidFill>
                <a:latin typeface="Helvetica Neue"/>
              </a:rPr>
              <a:t>Aug</a:t>
            </a:r>
            <a:r>
              <a:rPr lang="it-IT" sz="824" dirty="0">
                <a:solidFill>
                  <a:srgbClr val="212121"/>
                </a:solidFill>
                <a:latin typeface="Helvetica Neue"/>
              </a:rPr>
              <a:t>; 9(8): 922.</a:t>
            </a:r>
          </a:p>
        </p:txBody>
      </p:sp>
    </p:spTree>
    <p:extLst>
      <p:ext uri="{BB962C8B-B14F-4D97-AF65-F5344CB8AC3E}">
        <p14:creationId xmlns:p14="http://schemas.microsoft.com/office/powerpoint/2010/main" val="20437790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357627" y="4083877"/>
            <a:ext cx="6705570" cy="1981773"/>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3" name="Immagine 2"/>
          <p:cNvPicPr>
            <a:picLocks noChangeAspect="1"/>
          </p:cNvPicPr>
          <p:nvPr/>
        </p:nvPicPr>
        <p:blipFill>
          <a:blip r:embed="rId2"/>
          <a:stretch>
            <a:fillRect/>
          </a:stretch>
        </p:blipFill>
        <p:spPr>
          <a:xfrm>
            <a:off x="1998857" y="1500382"/>
            <a:ext cx="7465864" cy="5231555"/>
          </a:xfrm>
          <a:prstGeom prst="rect">
            <a:avLst/>
          </a:prstGeom>
        </p:spPr>
      </p:pic>
      <p:sp>
        <p:nvSpPr>
          <p:cNvPr id="4" name="CasellaDiTesto 3"/>
          <p:cNvSpPr txBox="1"/>
          <p:nvPr/>
        </p:nvSpPr>
        <p:spPr>
          <a:xfrm>
            <a:off x="3912291" y="1025793"/>
            <a:ext cx="3449086" cy="543226"/>
          </a:xfrm>
          <a:prstGeom prst="rect">
            <a:avLst/>
          </a:prstGeom>
          <a:noFill/>
        </p:spPr>
        <p:txBody>
          <a:bodyPr wrap="none" rtlCol="0">
            <a:spAutoFit/>
          </a:bodyPr>
          <a:lstStyle/>
          <a:p>
            <a:r>
              <a:rPr lang="it-IT" sz="2930" dirty="0">
                <a:latin typeface="Tahoma" panose="020B0604030504040204" pitchFamily="34" charset="0"/>
                <a:ea typeface="Tahoma" panose="020B0604030504040204" pitchFamily="34" charset="0"/>
                <a:cs typeface="Tahoma" panose="020B0604030504040204" pitchFamily="34" charset="0"/>
              </a:rPr>
              <a:t>Dieta Mediterranea </a:t>
            </a:r>
          </a:p>
        </p:txBody>
      </p:sp>
    </p:spTree>
    <p:extLst>
      <p:ext uri="{BB962C8B-B14F-4D97-AF65-F5344CB8AC3E}">
        <p14:creationId xmlns:p14="http://schemas.microsoft.com/office/powerpoint/2010/main" val="1893458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27749" y="992224"/>
            <a:ext cx="7782195" cy="7813549"/>
          </a:xfrm>
          <a:prstGeom prst="rect">
            <a:avLst/>
          </a:prstGeom>
        </p:spPr>
        <p:txBody>
          <a:bodyPr wrap="square">
            <a:spAutoFit/>
          </a:bodyPr>
          <a:lstStyle/>
          <a:p>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Le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frequenti</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donazioni</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di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sangue</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possono</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aumentare</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il</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rischio</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di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policitemia</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0000"/>
                </a:solidFill>
                <a:latin typeface="Tahoma" panose="020B0604030504040204" pitchFamily="34" charset="0"/>
                <a:ea typeface="Tahoma" panose="020B0604030504040204" pitchFamily="34" charset="0"/>
                <a:cs typeface="Tahoma" panose="020B0604030504040204" pitchFamily="34" charset="0"/>
              </a:rPr>
              <a:t>vera</a:t>
            </a:r>
            <a:r>
              <a:rPr lang="en-US" sz="2197"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282" dirty="0" err="1">
                <a:solidFill>
                  <a:srgbClr val="000000"/>
                </a:solidFill>
                <a:latin typeface="Tahoma" panose="020B0604030504040204" pitchFamily="34" charset="0"/>
                <a:ea typeface="Tahoma" panose="020B0604030504040204" pitchFamily="34" charset="0"/>
                <a:cs typeface="Tahoma" panose="020B0604030504040204" pitchFamily="34" charset="0"/>
              </a:rPr>
              <a:t>Edgren</a:t>
            </a:r>
            <a:r>
              <a:rPr lang="en-US" sz="1282" dirty="0">
                <a:solidFill>
                  <a:srgbClr val="000000"/>
                </a:solidFill>
                <a:latin typeface="Tahoma" panose="020B0604030504040204" pitchFamily="34" charset="0"/>
                <a:ea typeface="Tahoma" panose="020B0604030504040204" pitchFamily="34" charset="0"/>
                <a:cs typeface="Tahoma" panose="020B0604030504040204" pitchFamily="34" charset="0"/>
              </a:rPr>
              <a:t> et al., Transfusion 2016</a:t>
            </a:r>
          </a:p>
          <a:p>
            <a:endParaRPr lang="en-US" sz="1831" dirty="0">
              <a:solidFill>
                <a:srgbClr val="000000"/>
              </a:solidFill>
              <a:latin typeface="Helvetica" panose="020B0604020202020204" pitchFamily="34" charset="0"/>
            </a:endParaRPr>
          </a:p>
          <a:p>
            <a:endParaRPr lang="en-US" sz="1831" dirty="0">
              <a:solidFill>
                <a:srgbClr val="000000"/>
              </a:solidFill>
              <a:latin typeface="Helvetica" panose="020B0604020202020204" pitchFamily="34" charset="0"/>
            </a:endParaRPr>
          </a:p>
          <a:p>
            <a:r>
              <a:rPr lang="en-US" sz="1465" b="1" dirty="0">
                <a:solidFill>
                  <a:srgbClr val="000000"/>
                </a:solidFill>
                <a:latin typeface="Tahoma" panose="020B0604030504040204" pitchFamily="34" charset="0"/>
                <a:ea typeface="Tahoma" panose="020B0604030504040204" pitchFamily="34" charset="0"/>
                <a:cs typeface="Tahoma" panose="020B0604030504040204" pitchFamily="34" charset="0"/>
              </a:rPr>
              <a:t>Background</a:t>
            </a:r>
          </a:p>
          <a:p>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465" b="1" dirty="0">
                <a:solidFill>
                  <a:srgbClr val="000000"/>
                </a:solidFill>
                <a:latin typeface="Tahoma" panose="020B0604030504040204" pitchFamily="34" charset="0"/>
                <a:ea typeface="Tahoma" panose="020B0604030504040204" pitchFamily="34" charset="0"/>
                <a:cs typeface="Tahoma" panose="020B0604030504040204" pitchFamily="34" charset="0"/>
              </a:rPr>
              <a:t>Prior studies </a:t>
            </a:r>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suggested possible increased PV risk among blood donors.</a:t>
            </a:r>
          </a:p>
          <a:p>
            <a:pPr marL="261604" indent="-261604">
              <a:buFontTx/>
              <a:buChar char="-"/>
            </a:pPr>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Repeated phlebotomy speculated to </a:t>
            </a:r>
            <a:r>
              <a:rPr lang="en-US" sz="1465" b="1" dirty="0">
                <a:solidFill>
                  <a:srgbClr val="000000"/>
                </a:solidFill>
                <a:latin typeface="Tahoma" panose="020B0604030504040204" pitchFamily="34" charset="0"/>
                <a:ea typeface="Tahoma" panose="020B0604030504040204" pitchFamily="34" charset="0"/>
                <a:cs typeface="Tahoma" panose="020B0604030504040204" pitchFamily="34" charset="0"/>
              </a:rPr>
              <a:t>increase marrow activity </a:t>
            </a:r>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and PV risk.</a:t>
            </a:r>
          </a:p>
          <a:p>
            <a:pPr marL="261604" indent="-261604">
              <a:buFontTx/>
              <a:buChar char="-"/>
            </a:pPr>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No studies previously assessed impact of donation frequency.</a:t>
            </a:r>
          </a:p>
          <a:p>
            <a:endPar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1465" b="1" dirty="0">
                <a:solidFill>
                  <a:srgbClr val="000000"/>
                </a:solidFill>
                <a:latin typeface="Tahoma" panose="020B0604030504040204" pitchFamily="34" charset="0"/>
                <a:ea typeface="Tahoma" panose="020B0604030504040204" pitchFamily="34" charset="0"/>
                <a:cs typeface="Tahoma" panose="020B0604030504040204" pitchFamily="34" charset="0"/>
              </a:rPr>
              <a:t>Study Design &amp; Methods</a:t>
            </a:r>
          </a:p>
          <a:p>
            <a:pPr marL="261604" indent="-261604">
              <a:buFontTx/>
              <a:buChar char="-"/>
            </a:pPr>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Cohort Study: </a:t>
            </a:r>
            <a:r>
              <a:rPr lang="en-US" sz="1465" b="1" dirty="0">
                <a:solidFill>
                  <a:srgbClr val="000000"/>
                </a:solidFill>
                <a:latin typeface="Tahoma" panose="020B0604030504040204" pitchFamily="34" charset="0"/>
                <a:ea typeface="Tahoma" panose="020B0604030504040204" pitchFamily="34" charset="0"/>
                <a:cs typeface="Tahoma" panose="020B0604030504040204" pitchFamily="34" charset="0"/>
              </a:rPr>
              <a:t>1.4M Scandinavian donors (1980-2012); </a:t>
            </a:r>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SIRs vs. general population.</a:t>
            </a:r>
          </a:p>
          <a:p>
            <a:pPr marL="261604" indent="-261604">
              <a:buFontTx/>
              <a:buChar char="-"/>
            </a:pPr>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Nested Case-Control: Donation history 3-22 years before diagnosis; ORs for donation frequency.</a:t>
            </a:r>
          </a:p>
          <a:p>
            <a:endPar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1465" b="1" dirty="0">
                <a:solidFill>
                  <a:srgbClr val="000000"/>
                </a:solidFill>
                <a:latin typeface="Tahoma" panose="020B0604030504040204" pitchFamily="34" charset="0"/>
                <a:ea typeface="Tahoma" panose="020B0604030504040204" pitchFamily="34" charset="0"/>
                <a:cs typeface="Tahoma" panose="020B0604030504040204" pitchFamily="34" charset="0"/>
              </a:rPr>
              <a:t>Key Results</a:t>
            </a:r>
          </a:p>
          <a:p>
            <a:pPr marL="261604" indent="-261604">
              <a:buFontTx/>
              <a:buChar char="-"/>
            </a:pPr>
            <a:r>
              <a:rPr lang="en-US" sz="1465" dirty="0">
                <a:solidFill>
                  <a:srgbClr val="FF0000"/>
                </a:solidFill>
                <a:latin typeface="Tahoma" panose="020B0604030504040204" pitchFamily="34" charset="0"/>
                <a:ea typeface="Tahoma" panose="020B0604030504040204" pitchFamily="34" charset="0"/>
                <a:cs typeface="Tahoma" panose="020B0604030504040204" pitchFamily="34" charset="0"/>
              </a:rPr>
              <a:t>PV Risk in Donors: SIR = 1.00 (95% CI: 0.89-1.13) ……………………. No excess risk.</a:t>
            </a:r>
          </a:p>
          <a:p>
            <a:pPr marL="261604" indent="-261604">
              <a:buFontTx/>
              <a:buChar char="-"/>
            </a:pPr>
            <a:r>
              <a:rPr lang="en-US" sz="1465" dirty="0">
                <a:solidFill>
                  <a:srgbClr val="FF0000"/>
                </a:solidFill>
                <a:latin typeface="Tahoma" panose="020B0604030504040204" pitchFamily="34" charset="0"/>
                <a:ea typeface="Tahoma" panose="020B0604030504040204" pitchFamily="34" charset="0"/>
                <a:cs typeface="Tahoma" panose="020B0604030504040204" pitchFamily="34" charset="0"/>
              </a:rPr>
              <a:t>Frequent vs. Infrequent Donors: OR = 1.01 (95% CI: 0.51-1.97) … No association.</a:t>
            </a:r>
          </a:p>
          <a:p>
            <a:pPr marL="261604" indent="-261604">
              <a:buFontTx/>
              <a:buChar char="-"/>
            </a:pPr>
            <a:endPar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1465" b="1" dirty="0">
                <a:solidFill>
                  <a:srgbClr val="000000"/>
                </a:solidFill>
                <a:latin typeface="Tahoma" panose="020B0604030504040204" pitchFamily="34" charset="0"/>
                <a:ea typeface="Tahoma" panose="020B0604030504040204" pitchFamily="34" charset="0"/>
                <a:cs typeface="Tahoma" panose="020B0604030504040204" pitchFamily="34" charset="0"/>
              </a:rPr>
              <a:t>Conclusions</a:t>
            </a:r>
          </a:p>
          <a:p>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 No evidence of increased PV risk in blood donors.</a:t>
            </a:r>
          </a:p>
          <a:p>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 No link between frequency of donation and PV risk.</a:t>
            </a:r>
          </a:p>
          <a:p>
            <a:r>
              <a:rPr lang="en-US" sz="1465" dirty="0">
                <a:solidFill>
                  <a:srgbClr val="000000"/>
                </a:solidFill>
                <a:latin typeface="Tahoma" panose="020B0604030504040204" pitchFamily="34" charset="0"/>
                <a:ea typeface="Tahoma" panose="020B0604030504040204" pitchFamily="34" charset="0"/>
                <a:cs typeface="Tahoma" panose="020B0604030504040204" pitchFamily="34" charset="0"/>
              </a:rPr>
              <a:t>- Frequent donations are not associated with PV</a:t>
            </a:r>
            <a:r>
              <a:rPr lang="en-US" sz="1465" dirty="0">
                <a:latin typeface="Tahoma" panose="020B0604030504040204" pitchFamily="34" charset="0"/>
                <a:ea typeface="Tahoma" panose="020B0604030504040204" pitchFamily="34" charset="0"/>
                <a:cs typeface="Tahoma" panose="020B0604030504040204" pitchFamily="34" charset="0"/>
              </a:rPr>
              <a:t> </a:t>
            </a:r>
            <a:br>
              <a:rPr lang="en-US" sz="1465" dirty="0">
                <a:latin typeface="Tahoma" panose="020B0604030504040204" pitchFamily="34" charset="0"/>
                <a:ea typeface="Tahoma" panose="020B0604030504040204" pitchFamily="34" charset="0"/>
                <a:cs typeface="Tahoma" panose="020B0604030504040204" pitchFamily="34" charset="0"/>
              </a:rPr>
            </a:br>
            <a:endParaRPr lang="it-IT" sz="1465"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9472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941425" y="2493768"/>
            <a:ext cx="7271854" cy="3606777"/>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sp>
        <p:nvSpPr>
          <p:cNvPr id="3" name="Rettangolo 2"/>
          <p:cNvSpPr/>
          <p:nvPr/>
        </p:nvSpPr>
        <p:spPr>
          <a:xfrm>
            <a:off x="1941425" y="748267"/>
            <a:ext cx="7275893" cy="127350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2" name="Immagine 1"/>
          <p:cNvPicPr>
            <a:picLocks noChangeAspect="1"/>
          </p:cNvPicPr>
          <p:nvPr/>
        </p:nvPicPr>
        <p:blipFill>
          <a:blip r:embed="rId2"/>
          <a:stretch>
            <a:fillRect/>
          </a:stretch>
        </p:blipFill>
        <p:spPr>
          <a:xfrm>
            <a:off x="1948433" y="761437"/>
            <a:ext cx="7264847" cy="1247147"/>
          </a:xfrm>
          <a:prstGeom prst="rect">
            <a:avLst/>
          </a:prstGeom>
        </p:spPr>
      </p:pic>
      <p:pic>
        <p:nvPicPr>
          <p:cNvPr id="4" name="Immagine 3"/>
          <p:cNvPicPr>
            <a:picLocks noChangeAspect="1"/>
          </p:cNvPicPr>
          <p:nvPr/>
        </p:nvPicPr>
        <p:blipFill>
          <a:blip r:embed="rId3"/>
          <a:stretch>
            <a:fillRect/>
          </a:stretch>
        </p:blipFill>
        <p:spPr>
          <a:xfrm>
            <a:off x="2144662" y="2503828"/>
            <a:ext cx="6872389" cy="3479800"/>
          </a:xfrm>
          <a:prstGeom prst="rect">
            <a:avLst/>
          </a:prstGeom>
        </p:spPr>
      </p:pic>
      <p:sp>
        <p:nvSpPr>
          <p:cNvPr id="6" name="Rettangolo 5"/>
          <p:cNvSpPr/>
          <p:nvPr/>
        </p:nvSpPr>
        <p:spPr>
          <a:xfrm>
            <a:off x="2393718" y="2084472"/>
            <a:ext cx="6422851" cy="345992"/>
          </a:xfrm>
          <a:prstGeom prst="rect">
            <a:avLst/>
          </a:prstGeom>
        </p:spPr>
        <p:txBody>
          <a:bodyPr wrap="square">
            <a:spAutoFit/>
          </a:bodyPr>
          <a:lstStyle/>
          <a:p>
            <a:r>
              <a:rPr lang="en-US" sz="824" i="1" dirty="0">
                <a:solidFill>
                  <a:srgbClr val="242021"/>
                </a:solidFill>
                <a:latin typeface="Univers-LightOblique"/>
              </a:rPr>
              <a:t>J </a:t>
            </a:r>
            <a:r>
              <a:rPr lang="en-US" sz="824" i="1" dirty="0" err="1">
                <a:solidFill>
                  <a:srgbClr val="242021"/>
                </a:solidFill>
                <a:latin typeface="Univers-LightOblique"/>
              </a:rPr>
              <a:t>Clin</a:t>
            </a:r>
            <a:r>
              <a:rPr lang="en-US" sz="824" i="1" dirty="0">
                <a:solidFill>
                  <a:srgbClr val="242021"/>
                </a:solidFill>
                <a:latin typeface="Univers-LightOblique"/>
              </a:rPr>
              <a:t> </a:t>
            </a:r>
            <a:r>
              <a:rPr lang="en-US" sz="824" i="1" dirty="0" err="1">
                <a:solidFill>
                  <a:srgbClr val="242021"/>
                </a:solidFill>
                <a:latin typeface="Univers-LightOblique"/>
              </a:rPr>
              <a:t>Oncol</a:t>
            </a:r>
            <a:r>
              <a:rPr lang="en-US" sz="824" i="1" dirty="0">
                <a:solidFill>
                  <a:srgbClr val="242021"/>
                </a:solidFill>
                <a:latin typeface="Univers-LightOblique"/>
              </a:rPr>
              <a:t> 23. © 2005 by American Society of Clinical Oncology</a:t>
            </a:r>
            <a:r>
              <a:rPr lang="en-US" sz="824" dirty="0"/>
              <a:t> </a:t>
            </a:r>
            <a:br>
              <a:rPr lang="en-US" sz="824" dirty="0"/>
            </a:br>
            <a:endParaRPr lang="it-IT" sz="824" dirty="0"/>
          </a:p>
        </p:txBody>
      </p:sp>
      <p:sp>
        <p:nvSpPr>
          <p:cNvPr id="7" name="CasellaDiTesto 6"/>
          <p:cNvSpPr txBox="1"/>
          <p:nvPr/>
        </p:nvSpPr>
        <p:spPr>
          <a:xfrm>
            <a:off x="6697038" y="3589158"/>
            <a:ext cx="809837" cy="289631"/>
          </a:xfrm>
          <a:prstGeom prst="rect">
            <a:avLst/>
          </a:prstGeom>
          <a:noFill/>
        </p:spPr>
        <p:txBody>
          <a:bodyPr wrap="none" rtlCol="0">
            <a:spAutoFit/>
          </a:bodyPr>
          <a:lstStyle/>
          <a:p>
            <a:r>
              <a:rPr lang="it-IT" sz="1282" dirty="0"/>
              <a:t>N= 1638</a:t>
            </a:r>
          </a:p>
        </p:txBody>
      </p:sp>
      <p:sp>
        <p:nvSpPr>
          <p:cNvPr id="8" name="Rectangle 4"/>
          <p:cNvSpPr/>
          <p:nvPr/>
        </p:nvSpPr>
        <p:spPr>
          <a:xfrm>
            <a:off x="5815796" y="2814372"/>
            <a:ext cx="2885600" cy="2796364"/>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24">
              <a:solidFill>
                <a:prstClr val="white"/>
              </a:solidFill>
            </a:endParaRPr>
          </a:p>
        </p:txBody>
      </p:sp>
    </p:spTree>
    <p:extLst>
      <p:ext uri="{BB962C8B-B14F-4D97-AF65-F5344CB8AC3E}">
        <p14:creationId xmlns:p14="http://schemas.microsoft.com/office/powerpoint/2010/main" val="2008589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34411" y="1783782"/>
            <a:ext cx="6151830" cy="4548427"/>
          </a:xfrm>
          <a:prstGeom prst="rect">
            <a:avLst/>
          </a:prstGeom>
        </p:spPr>
      </p:pic>
      <p:sp>
        <p:nvSpPr>
          <p:cNvPr id="3" name="Rettangolo 2"/>
          <p:cNvSpPr/>
          <p:nvPr/>
        </p:nvSpPr>
        <p:spPr>
          <a:xfrm>
            <a:off x="1412636" y="843247"/>
            <a:ext cx="7699545" cy="937629"/>
          </a:xfrm>
          <a:prstGeom prst="rect">
            <a:avLst/>
          </a:prstGeom>
        </p:spPr>
        <p:txBody>
          <a:bodyPr wrap="none">
            <a:spAutoFit/>
          </a:bodyPr>
          <a:lstStyle/>
          <a:p>
            <a:pPr algn="ct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Frequenza</a:t>
            </a: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cumulativa</a:t>
            </a: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di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nuove</a:t>
            </a: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e precedent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trombosi</a:t>
            </a:r>
            <a:endPar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in 1200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pazienti</a:t>
            </a: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dopo</a:t>
            </a:r>
            <a:r>
              <a:rPr lang="en-US" sz="2197" b="1" dirty="0">
                <a:solidFill>
                  <a:srgbClr val="002060"/>
                </a:solidFill>
                <a:latin typeface="Tahoma" panose="020B0604030504040204" pitchFamily="34" charset="0"/>
                <a:ea typeface="Tahoma" panose="020B0604030504040204" pitchFamily="34" charset="0"/>
                <a:cs typeface="Tahoma" panose="020B0604030504040204" pitchFamily="34" charset="0"/>
              </a:rPr>
              <a:t> 5, 10 e 15 </a:t>
            </a:r>
            <a:r>
              <a:rPr lang="en-US" sz="2197" b="1" dirty="0" err="1">
                <a:solidFill>
                  <a:srgbClr val="002060"/>
                </a:solidFill>
                <a:latin typeface="Tahoma" panose="020B0604030504040204" pitchFamily="34" charset="0"/>
                <a:ea typeface="Tahoma" panose="020B0604030504040204" pitchFamily="34" charset="0"/>
                <a:cs typeface="Tahoma" panose="020B0604030504040204" pitchFamily="34" charset="0"/>
              </a:rPr>
              <a:t>anni</a:t>
            </a:r>
            <a:endParaRPr lang="it-IT" sz="2197"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CasellaDiTesto 3"/>
          <p:cNvSpPr txBox="1"/>
          <p:nvPr/>
        </p:nvSpPr>
        <p:spPr>
          <a:xfrm>
            <a:off x="6166570" y="6600760"/>
            <a:ext cx="1372492" cy="261482"/>
          </a:xfrm>
          <a:prstGeom prst="rect">
            <a:avLst/>
          </a:prstGeom>
          <a:noFill/>
        </p:spPr>
        <p:txBody>
          <a:bodyPr wrap="none" rtlCol="0">
            <a:spAutoFit/>
          </a:bodyPr>
          <a:lstStyle/>
          <a:p>
            <a:r>
              <a:rPr lang="it-IT" sz="1099" dirty="0">
                <a:latin typeface="Tahoma" panose="020B0604030504040204" pitchFamily="34" charset="0"/>
                <a:ea typeface="Tahoma" panose="020B0604030504040204" pitchFamily="34" charset="0"/>
                <a:cs typeface="Tahoma" panose="020B0604030504040204" pitchFamily="34" charset="0"/>
              </a:rPr>
              <a:t>Barbui T, BCJ 2018</a:t>
            </a:r>
          </a:p>
        </p:txBody>
      </p:sp>
      <p:sp>
        <p:nvSpPr>
          <p:cNvPr id="6" name="Rettangolo 5">
            <a:extLst>
              <a:ext uri="{FF2B5EF4-FFF2-40B4-BE49-F238E27FC236}">
                <a16:creationId xmlns:a16="http://schemas.microsoft.com/office/drawing/2014/main" id="{CC885EFF-BAEA-224F-A522-C8B1C974C6E8}"/>
              </a:ext>
            </a:extLst>
          </p:cNvPr>
          <p:cNvSpPr/>
          <p:nvPr/>
        </p:nvSpPr>
        <p:spPr>
          <a:xfrm>
            <a:off x="4584275" y="3561383"/>
            <a:ext cx="4365026" cy="2794926"/>
          </a:xfrm>
          <a:prstGeom prst="rect">
            <a:avLst/>
          </a:prstGeom>
          <a:noFill/>
          <a:ln w="57150">
            <a:solidFill>
              <a:srgbClr val="AD1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dirty="0"/>
          </a:p>
        </p:txBody>
      </p:sp>
    </p:spTree>
    <p:extLst>
      <p:ext uri="{BB962C8B-B14F-4D97-AF65-F5344CB8AC3E}">
        <p14:creationId xmlns:p14="http://schemas.microsoft.com/office/powerpoint/2010/main" val="2335546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31519" y="1014525"/>
            <a:ext cx="7665881" cy="1219565"/>
          </a:xfrm>
          <a:prstGeom prst="rect">
            <a:avLst/>
          </a:prstGeom>
          <a:solidFill>
            <a:schemeClr val="bg1">
              <a:lumMod val="95000"/>
            </a:schemeClr>
          </a:solidFill>
          <a:ln w="9525"/>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it-IT" sz="2930" b="1" dirty="0" err="1">
                <a:solidFill>
                  <a:srgbClr val="002060"/>
                </a:solidFill>
                <a:latin typeface="Arial" pitchFamily="34" charset="0"/>
                <a:cs typeface="Arial" pitchFamily="34" charset="0"/>
              </a:rPr>
              <a:t>Incidence</a:t>
            </a:r>
            <a:r>
              <a:rPr lang="it-IT" sz="2930" b="1" dirty="0">
                <a:solidFill>
                  <a:srgbClr val="002060"/>
                </a:solidFill>
                <a:latin typeface="Arial" pitchFamily="34" charset="0"/>
                <a:cs typeface="Arial" pitchFamily="34" charset="0"/>
              </a:rPr>
              <a:t> of </a:t>
            </a:r>
            <a:r>
              <a:rPr lang="it-IT" sz="2930" b="1" dirty="0" err="1">
                <a:solidFill>
                  <a:srgbClr val="002060"/>
                </a:solidFill>
                <a:latin typeface="Arial" pitchFamily="34" charset="0"/>
                <a:cs typeface="Arial" pitchFamily="34" charset="0"/>
              </a:rPr>
              <a:t>thrombosis</a:t>
            </a:r>
            <a:r>
              <a:rPr lang="it-IT" sz="2930" b="1" dirty="0">
                <a:solidFill>
                  <a:srgbClr val="002060"/>
                </a:solidFill>
                <a:latin typeface="Arial" pitchFamily="34" charset="0"/>
                <a:cs typeface="Arial" pitchFamily="34" charset="0"/>
              </a:rPr>
              <a:t> in </a:t>
            </a:r>
            <a:r>
              <a:rPr lang="it-IT" sz="2930" b="1" dirty="0" err="1">
                <a:solidFill>
                  <a:srgbClr val="002060"/>
                </a:solidFill>
                <a:latin typeface="Arial" pitchFamily="34" charset="0"/>
                <a:cs typeface="Arial" pitchFamily="34" charset="0"/>
              </a:rPr>
              <a:t>contemporary</a:t>
            </a:r>
            <a:r>
              <a:rPr lang="it-IT" sz="2930" b="1" dirty="0">
                <a:solidFill>
                  <a:srgbClr val="002060"/>
                </a:solidFill>
                <a:latin typeface="Arial" pitchFamily="34" charset="0"/>
                <a:cs typeface="Arial" pitchFamily="34" charset="0"/>
              </a:rPr>
              <a:t> </a:t>
            </a:r>
          </a:p>
          <a:p>
            <a:pPr algn="ctr"/>
            <a:r>
              <a:rPr lang="it-IT" sz="2930" b="1" dirty="0" err="1">
                <a:solidFill>
                  <a:srgbClr val="002060"/>
                </a:solidFill>
                <a:latin typeface="Arial" pitchFamily="34" charset="0"/>
                <a:cs typeface="Arial" pitchFamily="34" charset="0"/>
              </a:rPr>
              <a:t>patients</a:t>
            </a:r>
            <a:r>
              <a:rPr lang="it-IT" sz="2930" b="1" dirty="0">
                <a:solidFill>
                  <a:srgbClr val="002060"/>
                </a:solidFill>
                <a:latin typeface="Arial" pitchFamily="34" charset="0"/>
                <a:cs typeface="Arial" pitchFamily="34" charset="0"/>
              </a:rPr>
              <a:t> with PV (n=1,545)</a:t>
            </a:r>
            <a:endParaRPr lang="it-IT" sz="2563" b="1" baseline="30000" dirty="0">
              <a:solidFill>
                <a:srgbClr val="002060"/>
              </a:solidFill>
              <a:latin typeface="Arial" pitchFamily="34" charset="0"/>
              <a:cs typeface="Arial" pitchFamily="34" charset="0"/>
            </a:endParaRPr>
          </a:p>
        </p:txBody>
      </p:sp>
      <p:sp>
        <p:nvSpPr>
          <p:cNvPr id="5" name="CasellaDiTesto 4"/>
          <p:cNvSpPr txBox="1"/>
          <p:nvPr/>
        </p:nvSpPr>
        <p:spPr>
          <a:xfrm>
            <a:off x="5564448" y="4161813"/>
            <a:ext cx="3642170" cy="2684966"/>
          </a:xfrm>
          <a:prstGeom prst="rect">
            <a:avLst/>
          </a:prstGeom>
          <a:ln w="9525"/>
        </p:spPr>
        <p:style>
          <a:lnRef idx="2">
            <a:schemeClr val="accent1"/>
          </a:lnRef>
          <a:fillRef idx="1">
            <a:schemeClr val="lt1"/>
          </a:fillRef>
          <a:effectRef idx="0">
            <a:schemeClr val="accent1"/>
          </a:effectRef>
          <a:fontRef idx="minor">
            <a:schemeClr val="dk1"/>
          </a:fontRef>
        </p:style>
        <p:txBody>
          <a:bodyPr wrap="square" rtlCol="0">
            <a:spAutoFit/>
          </a:bodyPr>
          <a:lstStyle/>
          <a:p>
            <a:pPr marL="331365" lvl="2"/>
            <a:r>
              <a:rPr lang="it-IT" sz="1465" b="1" dirty="0">
                <a:solidFill>
                  <a:srgbClr val="C00000"/>
                </a:solidFill>
                <a:latin typeface="Arial" pitchFamily="34" charset="0"/>
                <a:cs typeface="Arial" pitchFamily="34" charset="0"/>
              </a:rPr>
              <a:t>             </a:t>
            </a:r>
            <a:r>
              <a:rPr lang="it-IT" sz="1465" b="1" dirty="0" err="1">
                <a:solidFill>
                  <a:srgbClr val="C00000"/>
                </a:solidFill>
                <a:latin typeface="Arial" pitchFamily="34" charset="0"/>
                <a:cs typeface="Arial" pitchFamily="34" charset="0"/>
              </a:rPr>
              <a:t>Annual</a:t>
            </a:r>
            <a:r>
              <a:rPr lang="it-IT" sz="1465" b="1" dirty="0">
                <a:solidFill>
                  <a:srgbClr val="C00000"/>
                </a:solidFill>
                <a:latin typeface="Arial" pitchFamily="34" charset="0"/>
                <a:cs typeface="Arial" pitchFamily="34" charset="0"/>
              </a:rPr>
              <a:t> Rate 3.14%</a:t>
            </a:r>
          </a:p>
          <a:p>
            <a:pPr marL="331365" lvl="2"/>
            <a:r>
              <a:rPr lang="it-IT" sz="1465" dirty="0">
                <a:solidFill>
                  <a:prstClr val="black"/>
                </a:solidFill>
                <a:latin typeface="Arial" pitchFamily="34" charset="0"/>
                <a:cs typeface="Arial" pitchFamily="34" charset="0"/>
              </a:rPr>
              <a:t>  </a:t>
            </a:r>
          </a:p>
          <a:p>
            <a:pPr marL="331365" lvl="2"/>
            <a:r>
              <a:rPr lang="it-IT" sz="1465" b="1" dirty="0" err="1">
                <a:solidFill>
                  <a:prstClr val="black"/>
                </a:solidFill>
                <a:latin typeface="Arial" pitchFamily="34" charset="0"/>
                <a:cs typeface="Arial" pitchFamily="34" charset="0"/>
              </a:rPr>
              <a:t>Stroke</a:t>
            </a:r>
            <a:r>
              <a:rPr lang="it-IT" sz="1465" b="1" dirty="0">
                <a:solidFill>
                  <a:prstClr val="black"/>
                </a:solidFill>
                <a:latin typeface="Arial" pitchFamily="34" charset="0"/>
                <a:cs typeface="Arial" pitchFamily="34" charset="0"/>
              </a:rPr>
              <a:t>/TIA:	64 (33%)</a:t>
            </a:r>
          </a:p>
          <a:p>
            <a:pPr marL="331365" lvl="2"/>
            <a:r>
              <a:rPr lang="it-IT" sz="1465" dirty="0">
                <a:solidFill>
                  <a:prstClr val="black"/>
                </a:solidFill>
                <a:latin typeface="Arial" pitchFamily="34" charset="0"/>
                <a:cs typeface="Arial" pitchFamily="34" charset="0"/>
              </a:rPr>
              <a:t>IMA:		22 (11%)</a:t>
            </a:r>
          </a:p>
          <a:p>
            <a:pPr marL="331365" lvl="2"/>
            <a:r>
              <a:rPr lang="it-IT" sz="1465" dirty="0">
                <a:solidFill>
                  <a:prstClr val="black"/>
                </a:solidFill>
                <a:latin typeface="Arial" pitchFamily="34" charset="0"/>
                <a:cs typeface="Arial" pitchFamily="34" charset="0"/>
              </a:rPr>
              <a:t>PAT:		21 (11%)</a:t>
            </a:r>
          </a:p>
          <a:p>
            <a:pPr marL="331365" lvl="2"/>
            <a:r>
              <a:rPr lang="it-IT" sz="1465" dirty="0">
                <a:solidFill>
                  <a:prstClr val="black"/>
                </a:solidFill>
                <a:latin typeface="Arial" pitchFamily="34" charset="0"/>
                <a:cs typeface="Arial" pitchFamily="34" charset="0"/>
              </a:rPr>
              <a:t>DVT/PE:	60 (31%)</a:t>
            </a:r>
          </a:p>
          <a:p>
            <a:pPr marL="331365" lvl="2"/>
            <a:r>
              <a:rPr lang="it-IT" sz="1465" dirty="0" err="1">
                <a:solidFill>
                  <a:prstClr val="black"/>
                </a:solidFill>
                <a:latin typeface="Arial" pitchFamily="34" charset="0"/>
                <a:cs typeface="Arial" pitchFamily="34" charset="0"/>
              </a:rPr>
              <a:t>Splanchnic</a:t>
            </a:r>
            <a:r>
              <a:rPr lang="it-IT" sz="1465" dirty="0">
                <a:solidFill>
                  <a:prstClr val="black"/>
                </a:solidFill>
                <a:latin typeface="Arial" pitchFamily="34" charset="0"/>
                <a:cs typeface="Arial" pitchFamily="34" charset="0"/>
              </a:rPr>
              <a:t>:	11 (6%)</a:t>
            </a:r>
          </a:p>
          <a:p>
            <a:pPr marL="331365" lvl="2"/>
            <a:r>
              <a:rPr lang="it-IT" sz="1465" dirty="0" err="1">
                <a:solidFill>
                  <a:prstClr val="black"/>
                </a:solidFill>
                <a:latin typeface="Arial" pitchFamily="34" charset="0"/>
                <a:cs typeface="Arial" pitchFamily="34" charset="0"/>
              </a:rPr>
              <a:t>Other</a:t>
            </a:r>
            <a:r>
              <a:rPr lang="it-IT" sz="1465" dirty="0">
                <a:solidFill>
                  <a:prstClr val="black"/>
                </a:solidFill>
                <a:latin typeface="Arial" pitchFamily="34" charset="0"/>
                <a:cs typeface="Arial" pitchFamily="34" charset="0"/>
              </a:rPr>
              <a:t>/</a:t>
            </a:r>
            <a:r>
              <a:rPr lang="it-IT" sz="1465" dirty="0" err="1">
                <a:solidFill>
                  <a:prstClr val="black"/>
                </a:solidFill>
                <a:latin typeface="Arial" pitchFamily="34" charset="0"/>
                <a:cs typeface="Arial" pitchFamily="34" charset="0"/>
              </a:rPr>
              <a:t>Unk</a:t>
            </a:r>
            <a:r>
              <a:rPr lang="it-IT" sz="1465" dirty="0">
                <a:solidFill>
                  <a:prstClr val="black"/>
                </a:solidFill>
                <a:latin typeface="Arial" pitchFamily="34" charset="0"/>
                <a:cs typeface="Arial" pitchFamily="34" charset="0"/>
              </a:rPr>
              <a:t>:	17 (9%)</a:t>
            </a:r>
          </a:p>
        </p:txBody>
      </p:sp>
      <p:sp>
        <p:nvSpPr>
          <p:cNvPr id="6" name="CasellaDiTesto 5"/>
          <p:cNvSpPr txBox="1"/>
          <p:nvPr/>
        </p:nvSpPr>
        <p:spPr>
          <a:xfrm>
            <a:off x="2086940" y="4161813"/>
            <a:ext cx="3362071" cy="2684966"/>
          </a:xfrm>
          <a:prstGeom prst="rect">
            <a:avLst/>
          </a:prstGeom>
          <a:ln w="9525"/>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it-IT"/>
            </a:defPPr>
            <a:lvl1pPr algn="ctr">
              <a:defRPr sz="2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sz="1465" b="1" dirty="0" err="1">
                <a:solidFill>
                  <a:srgbClr val="C00000"/>
                </a:solidFill>
                <a:latin typeface="Arial" pitchFamily="34" charset="0"/>
                <a:cs typeface="Arial" pitchFamily="34" charset="0"/>
              </a:rPr>
              <a:t>Annual</a:t>
            </a:r>
            <a:r>
              <a:rPr lang="it-IT" sz="1465" b="1" dirty="0">
                <a:solidFill>
                  <a:srgbClr val="C00000"/>
                </a:solidFill>
                <a:latin typeface="Arial" pitchFamily="34" charset="0"/>
                <a:cs typeface="Arial" pitchFamily="34" charset="0"/>
              </a:rPr>
              <a:t> Rate 2.08 %</a:t>
            </a:r>
          </a:p>
          <a:p>
            <a:r>
              <a:rPr lang="it-IT" sz="1465" dirty="0">
                <a:solidFill>
                  <a:prstClr val="black"/>
                </a:solidFill>
                <a:latin typeface="Arial" pitchFamily="34" charset="0"/>
                <a:cs typeface="Arial" pitchFamily="34" charset="0"/>
              </a:rPr>
              <a:t> </a:t>
            </a:r>
          </a:p>
          <a:p>
            <a:pPr marL="331365" lvl="2"/>
            <a:r>
              <a:rPr lang="it-IT" sz="1465" b="1" dirty="0" err="1">
                <a:solidFill>
                  <a:prstClr val="black"/>
                </a:solidFill>
                <a:latin typeface="Arial" pitchFamily="34" charset="0"/>
                <a:cs typeface="Arial" pitchFamily="34" charset="0"/>
              </a:rPr>
              <a:t>Stroke</a:t>
            </a:r>
            <a:r>
              <a:rPr lang="it-IT" sz="1465" b="1" dirty="0">
                <a:solidFill>
                  <a:prstClr val="black"/>
                </a:solidFill>
                <a:latin typeface="Arial" pitchFamily="34" charset="0"/>
                <a:cs typeface="Arial" pitchFamily="34" charset="0"/>
              </a:rPr>
              <a:t>/TIA:	40 (32%)</a:t>
            </a:r>
          </a:p>
          <a:p>
            <a:pPr marL="331365" lvl="2"/>
            <a:r>
              <a:rPr lang="it-IT" sz="1465" dirty="0">
                <a:solidFill>
                  <a:prstClr val="black"/>
                </a:solidFill>
                <a:latin typeface="Arial" pitchFamily="34" charset="0"/>
                <a:cs typeface="Arial" pitchFamily="34" charset="0"/>
              </a:rPr>
              <a:t>IMA:		13 (10%)</a:t>
            </a:r>
          </a:p>
          <a:p>
            <a:pPr marL="331365" lvl="2"/>
            <a:r>
              <a:rPr lang="it-IT" sz="1465" dirty="0">
                <a:solidFill>
                  <a:prstClr val="black"/>
                </a:solidFill>
                <a:latin typeface="Arial" pitchFamily="34" charset="0"/>
                <a:cs typeface="Arial" pitchFamily="34" charset="0"/>
              </a:rPr>
              <a:t>PAT:		13 (10%)</a:t>
            </a:r>
          </a:p>
          <a:p>
            <a:pPr marL="331365" lvl="2"/>
            <a:r>
              <a:rPr lang="it-IT" sz="1465" dirty="0">
                <a:solidFill>
                  <a:prstClr val="black"/>
                </a:solidFill>
                <a:latin typeface="Arial" pitchFamily="34" charset="0"/>
                <a:cs typeface="Arial" pitchFamily="34" charset="0"/>
              </a:rPr>
              <a:t>DVT/PE:	28 (22%)</a:t>
            </a:r>
          </a:p>
          <a:p>
            <a:pPr marL="331365" lvl="2"/>
            <a:r>
              <a:rPr lang="it-IT" sz="1465" dirty="0" err="1">
                <a:solidFill>
                  <a:prstClr val="black"/>
                </a:solidFill>
                <a:latin typeface="Arial" pitchFamily="34" charset="0"/>
                <a:cs typeface="Arial" pitchFamily="34" charset="0"/>
              </a:rPr>
              <a:t>Splanchnic</a:t>
            </a:r>
            <a:r>
              <a:rPr lang="it-IT" sz="1465" dirty="0">
                <a:solidFill>
                  <a:prstClr val="black"/>
                </a:solidFill>
                <a:latin typeface="Arial" pitchFamily="34" charset="0"/>
                <a:cs typeface="Arial" pitchFamily="34" charset="0"/>
              </a:rPr>
              <a:t>:	16 (13%)</a:t>
            </a:r>
          </a:p>
          <a:p>
            <a:pPr marL="331365" lvl="2"/>
            <a:r>
              <a:rPr lang="it-IT" sz="1465" dirty="0" err="1">
                <a:solidFill>
                  <a:prstClr val="black"/>
                </a:solidFill>
                <a:latin typeface="Arial" pitchFamily="34" charset="0"/>
                <a:cs typeface="Arial" pitchFamily="34" charset="0"/>
              </a:rPr>
              <a:t>Other</a:t>
            </a:r>
            <a:r>
              <a:rPr lang="it-IT" sz="1465" dirty="0">
                <a:solidFill>
                  <a:prstClr val="black"/>
                </a:solidFill>
                <a:latin typeface="Arial" pitchFamily="34" charset="0"/>
                <a:cs typeface="Arial" pitchFamily="34" charset="0"/>
              </a:rPr>
              <a:t>/</a:t>
            </a:r>
            <a:r>
              <a:rPr lang="it-IT" sz="1465" dirty="0" err="1">
                <a:solidFill>
                  <a:prstClr val="black"/>
                </a:solidFill>
                <a:latin typeface="Arial" pitchFamily="34" charset="0"/>
                <a:cs typeface="Arial" pitchFamily="34" charset="0"/>
              </a:rPr>
              <a:t>Unk</a:t>
            </a:r>
            <a:r>
              <a:rPr lang="it-IT" sz="1465" dirty="0">
                <a:solidFill>
                  <a:prstClr val="black"/>
                </a:solidFill>
                <a:latin typeface="Arial" pitchFamily="34" charset="0"/>
                <a:cs typeface="Arial" pitchFamily="34" charset="0"/>
              </a:rPr>
              <a:t>:	16 (13%)</a:t>
            </a:r>
          </a:p>
        </p:txBody>
      </p:sp>
      <p:cxnSp>
        <p:nvCxnSpPr>
          <p:cNvPr id="8" name="Connettore 4 7"/>
          <p:cNvCxnSpPr/>
          <p:nvPr/>
        </p:nvCxnSpPr>
        <p:spPr>
          <a:xfrm rot="16200000" flipH="1">
            <a:off x="5515202" y="2118467"/>
            <a:ext cx="2076039" cy="201065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6198885" y="2330326"/>
            <a:ext cx="2150736" cy="536237"/>
          </a:xfrm>
          <a:prstGeom prst="rect">
            <a:avLst/>
          </a:prstGeom>
          <a:solidFill>
            <a:schemeClr val="bg1">
              <a:lumMod val="95000"/>
            </a:schemeClr>
          </a:solidFill>
          <a:ln w="952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824" dirty="0">
                <a:solidFill>
                  <a:prstClr val="black"/>
                </a:solidFill>
              </a:rPr>
              <a:t>Age ≥ 60 </a:t>
            </a:r>
            <a:r>
              <a:rPr lang="it-IT" sz="824" dirty="0" err="1">
                <a:solidFill>
                  <a:prstClr val="black"/>
                </a:solidFill>
              </a:rPr>
              <a:t>years</a:t>
            </a:r>
            <a:r>
              <a:rPr lang="it-IT" sz="824" dirty="0">
                <a:solidFill>
                  <a:prstClr val="black"/>
                </a:solidFill>
              </a:rPr>
              <a:t> and/or </a:t>
            </a:r>
            <a:r>
              <a:rPr lang="it-IT" sz="824" dirty="0" err="1">
                <a:solidFill>
                  <a:prstClr val="black"/>
                </a:solidFill>
              </a:rPr>
              <a:t>previous</a:t>
            </a:r>
            <a:r>
              <a:rPr lang="it-IT" sz="824" dirty="0">
                <a:solidFill>
                  <a:prstClr val="black"/>
                </a:solidFill>
              </a:rPr>
              <a:t> </a:t>
            </a:r>
            <a:r>
              <a:rPr lang="it-IT" sz="824" dirty="0" err="1">
                <a:solidFill>
                  <a:prstClr val="black"/>
                </a:solidFill>
              </a:rPr>
              <a:t>thrombosis</a:t>
            </a:r>
            <a:endParaRPr lang="it-IT" sz="824" dirty="0">
              <a:solidFill>
                <a:prstClr val="black"/>
              </a:solidFill>
            </a:endParaRPr>
          </a:p>
          <a:p>
            <a:pPr algn="ctr"/>
            <a:r>
              <a:rPr lang="it-IT" sz="824" dirty="0">
                <a:solidFill>
                  <a:prstClr val="black"/>
                </a:solidFill>
              </a:rPr>
              <a:t>N=941 (60%)</a:t>
            </a:r>
          </a:p>
        </p:txBody>
      </p:sp>
      <p:sp>
        <p:nvSpPr>
          <p:cNvPr id="3" name="Rettangolo 2"/>
          <p:cNvSpPr/>
          <p:nvPr/>
        </p:nvSpPr>
        <p:spPr>
          <a:xfrm>
            <a:off x="1625479" y="880021"/>
            <a:ext cx="7844831" cy="55747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solidFill>
                <a:prstClr val="white"/>
              </a:solidFill>
            </a:endParaRPr>
          </a:p>
        </p:txBody>
      </p:sp>
      <p:cxnSp>
        <p:nvCxnSpPr>
          <p:cNvPr id="26" name="Connettore 4 25"/>
          <p:cNvCxnSpPr>
            <a:endCxn id="6" idx="0"/>
          </p:cNvCxnSpPr>
          <p:nvPr/>
        </p:nvCxnSpPr>
        <p:spPr>
          <a:xfrm rot="5400000">
            <a:off x="3684548" y="2281909"/>
            <a:ext cx="1963333" cy="179647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2812092" y="2348668"/>
            <a:ext cx="2175457" cy="536237"/>
          </a:xfrm>
          <a:prstGeom prst="rect">
            <a:avLst/>
          </a:prstGeom>
          <a:solidFill>
            <a:schemeClr val="bg1">
              <a:lumMod val="95000"/>
            </a:schemeClr>
          </a:solidFill>
          <a:ln w="9525"/>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it-IT"/>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it-IT" sz="824" dirty="0">
                <a:solidFill>
                  <a:prstClr val="black"/>
                </a:solidFill>
              </a:rPr>
              <a:t>Age &lt; 60 </a:t>
            </a:r>
            <a:r>
              <a:rPr lang="it-IT" sz="824" dirty="0" err="1">
                <a:solidFill>
                  <a:prstClr val="black"/>
                </a:solidFill>
              </a:rPr>
              <a:t>years</a:t>
            </a:r>
            <a:r>
              <a:rPr lang="it-IT" sz="824" dirty="0">
                <a:solidFill>
                  <a:prstClr val="black"/>
                </a:solidFill>
              </a:rPr>
              <a:t> and no </a:t>
            </a:r>
            <a:r>
              <a:rPr lang="it-IT" sz="824" dirty="0" err="1">
                <a:solidFill>
                  <a:prstClr val="black"/>
                </a:solidFill>
              </a:rPr>
              <a:t>previous</a:t>
            </a:r>
            <a:r>
              <a:rPr lang="it-IT" sz="824" dirty="0">
                <a:solidFill>
                  <a:prstClr val="black"/>
                </a:solidFill>
              </a:rPr>
              <a:t> </a:t>
            </a:r>
            <a:r>
              <a:rPr lang="it-IT" sz="824" dirty="0" err="1">
                <a:solidFill>
                  <a:prstClr val="black"/>
                </a:solidFill>
              </a:rPr>
              <a:t>thrombosis</a:t>
            </a:r>
            <a:endParaRPr lang="it-IT" sz="824" dirty="0">
              <a:solidFill>
                <a:prstClr val="black"/>
              </a:solidFill>
            </a:endParaRPr>
          </a:p>
          <a:p>
            <a:pPr algn="ctr"/>
            <a:r>
              <a:rPr lang="it-IT" sz="824" dirty="0">
                <a:solidFill>
                  <a:prstClr val="black"/>
                </a:solidFill>
              </a:rPr>
              <a:t> n=604 (40%)</a:t>
            </a:r>
          </a:p>
        </p:txBody>
      </p:sp>
      <p:sp>
        <p:nvSpPr>
          <p:cNvPr id="7" name="CasellaDiTesto 6"/>
          <p:cNvSpPr txBox="1"/>
          <p:nvPr/>
        </p:nvSpPr>
        <p:spPr>
          <a:xfrm>
            <a:off x="4430264" y="3640279"/>
            <a:ext cx="1273105" cy="219163"/>
          </a:xfrm>
          <a:prstGeom prst="rect">
            <a:avLst/>
          </a:prstGeom>
          <a:noFill/>
        </p:spPr>
        <p:txBody>
          <a:bodyPr wrap="none" rtlCol="0">
            <a:spAutoFit/>
          </a:bodyPr>
          <a:lstStyle/>
          <a:p>
            <a:r>
              <a:rPr lang="en-US" sz="824" dirty="0">
                <a:cs typeface="Arial" pitchFamily="34" charset="0"/>
              </a:rPr>
              <a:t>International IWG-MRT</a:t>
            </a:r>
            <a:endParaRPr lang="it-IT" sz="824" dirty="0">
              <a:cs typeface="Arial" pitchFamily="34" charset="0"/>
            </a:endParaRPr>
          </a:p>
        </p:txBody>
      </p:sp>
      <p:sp>
        <p:nvSpPr>
          <p:cNvPr id="2" name="Rettangolo 1"/>
          <p:cNvSpPr/>
          <p:nvPr/>
        </p:nvSpPr>
        <p:spPr>
          <a:xfrm>
            <a:off x="6066200" y="6540889"/>
            <a:ext cx="3299301" cy="261482"/>
          </a:xfrm>
          <a:prstGeom prst="rect">
            <a:avLst/>
          </a:prstGeom>
        </p:spPr>
        <p:txBody>
          <a:bodyPr wrap="none">
            <a:spAutoFit/>
          </a:bodyPr>
          <a:lstStyle/>
          <a:p>
            <a:r>
              <a:rPr lang="it-IT" sz="1099" dirty="0" err="1">
                <a:cs typeface="Arial" pitchFamily="34" charset="0"/>
              </a:rPr>
              <a:t>Barbui</a:t>
            </a:r>
            <a:r>
              <a:rPr lang="it-IT" sz="1099" dirty="0">
                <a:cs typeface="Arial" pitchFamily="34" charset="0"/>
              </a:rPr>
              <a:t> T et al, Blood. 2014 </a:t>
            </a:r>
            <a:r>
              <a:rPr lang="it-IT" sz="1099" dirty="0" err="1">
                <a:cs typeface="Arial" pitchFamily="34" charset="0"/>
              </a:rPr>
              <a:t>Nov</a:t>
            </a:r>
            <a:r>
              <a:rPr lang="it-IT" sz="1099" dirty="0">
                <a:cs typeface="Arial" pitchFamily="34" charset="0"/>
              </a:rPr>
              <a:t> 6;124(19):3021-3.</a:t>
            </a:r>
          </a:p>
        </p:txBody>
      </p:sp>
    </p:spTree>
    <p:extLst>
      <p:ext uri="{BB962C8B-B14F-4D97-AF65-F5344CB8AC3E}">
        <p14:creationId xmlns:p14="http://schemas.microsoft.com/office/powerpoint/2010/main" val="23306646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48252" y="1019219"/>
            <a:ext cx="9171371" cy="5259833"/>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4" name="Immagine 3"/>
          <p:cNvPicPr>
            <a:picLocks noChangeAspect="1"/>
          </p:cNvPicPr>
          <p:nvPr/>
        </p:nvPicPr>
        <p:blipFill>
          <a:blip r:embed="rId2"/>
          <a:stretch>
            <a:fillRect/>
          </a:stretch>
        </p:blipFill>
        <p:spPr>
          <a:xfrm>
            <a:off x="1093745" y="1404075"/>
            <a:ext cx="8974223" cy="4753112"/>
          </a:xfrm>
          <a:prstGeom prst="rect">
            <a:avLst/>
          </a:prstGeom>
        </p:spPr>
      </p:pic>
      <p:sp>
        <p:nvSpPr>
          <p:cNvPr id="6" name="Rettangolo 5">
            <a:extLst>
              <a:ext uri="{FF2B5EF4-FFF2-40B4-BE49-F238E27FC236}">
                <a16:creationId xmlns:a16="http://schemas.microsoft.com/office/drawing/2014/main" id="{CC885EFF-BAEA-224F-A522-C8B1C974C6E8}"/>
              </a:ext>
            </a:extLst>
          </p:cNvPr>
          <p:cNvSpPr/>
          <p:nvPr/>
        </p:nvSpPr>
        <p:spPr>
          <a:xfrm>
            <a:off x="1207540" y="3256500"/>
            <a:ext cx="3281839" cy="1903911"/>
          </a:xfrm>
          <a:prstGeom prst="rect">
            <a:avLst/>
          </a:prstGeom>
          <a:noFill/>
          <a:ln w="57150">
            <a:solidFill>
              <a:srgbClr val="AD1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dirty="0"/>
          </a:p>
        </p:txBody>
      </p:sp>
      <p:sp>
        <p:nvSpPr>
          <p:cNvPr id="7" name="Rettangolo 6">
            <a:extLst>
              <a:ext uri="{FF2B5EF4-FFF2-40B4-BE49-F238E27FC236}">
                <a16:creationId xmlns:a16="http://schemas.microsoft.com/office/drawing/2014/main" id="{CC885EFF-BAEA-224F-A522-C8B1C974C6E8}"/>
              </a:ext>
            </a:extLst>
          </p:cNvPr>
          <p:cNvSpPr/>
          <p:nvPr/>
        </p:nvSpPr>
        <p:spPr>
          <a:xfrm>
            <a:off x="5565353" y="3152785"/>
            <a:ext cx="1185933" cy="2147147"/>
          </a:xfrm>
          <a:prstGeom prst="rect">
            <a:avLst/>
          </a:prstGeom>
          <a:noFill/>
          <a:ln w="57150">
            <a:solidFill>
              <a:srgbClr val="AD14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dirty="0"/>
          </a:p>
        </p:txBody>
      </p:sp>
    </p:spTree>
    <p:extLst>
      <p:ext uri="{BB962C8B-B14F-4D97-AF65-F5344CB8AC3E}">
        <p14:creationId xmlns:p14="http://schemas.microsoft.com/office/powerpoint/2010/main" val="2222841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837128" y="1868864"/>
            <a:ext cx="9465353" cy="4549550"/>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solidFill>
                <a:srgbClr val="FFFFFF"/>
              </a:solidFill>
              <a:latin typeface="Verdana"/>
              <a:cs typeface="Arial"/>
            </a:endParaRPr>
          </a:p>
        </p:txBody>
      </p:sp>
      <p:sp>
        <p:nvSpPr>
          <p:cNvPr id="13" name="Ovale 12"/>
          <p:cNvSpPr/>
          <p:nvPr/>
        </p:nvSpPr>
        <p:spPr>
          <a:xfrm>
            <a:off x="3640458" y="3582863"/>
            <a:ext cx="3324780" cy="94769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824">
              <a:solidFill>
                <a:srgbClr val="FFFFFF"/>
              </a:solidFill>
              <a:latin typeface="Verdana"/>
              <a:cs typeface="Arial"/>
            </a:endParaRPr>
          </a:p>
        </p:txBody>
      </p:sp>
      <p:grpSp>
        <p:nvGrpSpPr>
          <p:cNvPr id="17409" name="Gruppo 6"/>
          <p:cNvGrpSpPr>
            <a:grpSpLocks/>
          </p:cNvGrpSpPr>
          <p:nvPr/>
        </p:nvGrpSpPr>
        <p:grpSpPr bwMode="auto">
          <a:xfrm>
            <a:off x="2809446" y="2000714"/>
            <a:ext cx="4623240" cy="2245927"/>
            <a:chOff x="3179129" y="1680335"/>
            <a:chExt cx="3035400" cy="1792252"/>
          </a:xfrm>
        </p:grpSpPr>
        <p:cxnSp>
          <p:nvCxnSpPr>
            <p:cNvPr id="18" name="Connettore 2 17"/>
            <p:cNvCxnSpPr>
              <a:cxnSpLocks noChangeShapeType="1"/>
            </p:cNvCxnSpPr>
            <p:nvPr/>
          </p:nvCxnSpPr>
          <p:spPr bwMode="auto">
            <a:xfrm>
              <a:off x="4611942" y="2673695"/>
              <a:ext cx="22066" cy="309019"/>
            </a:xfrm>
            <a:prstGeom prst="straightConnector1">
              <a:avLst/>
            </a:prstGeom>
            <a:noFill/>
            <a:ln w="38100">
              <a:solidFill>
                <a:srgbClr val="C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Connettore 2 13"/>
            <p:cNvCxnSpPr>
              <a:cxnSpLocks noChangeShapeType="1"/>
            </p:cNvCxnSpPr>
            <p:nvPr/>
          </p:nvCxnSpPr>
          <p:spPr bwMode="auto">
            <a:xfrm>
              <a:off x="4581306" y="1838824"/>
              <a:ext cx="0" cy="408402"/>
            </a:xfrm>
            <a:prstGeom prst="straightConnector1">
              <a:avLst/>
            </a:prstGeom>
            <a:noFill/>
            <a:ln w="38100">
              <a:solidFill>
                <a:srgbClr val="C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28" name="CasellaDiTesto 26"/>
            <p:cNvSpPr txBox="1">
              <a:spLocks noChangeArrowheads="1"/>
            </p:cNvSpPr>
            <p:nvPr/>
          </p:nvSpPr>
          <p:spPr bwMode="auto">
            <a:xfrm>
              <a:off x="3179129" y="1680335"/>
              <a:ext cx="3035400" cy="316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lnSpc>
                  <a:spcPct val="90000"/>
                </a:lnSpc>
              </a:pPr>
              <a:r>
                <a:rPr lang="it-IT" sz="2197" b="1" dirty="0">
                  <a:solidFill>
                    <a:srgbClr val="002060"/>
                  </a:solidFill>
                  <a:cs typeface="Arial" pitchFamily="34" charset="0"/>
                </a:rPr>
                <a:t>Attenzione alla diagnosi </a:t>
              </a:r>
            </a:p>
          </p:txBody>
        </p:sp>
        <p:sp>
          <p:nvSpPr>
            <p:cNvPr id="17430" name="CasellaDiTesto 28"/>
            <p:cNvSpPr txBox="1">
              <a:spLocks noChangeArrowheads="1"/>
            </p:cNvSpPr>
            <p:nvPr/>
          </p:nvSpPr>
          <p:spPr bwMode="auto">
            <a:xfrm>
              <a:off x="3855056" y="3196535"/>
              <a:ext cx="1944116" cy="2760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lnSpc>
                  <a:spcPct val="90000"/>
                </a:lnSpc>
              </a:pPr>
              <a:r>
                <a:rPr lang="it-IT" sz="1831" b="1" dirty="0">
                  <a:solidFill>
                    <a:srgbClr val="002060"/>
                  </a:solidFill>
                  <a:latin typeface="Arial" pitchFamily="34" charset="0"/>
                  <a:cs typeface="Arial" pitchFamily="34" charset="0"/>
                </a:rPr>
                <a:t>Personalizza la terapia</a:t>
              </a:r>
            </a:p>
          </p:txBody>
        </p:sp>
      </p:grpSp>
      <p:sp>
        <p:nvSpPr>
          <p:cNvPr id="17410" name="Titolo 1"/>
          <p:cNvSpPr>
            <a:spLocks noGrp="1"/>
          </p:cNvSpPr>
          <p:nvPr/>
        </p:nvSpPr>
        <p:spPr bwMode="auto">
          <a:xfrm>
            <a:off x="1361787" y="220792"/>
            <a:ext cx="8109682" cy="21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110000"/>
              </a:lnSpc>
            </a:pPr>
            <a:endParaRPr lang="en-US" sz="2197" dirty="0">
              <a:solidFill>
                <a:srgbClr val="002060"/>
              </a:solidFill>
              <a:latin typeface="Verdana"/>
              <a:cs typeface="Arial"/>
            </a:endParaRPr>
          </a:p>
        </p:txBody>
      </p:sp>
      <p:sp>
        <p:nvSpPr>
          <p:cNvPr id="2" name="Rettangolo 1"/>
          <p:cNvSpPr/>
          <p:nvPr/>
        </p:nvSpPr>
        <p:spPr>
          <a:xfrm>
            <a:off x="3800937" y="2804717"/>
            <a:ext cx="2853811" cy="51445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831" b="1" dirty="0">
                <a:solidFill>
                  <a:srgbClr val="002060"/>
                </a:solidFill>
                <a:latin typeface="Arial" pitchFamily="34" charset="0"/>
                <a:cs typeface="Arial" pitchFamily="34" charset="0"/>
              </a:rPr>
              <a:t>Il rischio di trombosi</a:t>
            </a:r>
          </a:p>
        </p:txBody>
      </p:sp>
      <p:sp>
        <p:nvSpPr>
          <p:cNvPr id="35" name="CasellaDiTesto 34"/>
          <p:cNvSpPr txBox="1"/>
          <p:nvPr/>
        </p:nvSpPr>
        <p:spPr>
          <a:xfrm>
            <a:off x="2680246" y="5260175"/>
            <a:ext cx="3230224" cy="374077"/>
          </a:xfrm>
          <a:prstGeom prst="rect">
            <a:avLst/>
          </a:prstGeom>
          <a:solidFill>
            <a:schemeClr val="bg1"/>
          </a:solidFill>
        </p:spPr>
        <p:txBody>
          <a:bodyPr wrap="square" rtlCol="0">
            <a:spAutoFit/>
          </a:bodyPr>
          <a:lstStyle/>
          <a:p>
            <a:r>
              <a:rPr lang="it-IT" sz="1831" b="1" dirty="0">
                <a:solidFill>
                  <a:srgbClr val="002060"/>
                </a:solidFill>
                <a:cs typeface="Arial" pitchFamily="34" charset="0"/>
              </a:rPr>
              <a:t>La progressione</a:t>
            </a:r>
          </a:p>
        </p:txBody>
      </p:sp>
      <p:cxnSp>
        <p:nvCxnSpPr>
          <p:cNvPr id="22" name="Connettore 2 21"/>
          <p:cNvCxnSpPr/>
          <p:nvPr/>
        </p:nvCxnSpPr>
        <p:spPr>
          <a:xfrm flipH="1">
            <a:off x="3800936" y="4530557"/>
            <a:ext cx="1190872" cy="70038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Connettore 2 23"/>
          <p:cNvCxnSpPr>
            <a:stCxn id="13" idx="4"/>
          </p:cNvCxnSpPr>
          <p:nvPr/>
        </p:nvCxnSpPr>
        <p:spPr>
          <a:xfrm>
            <a:off x="5302847" y="4530557"/>
            <a:ext cx="1649409" cy="547322"/>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21" name="CasellaDiTesto 20"/>
          <p:cNvSpPr txBox="1"/>
          <p:nvPr/>
        </p:nvSpPr>
        <p:spPr>
          <a:xfrm>
            <a:off x="6210433" y="5230936"/>
            <a:ext cx="2820407" cy="374077"/>
          </a:xfrm>
          <a:prstGeom prst="rect">
            <a:avLst/>
          </a:prstGeom>
          <a:solidFill>
            <a:schemeClr val="bg1"/>
          </a:solidFill>
        </p:spPr>
        <p:txBody>
          <a:bodyPr wrap="square" rtlCol="0">
            <a:spAutoFit/>
          </a:bodyPr>
          <a:lstStyle/>
          <a:p>
            <a:r>
              <a:rPr lang="it-IT" sz="1831" b="1" dirty="0">
                <a:solidFill>
                  <a:srgbClr val="002060"/>
                </a:solidFill>
                <a:cs typeface="Arial" pitchFamily="34" charset="0"/>
              </a:rPr>
              <a:t>Il futuro della ricerca </a:t>
            </a:r>
          </a:p>
        </p:txBody>
      </p:sp>
      <p:sp>
        <p:nvSpPr>
          <p:cNvPr id="3" name="Rettangolo 2"/>
          <p:cNvSpPr/>
          <p:nvPr/>
        </p:nvSpPr>
        <p:spPr>
          <a:xfrm>
            <a:off x="1445887" y="1011868"/>
            <a:ext cx="8269957" cy="655885"/>
          </a:xfrm>
          <a:prstGeom prst="rect">
            <a:avLst/>
          </a:prstGeom>
        </p:spPr>
        <p:txBody>
          <a:bodyPr wrap="none">
            <a:spAutoFit/>
          </a:bodyPr>
          <a:lstStyle/>
          <a:p>
            <a:pPr algn="ctr"/>
            <a:r>
              <a:rPr lang="it-IT" sz="3662" b="1" dirty="0">
                <a:solidFill>
                  <a:srgbClr val="002060"/>
                </a:solidFill>
                <a:cs typeface="Arial" pitchFamily="34" charset="0"/>
              </a:rPr>
              <a:t>Come gestire la </a:t>
            </a:r>
            <a:r>
              <a:rPr lang="it-IT" sz="3662" b="1" dirty="0" err="1">
                <a:solidFill>
                  <a:srgbClr val="002060"/>
                </a:solidFill>
                <a:cs typeface="Arial" pitchFamily="34" charset="0"/>
              </a:rPr>
              <a:t>Trombocitemia</a:t>
            </a:r>
            <a:r>
              <a:rPr lang="it-IT" sz="3662" b="1" dirty="0">
                <a:solidFill>
                  <a:srgbClr val="002060"/>
                </a:solidFill>
                <a:cs typeface="Arial" pitchFamily="34" charset="0"/>
              </a:rPr>
              <a:t> oggi</a:t>
            </a:r>
          </a:p>
        </p:txBody>
      </p:sp>
    </p:spTree>
    <p:extLst>
      <p:ext uri="{BB962C8B-B14F-4D97-AF65-F5344CB8AC3E}">
        <p14:creationId xmlns:p14="http://schemas.microsoft.com/office/powerpoint/2010/main" val="21246494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432579" y="2346559"/>
            <a:ext cx="4805439" cy="3680391"/>
          </a:xfrm>
          <a:prstGeom prst="rect">
            <a:avLst/>
          </a:prstGeom>
        </p:spPr>
      </p:pic>
      <p:pic>
        <p:nvPicPr>
          <p:cNvPr id="5" name="Immagine 4"/>
          <p:cNvPicPr>
            <a:picLocks noChangeAspect="1"/>
          </p:cNvPicPr>
          <p:nvPr/>
        </p:nvPicPr>
        <p:blipFill>
          <a:blip r:embed="rId3"/>
          <a:stretch>
            <a:fillRect/>
          </a:stretch>
        </p:blipFill>
        <p:spPr>
          <a:xfrm>
            <a:off x="364694" y="2367929"/>
            <a:ext cx="4890239" cy="3654227"/>
          </a:xfrm>
          <a:prstGeom prst="rect">
            <a:avLst/>
          </a:prstGeom>
        </p:spPr>
      </p:pic>
      <p:sp>
        <p:nvSpPr>
          <p:cNvPr id="7" name="CasellaDiTesto 6"/>
          <p:cNvSpPr txBox="1"/>
          <p:nvPr/>
        </p:nvSpPr>
        <p:spPr>
          <a:xfrm>
            <a:off x="820559" y="1097269"/>
            <a:ext cx="9249648" cy="937629"/>
          </a:xfrm>
          <a:prstGeom prst="rect">
            <a:avLst/>
          </a:prstGeom>
          <a:noFill/>
        </p:spPr>
        <p:txBody>
          <a:bodyPr wrap="none" rtlCol="0">
            <a:spAutoFit/>
          </a:bodyPr>
          <a:lstStyle/>
          <a:p>
            <a:r>
              <a:rPr lang="it-IT" sz="2197" dirty="0">
                <a:latin typeface="Tahoma" panose="020B0604030504040204" pitchFamily="34" charset="0"/>
                <a:ea typeface="Tahoma" panose="020B0604030504040204" pitchFamily="34" charset="0"/>
                <a:cs typeface="Tahoma" panose="020B0604030504040204" pitchFamily="34" charset="0"/>
              </a:rPr>
              <a:t>Mentre la </a:t>
            </a:r>
            <a:r>
              <a:rPr lang="it-IT" sz="2197" dirty="0" err="1">
                <a:latin typeface="Tahoma" panose="020B0604030504040204" pitchFamily="34" charset="0"/>
                <a:ea typeface="Tahoma" panose="020B0604030504040204" pitchFamily="34" charset="0"/>
                <a:cs typeface="Tahoma" panose="020B0604030504040204" pitchFamily="34" charset="0"/>
              </a:rPr>
              <a:t>trombocitemia</a:t>
            </a:r>
            <a:r>
              <a:rPr lang="it-IT" sz="2197" dirty="0">
                <a:latin typeface="Tahoma" panose="020B0604030504040204" pitchFamily="34" charset="0"/>
                <a:ea typeface="Tahoma" panose="020B0604030504040204" pitchFamily="34" charset="0"/>
                <a:cs typeface="Tahoma" panose="020B0604030504040204" pitchFamily="34" charset="0"/>
              </a:rPr>
              <a:t> e la </a:t>
            </a:r>
            <a:r>
              <a:rPr lang="it-IT" sz="2197" dirty="0" err="1">
                <a:latin typeface="Tahoma" panose="020B0604030504040204" pitchFamily="34" charset="0"/>
                <a:ea typeface="Tahoma" panose="020B0604030504040204" pitchFamily="34" charset="0"/>
                <a:cs typeface="Tahoma" panose="020B0604030504040204" pitchFamily="34" charset="0"/>
              </a:rPr>
              <a:t>pre</a:t>
            </a:r>
            <a:r>
              <a:rPr lang="it-IT" sz="2197" dirty="0">
                <a:latin typeface="Tahoma" panose="020B0604030504040204" pitchFamily="34" charset="0"/>
                <a:ea typeface="Tahoma" panose="020B0604030504040204" pitchFamily="34" charset="0"/>
                <a:cs typeface="Tahoma" panose="020B0604030504040204" pitchFamily="34" charset="0"/>
              </a:rPr>
              <a:t>-PMF hanno lo stesso rischio di trombosi</a:t>
            </a:r>
          </a:p>
          <a:p>
            <a:r>
              <a:rPr lang="it-IT" sz="2197" dirty="0">
                <a:latin typeface="Tahoma" panose="020B0604030504040204" pitchFamily="34" charset="0"/>
                <a:ea typeface="Tahoma" panose="020B0604030504040204" pitchFamily="34" charset="0"/>
                <a:cs typeface="Tahoma" panose="020B0604030504040204" pitchFamily="34" charset="0"/>
              </a:rPr>
              <a:t>la probabilità di evolvere verso la </a:t>
            </a:r>
            <a:r>
              <a:rPr lang="it-IT" sz="2197" dirty="0" err="1">
                <a:latin typeface="Tahoma" panose="020B0604030504040204" pitchFamily="34" charset="0"/>
                <a:ea typeface="Tahoma" panose="020B0604030504040204" pitchFamily="34" charset="0"/>
                <a:cs typeface="Tahoma" panose="020B0604030504040204" pitchFamily="34" charset="0"/>
              </a:rPr>
              <a:t>mielofibrosi</a:t>
            </a:r>
            <a:r>
              <a:rPr lang="it-IT" sz="2197" dirty="0">
                <a:latin typeface="Tahoma" panose="020B0604030504040204" pitchFamily="34" charset="0"/>
                <a:ea typeface="Tahoma" panose="020B0604030504040204" pitchFamily="34" charset="0"/>
                <a:cs typeface="Tahoma" panose="020B0604030504040204" pitchFamily="34" charset="0"/>
              </a:rPr>
              <a:t> è più alta </a:t>
            </a:r>
            <a:r>
              <a:rPr lang="it-IT" sz="2197" dirty="0" err="1">
                <a:latin typeface="Tahoma" panose="020B0604030504040204" pitchFamily="34" charset="0"/>
                <a:ea typeface="Tahoma" panose="020B0604030504040204" pitchFamily="34" charset="0"/>
                <a:cs typeface="Tahoma" panose="020B0604030504040204" pitchFamily="34" charset="0"/>
              </a:rPr>
              <a:t>nellapre</a:t>
            </a:r>
            <a:r>
              <a:rPr lang="it-IT" sz="2197" dirty="0">
                <a:latin typeface="Tahoma" panose="020B0604030504040204" pitchFamily="34" charset="0"/>
                <a:ea typeface="Tahoma" panose="020B0604030504040204" pitchFamily="34" charset="0"/>
                <a:cs typeface="Tahoma" panose="020B0604030504040204" pitchFamily="34" charset="0"/>
              </a:rPr>
              <a:t>-PMF.</a:t>
            </a:r>
          </a:p>
        </p:txBody>
      </p:sp>
      <p:sp>
        <p:nvSpPr>
          <p:cNvPr id="2" name="CasellaDiTesto 1"/>
          <p:cNvSpPr txBox="1"/>
          <p:nvPr/>
        </p:nvSpPr>
        <p:spPr>
          <a:xfrm>
            <a:off x="2381830" y="3162751"/>
            <a:ext cx="655949" cy="219163"/>
          </a:xfrm>
          <a:prstGeom prst="rect">
            <a:avLst/>
          </a:prstGeom>
          <a:noFill/>
        </p:spPr>
        <p:txBody>
          <a:bodyPr wrap="none" rtlCol="0">
            <a:spAutoFit/>
          </a:bodyPr>
          <a:lstStyle/>
          <a:p>
            <a:r>
              <a:rPr lang="it-IT" sz="824" dirty="0"/>
              <a:t>Trombosi </a:t>
            </a:r>
          </a:p>
        </p:txBody>
      </p:sp>
      <p:sp>
        <p:nvSpPr>
          <p:cNvPr id="3" name="CasellaDiTesto 2"/>
          <p:cNvSpPr txBox="1"/>
          <p:nvPr/>
        </p:nvSpPr>
        <p:spPr>
          <a:xfrm>
            <a:off x="6876413" y="3152784"/>
            <a:ext cx="723275" cy="219163"/>
          </a:xfrm>
          <a:prstGeom prst="rect">
            <a:avLst/>
          </a:prstGeom>
          <a:noFill/>
        </p:spPr>
        <p:txBody>
          <a:bodyPr wrap="none" rtlCol="0">
            <a:spAutoFit/>
          </a:bodyPr>
          <a:lstStyle/>
          <a:p>
            <a:r>
              <a:rPr lang="it-IT" sz="824" dirty="0" err="1"/>
              <a:t>Mielofibrosi</a:t>
            </a:r>
            <a:endParaRPr lang="it-IT" sz="824" dirty="0"/>
          </a:p>
        </p:txBody>
      </p:sp>
    </p:spTree>
    <p:extLst>
      <p:ext uri="{BB962C8B-B14F-4D97-AF65-F5344CB8AC3E}">
        <p14:creationId xmlns:p14="http://schemas.microsoft.com/office/powerpoint/2010/main" val="34485482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6385" y="1341482"/>
            <a:ext cx="7220233" cy="337790"/>
          </a:xfrm>
        </p:spPr>
        <p:txBody>
          <a:bodyPr>
            <a:noAutofit/>
          </a:bodyPr>
          <a:lstStyle/>
          <a:p>
            <a:pPr algn="ctr"/>
            <a:r>
              <a:rPr lang="it-IT" altLang="it-IT" sz="2563" b="1" dirty="0">
                <a:solidFill>
                  <a:srgbClr val="002060"/>
                </a:solidFill>
                <a:latin typeface="Arial" pitchFamily="34" charset="0"/>
                <a:ea typeface="ＭＳ Ｐゴシック" panose="020B0600070205080204" pitchFamily="34" charset="-128"/>
                <a:cs typeface="Arial" pitchFamily="34" charset="0"/>
              </a:rPr>
              <a:t>Il rischio di trombosi</a:t>
            </a:r>
            <a:endParaRPr lang="it-IT" sz="2563" dirty="0">
              <a:solidFill>
                <a:srgbClr val="002060"/>
              </a:solidFill>
              <a:latin typeface="Arial" pitchFamily="34" charset="0"/>
              <a:cs typeface="Arial" pitchFamily="34" charset="0"/>
            </a:endParaRPr>
          </a:p>
        </p:txBody>
      </p:sp>
      <p:graphicFrame>
        <p:nvGraphicFramePr>
          <p:cNvPr id="4" name="Segnaposto contenuto 3"/>
          <p:cNvGraphicFramePr>
            <a:graphicFrameLocks noGrp="1"/>
          </p:cNvGraphicFramePr>
          <p:nvPr>
            <p:ph idx="1"/>
          </p:nvPr>
        </p:nvGraphicFramePr>
        <p:xfrm>
          <a:off x="2350631" y="2132557"/>
          <a:ext cx="6855987" cy="4614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8898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F61FE79-CDE4-999E-94AB-C0E620248450}"/>
              </a:ext>
            </a:extLst>
          </p:cNvPr>
          <p:cNvSpPr txBox="1"/>
          <p:nvPr/>
        </p:nvSpPr>
        <p:spPr>
          <a:xfrm>
            <a:off x="252264" y="324247"/>
            <a:ext cx="3795847" cy="1323439"/>
          </a:xfrm>
          <a:prstGeom prst="rect">
            <a:avLst/>
          </a:prstGeom>
          <a:noFill/>
        </p:spPr>
        <p:txBody>
          <a:bodyPr wrap="none" rtlCol="0">
            <a:spAutoFit/>
          </a:bodyPr>
          <a:lstStyle/>
          <a:p>
            <a:r>
              <a:rPr lang="it-IT" sz="3200" dirty="0">
                <a:solidFill>
                  <a:srgbClr val="C00000"/>
                </a:solidFill>
                <a:latin typeface="Calibri" panose="020F0502020204030204" pitchFamily="34" charset="0"/>
                <a:cs typeface="Calibri" panose="020F0502020204030204" pitchFamily="34" charset="0"/>
              </a:rPr>
              <a:t>Ringraziamenti:</a:t>
            </a:r>
          </a:p>
          <a:p>
            <a:pPr algn="r"/>
            <a:r>
              <a:rPr lang="it-IT" sz="3200" b="1" dirty="0">
                <a:solidFill>
                  <a:srgbClr val="C00000"/>
                </a:solidFill>
                <a:latin typeface="Calibri" panose="020F0502020204030204" pitchFamily="34" charset="0"/>
                <a:cs typeface="Calibri" panose="020F0502020204030204" pitchFamily="34" charset="0"/>
              </a:rPr>
              <a:t>Gli esperti fiorentini</a:t>
            </a:r>
          </a:p>
        </p:txBody>
      </p:sp>
      <p:sp>
        <p:nvSpPr>
          <p:cNvPr id="7" name="CasellaDiTesto 6">
            <a:extLst>
              <a:ext uri="{FF2B5EF4-FFF2-40B4-BE49-F238E27FC236}">
                <a16:creationId xmlns:a16="http://schemas.microsoft.com/office/drawing/2014/main" id="{C0BEF944-0561-BB20-CA31-7F7AE851B470}"/>
              </a:ext>
            </a:extLst>
          </p:cNvPr>
          <p:cNvSpPr txBox="1"/>
          <p:nvPr/>
        </p:nvSpPr>
        <p:spPr>
          <a:xfrm>
            <a:off x="684312" y="1908423"/>
            <a:ext cx="2549096" cy="5509200"/>
          </a:xfrm>
          <a:prstGeom prst="rect">
            <a:avLst/>
          </a:prstGeom>
          <a:noFill/>
        </p:spPr>
        <p:txBody>
          <a:bodyPr wrap="none" rtlCol="0">
            <a:spAutoFit/>
          </a:bodyPr>
          <a:lstStyle/>
          <a:p>
            <a:pPr marL="285750" indent="-285750">
              <a:buFont typeface="Courier New" panose="02070309020205020404" pitchFamily="49" charset="0"/>
              <a:buChar char="o"/>
            </a:pPr>
            <a:r>
              <a:rPr lang="it-IT" sz="1600" dirty="0">
                <a:solidFill>
                  <a:srgbClr val="002060"/>
                </a:solidFill>
              </a:rPr>
              <a:t>Paola </a:t>
            </a:r>
            <a:r>
              <a:rPr lang="it-IT" sz="1600" dirty="0" err="1">
                <a:solidFill>
                  <a:srgbClr val="002060"/>
                </a:solidFill>
              </a:rPr>
              <a:t>Guglielmelli</a:t>
            </a:r>
            <a:endParaRPr lang="it-IT" sz="1600" dirty="0">
              <a:solidFill>
                <a:srgbClr val="002060"/>
              </a:solidFill>
            </a:endParaRPr>
          </a:p>
          <a:p>
            <a:pPr marL="285750" indent="-285750">
              <a:buFont typeface="Courier New" panose="02070309020205020404" pitchFamily="49" charset="0"/>
              <a:buChar char="o"/>
            </a:pPr>
            <a:r>
              <a:rPr lang="it-IT" sz="1600" dirty="0">
                <a:solidFill>
                  <a:srgbClr val="002060"/>
                </a:solidFill>
              </a:rPr>
              <a:t>Valentina Boldrini</a:t>
            </a:r>
          </a:p>
          <a:p>
            <a:pPr marL="285750" indent="-285750">
              <a:buFont typeface="Courier New" panose="02070309020205020404" pitchFamily="49" charset="0"/>
              <a:buChar char="o"/>
            </a:pPr>
            <a:r>
              <a:rPr lang="it-IT" sz="1600" dirty="0">
                <a:solidFill>
                  <a:srgbClr val="002060"/>
                </a:solidFill>
              </a:rPr>
              <a:t>Giulio Capecchi</a:t>
            </a:r>
          </a:p>
          <a:p>
            <a:pPr marL="285750" indent="-285750">
              <a:buFont typeface="Courier New" panose="02070309020205020404" pitchFamily="49" charset="0"/>
              <a:buChar char="o"/>
            </a:pPr>
            <a:r>
              <a:rPr lang="it-IT" sz="1600" dirty="0">
                <a:solidFill>
                  <a:srgbClr val="002060"/>
                </a:solidFill>
              </a:rPr>
              <a:t>Giacomo Coltro</a:t>
            </a:r>
          </a:p>
          <a:p>
            <a:pPr marL="285750" indent="-285750">
              <a:buFont typeface="Courier New" panose="02070309020205020404" pitchFamily="49" charset="0"/>
              <a:buChar char="o"/>
            </a:pPr>
            <a:r>
              <a:rPr lang="it-IT" sz="1600" dirty="0">
                <a:solidFill>
                  <a:srgbClr val="002060"/>
                </a:solidFill>
              </a:rPr>
              <a:t>Francesca Crupi</a:t>
            </a:r>
          </a:p>
          <a:p>
            <a:pPr marL="285750" indent="-285750">
              <a:buFont typeface="Courier New" panose="02070309020205020404" pitchFamily="49" charset="0"/>
              <a:buChar char="o"/>
            </a:pPr>
            <a:r>
              <a:rPr lang="it-IT" sz="1600" dirty="0">
                <a:solidFill>
                  <a:srgbClr val="002060"/>
                </a:solidFill>
              </a:rPr>
              <a:t>Stefano Fumagalli</a:t>
            </a:r>
          </a:p>
          <a:p>
            <a:pPr marL="285750" indent="-285750">
              <a:buFont typeface="Courier New" panose="02070309020205020404" pitchFamily="49" charset="0"/>
              <a:buChar char="o"/>
            </a:pPr>
            <a:r>
              <a:rPr lang="it-IT" sz="1600" dirty="0">
                <a:solidFill>
                  <a:srgbClr val="002060"/>
                </a:solidFill>
              </a:rPr>
              <a:t>Fiorenza I. </a:t>
            </a:r>
            <a:r>
              <a:rPr lang="it-IT" sz="1600" dirty="0" err="1">
                <a:solidFill>
                  <a:srgbClr val="002060"/>
                </a:solidFill>
              </a:rPr>
              <a:t>Vanderwert</a:t>
            </a:r>
            <a:endParaRPr lang="it-IT" sz="1600" dirty="0">
              <a:solidFill>
                <a:srgbClr val="002060"/>
              </a:solidFill>
            </a:endParaRPr>
          </a:p>
          <a:p>
            <a:pPr marL="285750" indent="-285750">
              <a:buFont typeface="Courier New" panose="02070309020205020404" pitchFamily="49" charset="0"/>
              <a:buChar char="o"/>
            </a:pPr>
            <a:r>
              <a:rPr lang="it-IT" sz="1600" dirty="0">
                <a:solidFill>
                  <a:srgbClr val="002060"/>
                </a:solidFill>
              </a:rPr>
              <a:t>Giuseppe G. </a:t>
            </a:r>
            <a:r>
              <a:rPr lang="it-IT" sz="1600" dirty="0" err="1">
                <a:solidFill>
                  <a:srgbClr val="002060"/>
                </a:solidFill>
              </a:rPr>
              <a:t>Loscocco</a:t>
            </a:r>
            <a:endParaRPr lang="it-IT" sz="1600" dirty="0">
              <a:solidFill>
                <a:srgbClr val="002060"/>
              </a:solidFill>
            </a:endParaRPr>
          </a:p>
          <a:p>
            <a:pPr marL="285750" indent="-285750">
              <a:buFont typeface="Courier New" panose="02070309020205020404" pitchFamily="49" charset="0"/>
              <a:buChar char="o"/>
            </a:pPr>
            <a:r>
              <a:rPr lang="it-IT" sz="1600" dirty="0">
                <a:solidFill>
                  <a:srgbClr val="002060"/>
                </a:solidFill>
              </a:rPr>
              <a:t>Chiara Maccari</a:t>
            </a:r>
          </a:p>
          <a:p>
            <a:pPr marL="285750" indent="-285750">
              <a:buFont typeface="Courier New" panose="02070309020205020404" pitchFamily="49" charset="0"/>
              <a:buChar char="o"/>
            </a:pPr>
            <a:r>
              <a:rPr lang="it-IT" sz="1600" dirty="0">
                <a:solidFill>
                  <a:srgbClr val="002060"/>
                </a:solidFill>
              </a:rPr>
              <a:t>Francesco Mannelli</a:t>
            </a:r>
          </a:p>
          <a:p>
            <a:pPr marL="285750" indent="-285750">
              <a:buFont typeface="Courier New" panose="02070309020205020404" pitchFamily="49" charset="0"/>
              <a:buChar char="o"/>
            </a:pPr>
            <a:r>
              <a:rPr lang="it-IT" sz="1600" dirty="0">
                <a:solidFill>
                  <a:srgbClr val="002060"/>
                </a:solidFill>
              </a:rPr>
              <a:t>Lucrezia Morrone</a:t>
            </a:r>
          </a:p>
          <a:p>
            <a:pPr marL="285750" indent="-285750">
              <a:buFont typeface="Courier New" panose="02070309020205020404" pitchFamily="49" charset="0"/>
              <a:buChar char="o"/>
            </a:pPr>
            <a:r>
              <a:rPr lang="it-IT" sz="1600" dirty="0">
                <a:solidFill>
                  <a:srgbClr val="002060"/>
                </a:solidFill>
              </a:rPr>
              <a:t>Chiara Nozzoli</a:t>
            </a:r>
          </a:p>
          <a:p>
            <a:pPr marL="285750" indent="-285750">
              <a:buFont typeface="Courier New" panose="02070309020205020404" pitchFamily="49" charset="0"/>
              <a:buChar char="o"/>
            </a:pPr>
            <a:r>
              <a:rPr lang="it-IT" sz="1600" dirty="0">
                <a:solidFill>
                  <a:srgbClr val="002060"/>
                </a:solidFill>
              </a:rPr>
              <a:t>Giada Rotunno</a:t>
            </a:r>
          </a:p>
          <a:p>
            <a:pPr marL="285750" indent="-285750">
              <a:buFont typeface="Courier New" panose="02070309020205020404" pitchFamily="49" charset="0"/>
              <a:buChar char="o"/>
            </a:pPr>
            <a:r>
              <a:rPr lang="it-IT" sz="1600" dirty="0">
                <a:solidFill>
                  <a:srgbClr val="002060"/>
                </a:solidFill>
              </a:rPr>
              <a:t>Leonardo Signori</a:t>
            </a:r>
          </a:p>
          <a:p>
            <a:pPr marL="285750" indent="-285750">
              <a:buFont typeface="Courier New" panose="02070309020205020404" pitchFamily="49" charset="0"/>
              <a:buChar char="o"/>
            </a:pPr>
            <a:endParaRPr lang="it-IT" sz="1600" dirty="0">
              <a:solidFill>
                <a:srgbClr val="002060"/>
              </a:solidFill>
            </a:endParaRPr>
          </a:p>
        </p:txBody>
      </p:sp>
      <p:sp>
        <p:nvSpPr>
          <p:cNvPr id="8" name="CasellaDiTesto 7">
            <a:extLst>
              <a:ext uri="{FF2B5EF4-FFF2-40B4-BE49-F238E27FC236}">
                <a16:creationId xmlns:a16="http://schemas.microsoft.com/office/drawing/2014/main" id="{46296EA4-4153-E090-80FE-93479E67096B}"/>
              </a:ext>
            </a:extLst>
          </p:cNvPr>
          <p:cNvSpPr txBox="1"/>
          <p:nvPr/>
        </p:nvSpPr>
        <p:spPr>
          <a:xfrm>
            <a:off x="4284712" y="1044327"/>
            <a:ext cx="3154453" cy="584775"/>
          </a:xfrm>
          <a:prstGeom prst="rect">
            <a:avLst/>
          </a:prstGeom>
          <a:noFill/>
        </p:spPr>
        <p:txBody>
          <a:bodyPr wrap="none" rtlCol="0">
            <a:spAutoFit/>
          </a:bodyPr>
          <a:lstStyle/>
          <a:p>
            <a:pPr algn="r"/>
            <a:r>
              <a:rPr lang="it-IT" sz="3200" b="1" dirty="0">
                <a:solidFill>
                  <a:srgbClr val="C00000"/>
                </a:solidFill>
                <a:latin typeface="Calibri" panose="020F0502020204030204" pitchFamily="34" charset="0"/>
                <a:cs typeface="Calibri" panose="020F0502020204030204" pitchFamily="34" charset="0"/>
              </a:rPr>
              <a:t> ‘’non-fiorentini’’</a:t>
            </a:r>
          </a:p>
        </p:txBody>
      </p:sp>
      <p:sp>
        <p:nvSpPr>
          <p:cNvPr id="10" name="CasellaDiTesto 9">
            <a:extLst>
              <a:ext uri="{FF2B5EF4-FFF2-40B4-BE49-F238E27FC236}">
                <a16:creationId xmlns:a16="http://schemas.microsoft.com/office/drawing/2014/main" id="{E2A07863-8905-84E4-D296-78AA3DE54C40}"/>
              </a:ext>
            </a:extLst>
          </p:cNvPr>
          <p:cNvSpPr txBox="1"/>
          <p:nvPr/>
        </p:nvSpPr>
        <p:spPr>
          <a:xfrm>
            <a:off x="4649805" y="1908998"/>
            <a:ext cx="3379323" cy="4031873"/>
          </a:xfrm>
          <a:prstGeom prst="rect">
            <a:avLst/>
          </a:prstGeom>
          <a:noFill/>
        </p:spPr>
        <p:txBody>
          <a:bodyPr wrap="none" rtlCol="0">
            <a:spAutoFit/>
          </a:bodyPr>
          <a:lstStyle/>
          <a:p>
            <a:pPr marL="285750" indent="-285750">
              <a:buFont typeface="Courier New" panose="02070309020205020404" pitchFamily="49" charset="0"/>
              <a:buChar char="o"/>
            </a:pPr>
            <a:r>
              <a:rPr lang="it-IT" sz="1600" dirty="0">
                <a:solidFill>
                  <a:srgbClr val="002060"/>
                </a:solidFill>
              </a:rPr>
              <a:t>Tiziano </a:t>
            </a:r>
            <a:r>
              <a:rPr lang="it-IT" sz="1600" dirty="0" err="1">
                <a:solidFill>
                  <a:srgbClr val="002060"/>
                </a:solidFill>
              </a:rPr>
              <a:t>Barbui</a:t>
            </a:r>
            <a:r>
              <a:rPr lang="it-IT" sz="1600" dirty="0">
                <a:solidFill>
                  <a:srgbClr val="002060"/>
                </a:solidFill>
              </a:rPr>
              <a:t> (BG)</a:t>
            </a:r>
          </a:p>
          <a:p>
            <a:pPr marL="285750" indent="-285750">
              <a:buFont typeface="Courier New" panose="02070309020205020404" pitchFamily="49" charset="0"/>
              <a:buChar char="o"/>
            </a:pPr>
            <a:r>
              <a:rPr lang="it-IT" sz="1600" dirty="0">
                <a:solidFill>
                  <a:srgbClr val="002060"/>
                </a:solidFill>
              </a:rPr>
              <a:t>Antonella Barone (RM)</a:t>
            </a:r>
          </a:p>
          <a:p>
            <a:pPr marL="285750" indent="-285750">
              <a:buFont typeface="Courier New" panose="02070309020205020404" pitchFamily="49" charset="0"/>
              <a:buChar char="o"/>
            </a:pPr>
            <a:r>
              <a:rPr lang="it-IT" sz="1600" dirty="0">
                <a:solidFill>
                  <a:srgbClr val="002060"/>
                </a:solidFill>
              </a:rPr>
              <a:t>Giulia Benevolo (TO)</a:t>
            </a:r>
          </a:p>
          <a:p>
            <a:pPr marL="285750" indent="-285750">
              <a:buFont typeface="Courier New" panose="02070309020205020404" pitchFamily="49" charset="0"/>
              <a:buChar char="o"/>
            </a:pPr>
            <a:r>
              <a:rPr lang="it-IT" sz="1600" dirty="0">
                <a:solidFill>
                  <a:srgbClr val="002060"/>
                </a:solidFill>
              </a:rPr>
              <a:t>Massimo Breccia (RM)</a:t>
            </a:r>
          </a:p>
          <a:p>
            <a:pPr marL="285750" indent="-285750">
              <a:buFont typeface="Courier New" panose="02070309020205020404" pitchFamily="49" charset="0"/>
              <a:buChar char="o"/>
            </a:pPr>
            <a:r>
              <a:rPr lang="it-IT" sz="1600" dirty="0">
                <a:solidFill>
                  <a:srgbClr val="002060"/>
                </a:solidFill>
              </a:rPr>
              <a:t>Giovanni Caocci (CA)</a:t>
            </a:r>
          </a:p>
          <a:p>
            <a:pPr marL="285750" indent="-285750">
              <a:buFont typeface="Courier New" panose="02070309020205020404" pitchFamily="49" charset="0"/>
              <a:buChar char="o"/>
            </a:pPr>
            <a:r>
              <a:rPr lang="it-IT" sz="1600" dirty="0">
                <a:solidFill>
                  <a:srgbClr val="002060"/>
                </a:solidFill>
              </a:rPr>
              <a:t>Valerio De Stefano (RM)</a:t>
            </a:r>
          </a:p>
          <a:p>
            <a:pPr marL="285750" indent="-285750">
              <a:buFont typeface="Courier New" panose="02070309020205020404" pitchFamily="49" charset="0"/>
              <a:buChar char="o"/>
            </a:pPr>
            <a:r>
              <a:rPr lang="it-IT" sz="1600" dirty="0">
                <a:solidFill>
                  <a:srgbClr val="002060"/>
                </a:solidFill>
              </a:rPr>
              <a:t>Barbara Mora (MI)</a:t>
            </a:r>
          </a:p>
          <a:p>
            <a:pPr marL="285750" indent="-285750">
              <a:buFont typeface="Courier New" panose="02070309020205020404" pitchFamily="49" charset="0"/>
              <a:buChar char="o"/>
            </a:pPr>
            <a:r>
              <a:rPr lang="it-IT" sz="1600" dirty="0">
                <a:solidFill>
                  <a:srgbClr val="002060"/>
                </a:solidFill>
              </a:rPr>
              <a:t>Giuseppe Alberto Palumbo (CT)</a:t>
            </a:r>
          </a:p>
          <a:p>
            <a:pPr marL="285750" indent="-285750">
              <a:buFont typeface="Courier New" panose="02070309020205020404" pitchFamily="49" charset="0"/>
              <a:buChar char="o"/>
            </a:pPr>
            <a:r>
              <a:rPr lang="it-IT" sz="1600" dirty="0">
                <a:solidFill>
                  <a:srgbClr val="002060"/>
                </a:solidFill>
              </a:rPr>
              <a:t>Novella Pugliese (NA)</a:t>
            </a:r>
          </a:p>
          <a:p>
            <a:pPr marL="285750" indent="-285750">
              <a:buFont typeface="Courier New" panose="02070309020205020404" pitchFamily="49" charset="0"/>
              <a:buChar char="o"/>
            </a:pPr>
            <a:r>
              <a:rPr lang="it-IT" sz="1600" dirty="0">
                <a:solidFill>
                  <a:srgbClr val="002060"/>
                </a:solidFill>
              </a:rPr>
              <a:t>Elena Rossi (RM)</a:t>
            </a:r>
          </a:p>
          <a:p>
            <a:pPr marL="285750" indent="-285750">
              <a:buFont typeface="Courier New" panose="02070309020205020404" pitchFamily="49" charset="0"/>
              <a:buChar char="o"/>
            </a:pPr>
            <a:endParaRPr lang="it-IT" sz="1600" dirty="0">
              <a:solidFill>
                <a:srgbClr val="002060"/>
              </a:solidFill>
            </a:endParaRPr>
          </a:p>
        </p:txBody>
      </p:sp>
      <p:sp>
        <p:nvSpPr>
          <p:cNvPr id="11" name="CasellaDiTesto 10">
            <a:extLst>
              <a:ext uri="{FF2B5EF4-FFF2-40B4-BE49-F238E27FC236}">
                <a16:creationId xmlns:a16="http://schemas.microsoft.com/office/drawing/2014/main" id="{1F790CA7-3F29-9B12-5E78-8B7485F5EEB8}"/>
              </a:ext>
            </a:extLst>
          </p:cNvPr>
          <p:cNvSpPr txBox="1"/>
          <p:nvPr/>
        </p:nvSpPr>
        <p:spPr>
          <a:xfrm>
            <a:off x="7079125" y="5367709"/>
            <a:ext cx="3838488" cy="584775"/>
          </a:xfrm>
          <a:prstGeom prst="rect">
            <a:avLst/>
          </a:prstGeom>
          <a:noFill/>
        </p:spPr>
        <p:txBody>
          <a:bodyPr wrap="none" rtlCol="0">
            <a:spAutoFit/>
          </a:bodyPr>
          <a:lstStyle/>
          <a:p>
            <a:pPr algn="r"/>
            <a:r>
              <a:rPr lang="it-IT" sz="3200" b="1" dirty="0">
                <a:solidFill>
                  <a:srgbClr val="C00000"/>
                </a:solidFill>
                <a:latin typeface="Calibri" panose="020F0502020204030204" pitchFamily="34" charset="0"/>
                <a:cs typeface="Calibri" panose="020F0502020204030204" pitchFamily="34" charset="0"/>
              </a:rPr>
              <a:t> Segreteria Scientifica</a:t>
            </a:r>
          </a:p>
        </p:txBody>
      </p:sp>
      <p:sp>
        <p:nvSpPr>
          <p:cNvPr id="12" name="CasellaDiTesto 11">
            <a:extLst>
              <a:ext uri="{FF2B5EF4-FFF2-40B4-BE49-F238E27FC236}">
                <a16:creationId xmlns:a16="http://schemas.microsoft.com/office/drawing/2014/main" id="{A8A54516-AADF-CD2C-AC77-CC4096CF6AD8}"/>
              </a:ext>
            </a:extLst>
          </p:cNvPr>
          <p:cNvSpPr txBox="1"/>
          <p:nvPr/>
        </p:nvSpPr>
        <p:spPr>
          <a:xfrm>
            <a:off x="7928306" y="6087789"/>
            <a:ext cx="2249334" cy="1077218"/>
          </a:xfrm>
          <a:prstGeom prst="rect">
            <a:avLst/>
          </a:prstGeom>
          <a:noFill/>
        </p:spPr>
        <p:txBody>
          <a:bodyPr wrap="none" rtlCol="0">
            <a:spAutoFit/>
          </a:bodyPr>
          <a:lstStyle/>
          <a:p>
            <a:pPr marL="285750" indent="-285750">
              <a:buFont typeface="Courier New" panose="02070309020205020404" pitchFamily="49" charset="0"/>
              <a:buChar char="o"/>
            </a:pPr>
            <a:r>
              <a:rPr lang="it-IT" sz="1600" dirty="0">
                <a:solidFill>
                  <a:srgbClr val="002060"/>
                </a:solidFill>
              </a:rPr>
              <a:t>Paola </a:t>
            </a:r>
            <a:r>
              <a:rPr lang="it-IT" sz="1600" dirty="0" err="1">
                <a:solidFill>
                  <a:srgbClr val="002060"/>
                </a:solidFill>
              </a:rPr>
              <a:t>Guglielmelli</a:t>
            </a:r>
            <a:endParaRPr lang="it-IT" sz="1600" dirty="0">
              <a:solidFill>
                <a:srgbClr val="002060"/>
              </a:solidFill>
            </a:endParaRPr>
          </a:p>
          <a:p>
            <a:pPr marL="285750" indent="-285750">
              <a:buFont typeface="Courier New" panose="02070309020205020404" pitchFamily="49" charset="0"/>
              <a:buChar char="o"/>
            </a:pPr>
            <a:r>
              <a:rPr lang="it-IT" sz="1600" dirty="0">
                <a:solidFill>
                  <a:srgbClr val="002060"/>
                </a:solidFill>
              </a:rPr>
              <a:t>Francesco Mannelli</a:t>
            </a:r>
          </a:p>
          <a:p>
            <a:pPr marL="285750" indent="-285750">
              <a:buFont typeface="Courier New" panose="02070309020205020404" pitchFamily="49" charset="0"/>
              <a:buChar char="o"/>
            </a:pPr>
            <a:r>
              <a:rPr lang="it-IT" sz="1600" dirty="0">
                <a:solidFill>
                  <a:srgbClr val="002060"/>
                </a:solidFill>
              </a:rPr>
              <a:t>Chiara Paoli</a:t>
            </a:r>
          </a:p>
        </p:txBody>
      </p:sp>
    </p:spTree>
    <p:extLst>
      <p:ext uri="{BB962C8B-B14F-4D97-AF65-F5344CB8AC3E}">
        <p14:creationId xmlns:p14="http://schemas.microsoft.com/office/powerpoint/2010/main" val="38706190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226" y="2256880"/>
            <a:ext cx="5613603" cy="427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482479" y="2256497"/>
            <a:ext cx="1587294" cy="261482"/>
          </a:xfrm>
          <a:prstGeom prst="rect">
            <a:avLst/>
          </a:prstGeom>
          <a:noFill/>
        </p:spPr>
        <p:txBody>
          <a:bodyPr wrap="none" rtlCol="0">
            <a:spAutoFit/>
          </a:bodyPr>
          <a:lstStyle/>
          <a:p>
            <a:r>
              <a:rPr lang="it-IT" sz="1099" dirty="0" err="1">
                <a:solidFill>
                  <a:srgbClr val="000000"/>
                </a:solidFill>
                <a:cs typeface="Arial" pitchFamily="34" charset="0"/>
              </a:rPr>
              <a:t>Thrombosis</a:t>
            </a:r>
            <a:r>
              <a:rPr lang="it-IT" sz="1099" dirty="0">
                <a:solidFill>
                  <a:srgbClr val="000000"/>
                </a:solidFill>
                <a:cs typeface="Arial" pitchFamily="34" charset="0"/>
              </a:rPr>
              <a:t> and </a:t>
            </a:r>
            <a:r>
              <a:rPr lang="it-IT" sz="1099" dirty="0" err="1">
                <a:solidFill>
                  <a:srgbClr val="000000"/>
                </a:solidFill>
                <a:cs typeface="Arial" pitchFamily="34" charset="0"/>
              </a:rPr>
              <a:t>death</a:t>
            </a:r>
            <a:endParaRPr lang="it-IT" sz="1099" dirty="0">
              <a:solidFill>
                <a:srgbClr val="000000"/>
              </a:solidFill>
              <a:cs typeface="Arial" pitchFamily="34" charset="0"/>
            </a:endParaRPr>
          </a:p>
        </p:txBody>
      </p:sp>
      <p:sp>
        <p:nvSpPr>
          <p:cNvPr id="7" name="CasellaDiTesto 6"/>
          <p:cNvSpPr txBox="1"/>
          <p:nvPr/>
        </p:nvSpPr>
        <p:spPr>
          <a:xfrm>
            <a:off x="5465001" y="2198481"/>
            <a:ext cx="1149674" cy="261482"/>
          </a:xfrm>
          <a:prstGeom prst="rect">
            <a:avLst/>
          </a:prstGeom>
          <a:noFill/>
        </p:spPr>
        <p:txBody>
          <a:bodyPr wrap="none" rtlCol="0">
            <a:spAutoFit/>
          </a:bodyPr>
          <a:lstStyle/>
          <a:p>
            <a:r>
              <a:rPr lang="it-IT" sz="1099" dirty="0" err="1">
                <a:solidFill>
                  <a:srgbClr val="000000"/>
                </a:solidFill>
                <a:cs typeface="Arial" pitchFamily="34" charset="0"/>
              </a:rPr>
              <a:t>Overall</a:t>
            </a:r>
            <a:r>
              <a:rPr lang="it-IT" sz="1099" dirty="0">
                <a:solidFill>
                  <a:srgbClr val="000000"/>
                </a:solidFill>
                <a:cs typeface="Arial" pitchFamily="34" charset="0"/>
              </a:rPr>
              <a:t> </a:t>
            </a:r>
            <a:r>
              <a:rPr lang="it-IT" sz="1099" dirty="0" err="1">
                <a:solidFill>
                  <a:srgbClr val="000000"/>
                </a:solidFill>
                <a:cs typeface="Arial" pitchFamily="34" charset="0"/>
              </a:rPr>
              <a:t>survival</a:t>
            </a:r>
            <a:endParaRPr lang="it-IT" sz="1099" dirty="0">
              <a:solidFill>
                <a:srgbClr val="000000"/>
              </a:solidFill>
              <a:cs typeface="Arial" pitchFamily="34" charset="0"/>
            </a:endParaRPr>
          </a:p>
        </p:txBody>
      </p:sp>
      <p:sp>
        <p:nvSpPr>
          <p:cNvPr id="8" name="CasellaDiTesto 7"/>
          <p:cNvSpPr txBox="1"/>
          <p:nvPr/>
        </p:nvSpPr>
        <p:spPr>
          <a:xfrm>
            <a:off x="2416555" y="4252193"/>
            <a:ext cx="2241319" cy="261482"/>
          </a:xfrm>
          <a:prstGeom prst="rect">
            <a:avLst/>
          </a:prstGeom>
          <a:noFill/>
        </p:spPr>
        <p:txBody>
          <a:bodyPr wrap="none" rtlCol="0">
            <a:spAutoFit/>
          </a:bodyPr>
          <a:lstStyle/>
          <a:p>
            <a:r>
              <a:rPr lang="it-IT" sz="1099" dirty="0" err="1">
                <a:solidFill>
                  <a:srgbClr val="000000"/>
                </a:solidFill>
                <a:cs typeface="Arial" pitchFamily="34" charset="0"/>
              </a:rPr>
              <a:t>Transformation</a:t>
            </a:r>
            <a:r>
              <a:rPr lang="it-IT" sz="1099" dirty="0">
                <a:solidFill>
                  <a:srgbClr val="000000"/>
                </a:solidFill>
                <a:cs typeface="Arial" pitchFamily="34" charset="0"/>
              </a:rPr>
              <a:t> to </a:t>
            </a:r>
            <a:r>
              <a:rPr lang="it-IT" sz="1099" dirty="0" err="1">
                <a:solidFill>
                  <a:srgbClr val="000000"/>
                </a:solidFill>
                <a:cs typeface="Arial" pitchFamily="34" charset="0"/>
              </a:rPr>
              <a:t>MF,AML,MDSl</a:t>
            </a:r>
            <a:endParaRPr lang="it-IT" sz="1099" dirty="0">
              <a:solidFill>
                <a:srgbClr val="000000"/>
              </a:solidFill>
              <a:cs typeface="Arial" pitchFamily="34" charset="0"/>
            </a:endParaRPr>
          </a:p>
        </p:txBody>
      </p:sp>
      <p:sp>
        <p:nvSpPr>
          <p:cNvPr id="9" name="CasellaDiTesto 8"/>
          <p:cNvSpPr txBox="1"/>
          <p:nvPr/>
        </p:nvSpPr>
        <p:spPr>
          <a:xfrm>
            <a:off x="5449010" y="4252193"/>
            <a:ext cx="1515158" cy="261482"/>
          </a:xfrm>
          <a:prstGeom prst="rect">
            <a:avLst/>
          </a:prstGeom>
          <a:noFill/>
        </p:spPr>
        <p:txBody>
          <a:bodyPr wrap="none" rtlCol="0">
            <a:spAutoFit/>
          </a:bodyPr>
          <a:lstStyle/>
          <a:p>
            <a:r>
              <a:rPr lang="it-IT" sz="1099" dirty="0" err="1">
                <a:solidFill>
                  <a:srgbClr val="000000"/>
                </a:solidFill>
                <a:cs typeface="Arial" pitchFamily="34" charset="0"/>
              </a:rPr>
              <a:t>Transformation</a:t>
            </a:r>
            <a:r>
              <a:rPr lang="it-IT" sz="1099" dirty="0">
                <a:solidFill>
                  <a:srgbClr val="000000"/>
                </a:solidFill>
                <a:cs typeface="Arial" pitchFamily="34" charset="0"/>
              </a:rPr>
              <a:t> to PV</a:t>
            </a:r>
          </a:p>
        </p:txBody>
      </p:sp>
      <p:sp>
        <p:nvSpPr>
          <p:cNvPr id="6" name="Rettangolo 5"/>
          <p:cNvSpPr/>
          <p:nvPr/>
        </p:nvSpPr>
        <p:spPr>
          <a:xfrm>
            <a:off x="828841" y="846101"/>
            <a:ext cx="9647697" cy="1430905"/>
          </a:xfrm>
          <a:prstGeom prst="rect">
            <a:avLst/>
          </a:prstGeom>
        </p:spPr>
        <p:txBody>
          <a:bodyPr wrap="square">
            <a:spAutoFit/>
          </a:bodyPr>
          <a:lstStyle/>
          <a:p>
            <a:r>
              <a:rPr lang="en-US" sz="2197" b="1" dirty="0" err="1">
                <a:solidFill>
                  <a:srgbClr val="002060"/>
                </a:solidFill>
                <a:cs typeface="Arial" pitchFamily="34" charset="0"/>
              </a:rPr>
              <a:t>Trombocitemia</a:t>
            </a:r>
            <a:r>
              <a:rPr lang="en-US" sz="2197" b="1" dirty="0">
                <a:solidFill>
                  <a:srgbClr val="002060"/>
                </a:solidFill>
                <a:cs typeface="Arial" pitchFamily="34" charset="0"/>
              </a:rPr>
              <a:t> </a:t>
            </a:r>
            <a:r>
              <a:rPr lang="en-US" sz="2197" b="1" dirty="0" err="1">
                <a:solidFill>
                  <a:srgbClr val="002060"/>
                </a:solidFill>
                <a:cs typeface="Arial" pitchFamily="34" charset="0"/>
              </a:rPr>
              <a:t>Essenziale</a:t>
            </a:r>
            <a:r>
              <a:rPr lang="en-US" sz="2197" b="1" dirty="0">
                <a:solidFill>
                  <a:srgbClr val="002060"/>
                </a:solidFill>
                <a:cs typeface="Arial" pitchFamily="34" charset="0"/>
              </a:rPr>
              <a:t> e </a:t>
            </a:r>
            <a:r>
              <a:rPr lang="en-US" sz="2197" b="1" dirty="0" err="1">
                <a:solidFill>
                  <a:srgbClr val="002060"/>
                </a:solidFill>
                <a:cs typeface="Arial" pitchFamily="34" charset="0"/>
              </a:rPr>
              <a:t>piastrine</a:t>
            </a:r>
            <a:r>
              <a:rPr lang="en-US" sz="2197" b="1" dirty="0">
                <a:solidFill>
                  <a:srgbClr val="002060"/>
                </a:solidFill>
                <a:cs typeface="Arial" pitchFamily="34" charset="0"/>
              </a:rPr>
              <a:t> 1.5 </a:t>
            </a:r>
            <a:r>
              <a:rPr lang="en-US" sz="2197" b="1" dirty="0" err="1">
                <a:solidFill>
                  <a:srgbClr val="002060"/>
                </a:solidFill>
                <a:cs typeface="Arial" pitchFamily="34" charset="0"/>
              </a:rPr>
              <a:t>milioni</a:t>
            </a:r>
            <a:r>
              <a:rPr lang="en-US" sz="2197" b="1" dirty="0">
                <a:solidFill>
                  <a:srgbClr val="002060"/>
                </a:solidFill>
                <a:cs typeface="Arial" pitchFamily="34" charset="0"/>
              </a:rPr>
              <a:t>: </a:t>
            </a:r>
            <a:r>
              <a:rPr lang="en-US" sz="2197" b="1" dirty="0" err="1">
                <a:solidFill>
                  <a:srgbClr val="002060"/>
                </a:solidFill>
                <a:cs typeface="Arial" pitchFamily="34" charset="0"/>
              </a:rPr>
              <a:t>rischio</a:t>
            </a:r>
            <a:r>
              <a:rPr lang="en-US" sz="2197" b="1" dirty="0">
                <a:solidFill>
                  <a:srgbClr val="002060"/>
                </a:solidFill>
                <a:cs typeface="Arial" pitchFamily="34" charset="0"/>
              </a:rPr>
              <a:t> di </a:t>
            </a:r>
            <a:r>
              <a:rPr lang="en-US" sz="2197" b="1" dirty="0" err="1">
                <a:solidFill>
                  <a:srgbClr val="002060"/>
                </a:solidFill>
                <a:cs typeface="Arial" pitchFamily="34" charset="0"/>
              </a:rPr>
              <a:t>trombosi</a:t>
            </a:r>
            <a:r>
              <a:rPr lang="en-US" sz="2197" b="1" dirty="0">
                <a:solidFill>
                  <a:srgbClr val="002060"/>
                </a:solidFill>
                <a:cs typeface="Arial" pitchFamily="34" charset="0"/>
              </a:rPr>
              <a:t>?</a:t>
            </a:r>
          </a:p>
          <a:p>
            <a:endParaRPr lang="en-US" sz="2197" b="1" dirty="0">
              <a:solidFill>
                <a:srgbClr val="002060"/>
              </a:solidFill>
              <a:cs typeface="Arial" pitchFamily="34" charset="0"/>
            </a:endParaRPr>
          </a:p>
          <a:p>
            <a:r>
              <a:rPr lang="en-US" sz="1282" b="1" dirty="0" err="1">
                <a:solidFill>
                  <a:srgbClr val="002060"/>
                </a:solidFill>
                <a:cs typeface="Arial" pitchFamily="34" charset="0"/>
              </a:rPr>
              <a:t>Hydroxycarbamide</a:t>
            </a:r>
            <a:r>
              <a:rPr lang="en-US" sz="1282" b="1" dirty="0">
                <a:solidFill>
                  <a:srgbClr val="002060"/>
                </a:solidFill>
                <a:cs typeface="Arial" pitchFamily="34" charset="0"/>
              </a:rPr>
              <a:t> Plus Aspirin Versus Aspirin Alone </a:t>
            </a:r>
            <a:r>
              <a:rPr lang="en-US" sz="1282" b="1" dirty="0" err="1">
                <a:solidFill>
                  <a:srgbClr val="002060"/>
                </a:solidFill>
                <a:cs typeface="Arial" pitchFamily="34" charset="0"/>
              </a:rPr>
              <a:t>inPatients</a:t>
            </a:r>
            <a:r>
              <a:rPr lang="en-US" sz="1282" b="1" dirty="0">
                <a:solidFill>
                  <a:srgbClr val="002060"/>
                </a:solidFill>
                <a:cs typeface="Arial" pitchFamily="34" charset="0"/>
              </a:rPr>
              <a:t> With Essential </a:t>
            </a:r>
            <a:r>
              <a:rPr lang="en-US" sz="1282" b="1" dirty="0" err="1">
                <a:solidFill>
                  <a:srgbClr val="002060"/>
                </a:solidFill>
                <a:cs typeface="Arial" pitchFamily="34" charset="0"/>
              </a:rPr>
              <a:t>Thrombocythemia</a:t>
            </a:r>
            <a:r>
              <a:rPr lang="en-US" sz="1282" b="1" dirty="0">
                <a:solidFill>
                  <a:srgbClr val="002060"/>
                </a:solidFill>
                <a:cs typeface="Arial" pitchFamily="34" charset="0"/>
              </a:rPr>
              <a:t> Age 40 to 59 Years Without High-Risk Features</a:t>
            </a:r>
            <a:endParaRPr lang="it-IT" sz="1282" b="1" dirty="0">
              <a:solidFill>
                <a:srgbClr val="002060"/>
              </a:solidFill>
              <a:cs typeface="Arial" pitchFamily="34" charset="0"/>
            </a:endParaRPr>
          </a:p>
        </p:txBody>
      </p:sp>
      <p:sp>
        <p:nvSpPr>
          <p:cNvPr id="11" name="Rettangolo 10"/>
          <p:cNvSpPr/>
          <p:nvPr/>
        </p:nvSpPr>
        <p:spPr>
          <a:xfrm>
            <a:off x="7352829" y="2480667"/>
            <a:ext cx="2381173" cy="3898183"/>
          </a:xfrm>
          <a:prstGeom prst="rect">
            <a:avLst/>
          </a:prstGeom>
        </p:spPr>
        <p:txBody>
          <a:bodyPr wrap="square">
            <a:spAutoFit/>
          </a:bodyPr>
          <a:lstStyle/>
          <a:p>
            <a:r>
              <a:rPr lang="en-US" sz="1099" b="1" dirty="0">
                <a:solidFill>
                  <a:srgbClr val="000000"/>
                </a:solidFill>
                <a:cs typeface="Arial" pitchFamily="34" charset="0"/>
              </a:rPr>
              <a:t>CONCLUSION</a:t>
            </a:r>
          </a:p>
          <a:p>
            <a:endParaRPr lang="en-US" sz="1099" b="1" dirty="0">
              <a:solidFill>
                <a:srgbClr val="000000"/>
              </a:solidFill>
              <a:cs typeface="Arial" pitchFamily="34" charset="0"/>
            </a:endParaRPr>
          </a:p>
          <a:p>
            <a:r>
              <a:rPr lang="en-US" sz="1099" dirty="0">
                <a:solidFill>
                  <a:srgbClr val="000000"/>
                </a:solidFill>
                <a:cs typeface="Arial" pitchFamily="34" charset="0"/>
              </a:rPr>
              <a:t>In patients with ET age 40 to 59 years and lacking high-risk factors for thrombosis or extreme thrombocytosis, preemptive addition of </a:t>
            </a:r>
            <a:r>
              <a:rPr lang="en-US" sz="1099" dirty="0" err="1">
                <a:solidFill>
                  <a:srgbClr val="000000"/>
                </a:solidFill>
                <a:cs typeface="Arial" pitchFamily="34" charset="0"/>
              </a:rPr>
              <a:t>hydroxycarbamide</a:t>
            </a:r>
            <a:r>
              <a:rPr lang="en-US" sz="1099" dirty="0">
                <a:solidFill>
                  <a:srgbClr val="000000"/>
                </a:solidFill>
                <a:cs typeface="Arial" pitchFamily="34" charset="0"/>
              </a:rPr>
              <a:t> to aspirin did not reduce vascular </a:t>
            </a:r>
            <a:r>
              <a:rPr lang="en-US" sz="1099" dirty="0" err="1">
                <a:solidFill>
                  <a:srgbClr val="000000"/>
                </a:solidFill>
                <a:cs typeface="Arial" pitchFamily="34" charset="0"/>
              </a:rPr>
              <a:t>events,myelofibrotic</a:t>
            </a:r>
            <a:r>
              <a:rPr lang="en-US" sz="1099" dirty="0">
                <a:solidFill>
                  <a:srgbClr val="000000"/>
                </a:solidFill>
                <a:cs typeface="Arial" pitchFamily="34" charset="0"/>
              </a:rPr>
              <a:t> transformation, or leukemic transformation. </a:t>
            </a:r>
          </a:p>
          <a:p>
            <a:endParaRPr lang="en-US" sz="1099" dirty="0">
              <a:solidFill>
                <a:srgbClr val="000000"/>
              </a:solidFill>
              <a:cs typeface="Arial" pitchFamily="34" charset="0"/>
            </a:endParaRPr>
          </a:p>
          <a:p>
            <a:endParaRPr lang="en-US" sz="1099" dirty="0">
              <a:solidFill>
                <a:srgbClr val="000000"/>
              </a:solidFill>
              <a:cs typeface="Arial" pitchFamily="34" charset="0"/>
            </a:endParaRPr>
          </a:p>
          <a:p>
            <a:r>
              <a:rPr lang="en-US" sz="1099" dirty="0">
                <a:solidFill>
                  <a:srgbClr val="000000"/>
                </a:solidFill>
                <a:cs typeface="Arial" pitchFamily="34" charset="0"/>
              </a:rPr>
              <a:t>Patients age 40 to 59 years without other clinical indications for treatment (such as previous thrombosis or hemorrhage) who have a plateletcount,1,500x 10L should not receive </a:t>
            </a:r>
            <a:r>
              <a:rPr lang="en-US" sz="1099" dirty="0" err="1">
                <a:solidFill>
                  <a:srgbClr val="000000"/>
                </a:solidFill>
                <a:cs typeface="Arial" pitchFamily="34" charset="0"/>
              </a:rPr>
              <a:t>cytoreductive</a:t>
            </a:r>
            <a:r>
              <a:rPr lang="en-US" sz="1099" dirty="0">
                <a:solidFill>
                  <a:srgbClr val="000000"/>
                </a:solidFill>
                <a:cs typeface="Arial" pitchFamily="34" charset="0"/>
              </a:rPr>
              <a:t> therapy.</a:t>
            </a:r>
            <a:endParaRPr lang="it-IT" sz="1099" dirty="0">
              <a:solidFill>
                <a:srgbClr val="000000"/>
              </a:solidFill>
              <a:cs typeface="Arial" pitchFamily="34"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546" y="5799762"/>
            <a:ext cx="1944580" cy="20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963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714517" y="2291268"/>
            <a:ext cx="7732679" cy="441683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solidFill>
                <a:srgbClr val="FFFFFF"/>
              </a:solidFill>
            </a:endParaRPr>
          </a:p>
        </p:txBody>
      </p:sp>
      <p:sp>
        <p:nvSpPr>
          <p:cNvPr id="3073" name="Text Box 1"/>
          <p:cNvSpPr txBox="1">
            <a:spLocks noChangeArrowheads="1"/>
          </p:cNvSpPr>
          <p:nvPr/>
        </p:nvSpPr>
        <p:spPr bwMode="auto">
          <a:xfrm>
            <a:off x="1693153" y="990790"/>
            <a:ext cx="7775407" cy="562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sz="1648" b="1" dirty="0">
                <a:latin typeface="Arial" charset="0"/>
              </a:rPr>
              <a:t>Representative histological section of a middle section of the porcine media showing the acute increase in platelet thrombus (</a:t>
            </a:r>
            <a:r>
              <a:rPr lang="en-GB" sz="1648" b="1" dirty="0" err="1">
                <a:latin typeface="Arial" charset="0"/>
              </a:rPr>
              <a:t>pt</a:t>
            </a:r>
            <a:r>
              <a:rPr lang="en-GB" sz="1648" b="1" dirty="0">
                <a:latin typeface="Arial" charset="0"/>
              </a:rPr>
              <a:t>) formation at a shear rate of 2546 s−1, after smoking compared with pre-smoking control.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255" y="6339745"/>
            <a:ext cx="1153523" cy="4667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9547" y="2325486"/>
            <a:ext cx="7145254" cy="35215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009548" y="6109016"/>
            <a:ext cx="3587128" cy="2122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sz="1007" b="1">
                <a:latin typeface="Arial" charset="0"/>
              </a:rPr>
              <a:t>Joseph Hung et al. Circulation. 1995;92:2432-2436</a:t>
            </a:r>
          </a:p>
        </p:txBody>
      </p:sp>
      <p:sp>
        <p:nvSpPr>
          <p:cNvPr id="3077" name="Text Box 5"/>
          <p:cNvSpPr txBox="1">
            <a:spLocks noChangeArrowheads="1"/>
          </p:cNvSpPr>
          <p:nvPr/>
        </p:nvSpPr>
        <p:spPr bwMode="auto">
          <a:xfrm>
            <a:off x="6357342" y="6695727"/>
            <a:ext cx="3318193" cy="3177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sz="824">
                <a:latin typeface="Arial" charset="0"/>
              </a:rPr>
              <a:t>Copyright © American Heart Association, Inc. All rights reserved.</a:t>
            </a:r>
          </a:p>
        </p:txBody>
      </p:sp>
    </p:spTree>
    <p:extLst>
      <p:ext uri="{BB962C8B-B14F-4D97-AF65-F5344CB8AC3E}">
        <p14:creationId xmlns:p14="http://schemas.microsoft.com/office/powerpoint/2010/main" val="20887508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714517" y="2291268"/>
            <a:ext cx="7732679" cy="441683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824">
              <a:solidFill>
                <a:srgbClr val="FFFFFF"/>
              </a:solidFill>
            </a:endParaRPr>
          </a:p>
        </p:txBody>
      </p:sp>
      <p:sp>
        <p:nvSpPr>
          <p:cNvPr id="97285" name="Oval 5"/>
          <p:cNvSpPr>
            <a:spLocks noChangeArrowheads="1"/>
          </p:cNvSpPr>
          <p:nvPr/>
        </p:nvSpPr>
        <p:spPr bwMode="auto">
          <a:xfrm>
            <a:off x="1955095" y="2424562"/>
            <a:ext cx="7251524" cy="581718"/>
          </a:xfrm>
          <a:prstGeom prst="flowChartProcess">
            <a:avLst/>
          </a:prstGeom>
          <a:solidFill>
            <a:schemeClr val="bg1"/>
          </a:solidFill>
          <a:ln w="9525" algn="ctr">
            <a:noFill/>
            <a:round/>
            <a:headEnd/>
            <a:tailEnd/>
          </a:ln>
        </p:spPr>
        <p:txBody>
          <a:bodyPr anchor="t">
            <a:no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sz="1831" b="1" u="sng" dirty="0">
                <a:solidFill>
                  <a:srgbClr val="002060"/>
                </a:solidFill>
                <a:latin typeface="Verdana"/>
              </a:rPr>
              <a:t>Symptoms (</a:t>
            </a:r>
            <a:r>
              <a:rPr lang="en-US" sz="1831" b="1" i="1" u="sng" dirty="0">
                <a:solidFill>
                  <a:srgbClr val="002060"/>
                </a:solidFill>
                <a:latin typeface="Verdana"/>
              </a:rPr>
              <a:t>Independent of Risk)</a:t>
            </a:r>
          </a:p>
          <a:p>
            <a:pPr algn="ctr" eaLnBrk="0" fontAlgn="base" hangingPunct="0">
              <a:spcBef>
                <a:spcPct val="0"/>
              </a:spcBef>
              <a:spcAft>
                <a:spcPct val="0"/>
              </a:spcAft>
            </a:pPr>
            <a:endParaRPr lang="en-US" sz="1831" b="1" i="1" u="sng" dirty="0">
              <a:solidFill>
                <a:srgbClr val="FF0000"/>
              </a:solidFill>
              <a:latin typeface="Verdana"/>
            </a:endParaRPr>
          </a:p>
          <a:p>
            <a:pPr algn="ctr" eaLnBrk="0" fontAlgn="base" hangingPunct="0">
              <a:spcBef>
                <a:spcPct val="0"/>
              </a:spcBef>
              <a:spcAft>
                <a:spcPct val="0"/>
              </a:spcAft>
            </a:pPr>
            <a:r>
              <a:rPr lang="en-US" sz="1282" b="1" u="sng" dirty="0">
                <a:solidFill>
                  <a:srgbClr val="DDDDDD">
                    <a:lumMod val="10000"/>
                  </a:srgbClr>
                </a:solidFill>
                <a:latin typeface="Verdana"/>
              </a:rPr>
              <a:t>Cytokine</a:t>
            </a:r>
            <a:r>
              <a:rPr lang="en-US" sz="1282" dirty="0">
                <a:solidFill>
                  <a:srgbClr val="DDDDDD">
                    <a:lumMod val="10000"/>
                  </a:srgbClr>
                </a:solidFill>
                <a:latin typeface="Verdana"/>
              </a:rPr>
              <a:t>: fatigue, pruritus, constitutional symptoms, bone pain</a:t>
            </a:r>
          </a:p>
          <a:p>
            <a:pPr algn="ctr" eaLnBrk="0" fontAlgn="base" hangingPunct="0">
              <a:spcBef>
                <a:spcPct val="0"/>
              </a:spcBef>
              <a:spcAft>
                <a:spcPct val="0"/>
              </a:spcAft>
            </a:pPr>
            <a:r>
              <a:rPr lang="en-US" sz="1282" b="1" u="sng" dirty="0">
                <a:solidFill>
                  <a:srgbClr val="DDDDDD">
                    <a:lumMod val="10000"/>
                  </a:srgbClr>
                </a:solidFill>
                <a:latin typeface="Verdana"/>
              </a:rPr>
              <a:t>Vascular</a:t>
            </a:r>
            <a:r>
              <a:rPr lang="en-US" sz="1282" dirty="0">
                <a:solidFill>
                  <a:srgbClr val="DDDDDD">
                    <a:lumMod val="10000"/>
                  </a:srgbClr>
                </a:solidFill>
                <a:latin typeface="Verdana"/>
              </a:rPr>
              <a:t>: headache, dizziness, numbness, decreased concentration, low mood, sexual issues . </a:t>
            </a:r>
            <a:r>
              <a:rPr lang="en-US" sz="1282" b="1" u="sng" dirty="0">
                <a:solidFill>
                  <a:srgbClr val="DDDDDD">
                    <a:lumMod val="10000"/>
                  </a:srgbClr>
                </a:solidFill>
                <a:latin typeface="Verdana"/>
              </a:rPr>
              <a:t>Disease evolution</a:t>
            </a:r>
            <a:r>
              <a:rPr lang="en-US" sz="1282" dirty="0">
                <a:solidFill>
                  <a:srgbClr val="DDDDDD">
                    <a:lumMod val="10000"/>
                  </a:srgbClr>
                </a:solidFill>
                <a:latin typeface="Verdana"/>
              </a:rPr>
              <a:t>: splenomegaly, </a:t>
            </a:r>
            <a:r>
              <a:rPr lang="en-US" sz="1282" dirty="0">
                <a:solidFill>
                  <a:srgbClr val="DDDDDD">
                    <a:lumMod val="10000"/>
                  </a:srgbClr>
                </a:solidFill>
              </a:rPr>
              <a:t>constitutional symptoms</a:t>
            </a:r>
            <a:endParaRPr lang="en-US" sz="1282" dirty="0">
              <a:solidFill>
                <a:srgbClr val="DDDDDD">
                  <a:lumMod val="10000"/>
                </a:srgbClr>
              </a:solidFill>
              <a:latin typeface="Verdana"/>
            </a:endParaRPr>
          </a:p>
        </p:txBody>
      </p:sp>
      <p:sp>
        <p:nvSpPr>
          <p:cNvPr id="97286" name="Oval 7"/>
          <p:cNvSpPr>
            <a:spLocks noChangeArrowheads="1"/>
          </p:cNvSpPr>
          <p:nvPr/>
        </p:nvSpPr>
        <p:spPr bwMode="auto">
          <a:xfrm>
            <a:off x="2548402" y="3801879"/>
            <a:ext cx="3183163" cy="2018229"/>
          </a:xfrm>
          <a:prstGeom prst="ellipse">
            <a:avLst/>
          </a:prstGeom>
          <a:solidFill>
            <a:srgbClr val="FFFF00"/>
          </a:solidFill>
          <a:ln w="9525" algn="ctr">
            <a:noFill/>
            <a:round/>
            <a:headEnd/>
            <a:tailEnd/>
          </a:ln>
        </p:spPr>
        <p:txBody>
          <a:bodyPr anchor="ctr">
            <a:no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sz="1831" b="1" u="sng" dirty="0">
                <a:solidFill>
                  <a:srgbClr val="002060"/>
                </a:solidFill>
                <a:latin typeface="Verdana"/>
              </a:rPr>
              <a:t>Thrombosis</a:t>
            </a:r>
          </a:p>
          <a:p>
            <a:pPr algn="ctr" eaLnBrk="0" fontAlgn="base" hangingPunct="0">
              <a:spcBef>
                <a:spcPct val="0"/>
              </a:spcBef>
              <a:spcAft>
                <a:spcPct val="0"/>
              </a:spcAft>
            </a:pPr>
            <a:r>
              <a:rPr lang="en-US" sz="1465" dirty="0">
                <a:solidFill>
                  <a:srgbClr val="DDDDDD">
                    <a:lumMod val="10000"/>
                  </a:srgbClr>
                </a:solidFill>
                <a:latin typeface="Verdana"/>
              </a:rPr>
              <a:t>Micro/macrovascular</a:t>
            </a:r>
          </a:p>
          <a:p>
            <a:pPr algn="ctr" eaLnBrk="0" fontAlgn="base" hangingPunct="0">
              <a:spcBef>
                <a:spcPct val="0"/>
              </a:spcBef>
              <a:spcAft>
                <a:spcPct val="0"/>
              </a:spcAft>
            </a:pPr>
            <a:r>
              <a:rPr lang="en-US" sz="1465" dirty="0">
                <a:solidFill>
                  <a:srgbClr val="DDDDDD">
                    <a:lumMod val="10000"/>
                  </a:srgbClr>
                </a:solidFill>
                <a:latin typeface="Verdana"/>
              </a:rPr>
              <a:t>arterial &gt; venous</a:t>
            </a:r>
          </a:p>
          <a:p>
            <a:pPr algn="ctr" eaLnBrk="0" fontAlgn="base" hangingPunct="0">
              <a:spcBef>
                <a:spcPct val="0"/>
              </a:spcBef>
              <a:spcAft>
                <a:spcPct val="0"/>
              </a:spcAft>
            </a:pPr>
            <a:br>
              <a:rPr lang="en-US" sz="1465" b="1" i="1" dirty="0">
                <a:solidFill>
                  <a:srgbClr val="DDDDDD">
                    <a:lumMod val="10000"/>
                  </a:srgbClr>
                </a:solidFill>
                <a:latin typeface="Verdana"/>
              </a:rPr>
            </a:br>
            <a:r>
              <a:rPr lang="en-US" sz="1465" dirty="0">
                <a:solidFill>
                  <a:srgbClr val="DDDDDD">
                    <a:lumMod val="10000"/>
                  </a:srgbClr>
                </a:solidFill>
                <a:latin typeface="Verdana"/>
              </a:rPr>
              <a:t>Unusual sites: </a:t>
            </a:r>
            <a:br>
              <a:rPr lang="en-US" sz="1465" dirty="0">
                <a:solidFill>
                  <a:srgbClr val="DDDDDD">
                    <a:lumMod val="10000"/>
                  </a:srgbClr>
                </a:solidFill>
                <a:latin typeface="Verdana"/>
              </a:rPr>
            </a:br>
            <a:r>
              <a:rPr lang="en-US" sz="1465" dirty="0">
                <a:solidFill>
                  <a:srgbClr val="DDDDDD">
                    <a:lumMod val="10000"/>
                  </a:srgbClr>
                </a:solidFill>
                <a:latin typeface="Verdana"/>
              </a:rPr>
              <a:t>younger women</a:t>
            </a:r>
          </a:p>
        </p:txBody>
      </p:sp>
      <p:grpSp>
        <p:nvGrpSpPr>
          <p:cNvPr id="3" name="Group 2">
            <a:extLst>
              <a:ext uri="{FF2B5EF4-FFF2-40B4-BE49-F238E27FC236}">
                <a16:creationId xmlns:a16="http://schemas.microsoft.com/office/drawing/2014/main" id="{60A2A8D9-D0C4-4EBC-85A4-9151B696BD90}"/>
              </a:ext>
            </a:extLst>
          </p:cNvPr>
          <p:cNvGrpSpPr/>
          <p:nvPr/>
        </p:nvGrpSpPr>
        <p:grpSpPr>
          <a:xfrm>
            <a:off x="2399770" y="5692580"/>
            <a:ext cx="6443273" cy="976650"/>
            <a:chOff x="1463040" y="5047126"/>
            <a:chExt cx="9384030" cy="1066800"/>
          </a:xfrm>
          <a:solidFill>
            <a:schemeClr val="accent5">
              <a:lumMod val="20000"/>
              <a:lumOff val="80000"/>
            </a:schemeClr>
          </a:solidFill>
        </p:grpSpPr>
        <p:sp>
          <p:nvSpPr>
            <p:cNvPr id="23" name="Right Arrow 22"/>
            <p:cNvSpPr/>
            <p:nvPr/>
          </p:nvSpPr>
          <p:spPr>
            <a:xfrm>
              <a:off x="1463040" y="5047126"/>
              <a:ext cx="9384030" cy="10668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gn="ctr">
                <a:defRPr/>
              </a:pPr>
              <a:endParaRPr lang="en-US" sz="1831" dirty="0">
                <a:solidFill>
                  <a:prstClr val="white"/>
                </a:solidFill>
              </a:endParaRPr>
            </a:p>
          </p:txBody>
        </p:sp>
        <p:sp>
          <p:nvSpPr>
            <p:cNvPr id="13" name="TextBox 12"/>
            <p:cNvSpPr txBox="1"/>
            <p:nvPr/>
          </p:nvSpPr>
          <p:spPr>
            <a:xfrm>
              <a:off x="2435469" y="5388118"/>
              <a:ext cx="3660531" cy="400110"/>
            </a:xfrm>
            <a:prstGeom prst="rect">
              <a:avLst/>
            </a:prstGeom>
            <a:grpFill/>
          </p:spPr>
          <p:txBody>
            <a:bodyPr wrap="square" rtlCol="0">
              <a:noAutofit/>
            </a:bodyPr>
            <a:lstStyle/>
            <a:p>
              <a:pPr algn="ctr"/>
              <a:r>
                <a:rPr lang="en-US" sz="824" b="1" dirty="0">
                  <a:solidFill>
                    <a:srgbClr val="DDDDDD">
                      <a:lumMod val="10000"/>
                    </a:srgbClr>
                  </a:solidFill>
                </a:rPr>
                <a:t>Newly diagnosed</a:t>
              </a:r>
            </a:p>
          </p:txBody>
        </p:sp>
        <p:sp>
          <p:nvSpPr>
            <p:cNvPr id="14" name="TextBox 13"/>
            <p:cNvSpPr txBox="1"/>
            <p:nvPr/>
          </p:nvSpPr>
          <p:spPr>
            <a:xfrm>
              <a:off x="6095998" y="5383004"/>
              <a:ext cx="4751070" cy="400110"/>
            </a:xfrm>
            <a:prstGeom prst="rect">
              <a:avLst/>
            </a:prstGeom>
            <a:grpFill/>
          </p:spPr>
          <p:txBody>
            <a:bodyPr wrap="square" rtlCol="0">
              <a:noAutofit/>
            </a:bodyPr>
            <a:lstStyle/>
            <a:p>
              <a:pPr algn="ctr"/>
              <a:r>
                <a:rPr lang="en-US" sz="824" b="1" dirty="0">
                  <a:solidFill>
                    <a:srgbClr val="DDDDDD">
                      <a:lumMod val="10000"/>
                    </a:srgbClr>
                  </a:solidFill>
                </a:rPr>
                <a:t>Typically second decade</a:t>
              </a:r>
            </a:p>
          </p:txBody>
        </p:sp>
      </p:grpSp>
      <p:sp>
        <p:nvSpPr>
          <p:cNvPr id="2" name="Title 1">
            <a:extLst>
              <a:ext uri="{FF2B5EF4-FFF2-40B4-BE49-F238E27FC236}">
                <a16:creationId xmlns:a16="http://schemas.microsoft.com/office/drawing/2014/main" id="{46A1B4F9-98AE-48CA-948D-069F9ED46FBF}"/>
              </a:ext>
            </a:extLst>
          </p:cNvPr>
          <p:cNvSpPr>
            <a:spLocks noGrp="1"/>
          </p:cNvSpPr>
          <p:nvPr>
            <p:ph type="title"/>
          </p:nvPr>
        </p:nvSpPr>
        <p:spPr>
          <a:xfrm>
            <a:off x="587983" y="929254"/>
            <a:ext cx="9925952" cy="1043815"/>
          </a:xfrm>
        </p:spPr>
        <p:txBody>
          <a:bodyPr>
            <a:normAutofit/>
          </a:bodyPr>
          <a:lstStyle/>
          <a:p>
            <a:r>
              <a:rPr lang="en-US" sz="2930" dirty="0">
                <a:solidFill>
                  <a:srgbClr val="002060"/>
                </a:solidFill>
                <a:latin typeface="Tahoma" panose="020B0604030504040204" pitchFamily="34" charset="0"/>
                <a:ea typeface="Tahoma" panose="020B0604030504040204" pitchFamily="34" charset="0"/>
                <a:cs typeface="Tahoma" panose="020B0604030504040204" pitchFamily="34" charset="0"/>
              </a:rPr>
              <a:t>Cosa ci </a:t>
            </a:r>
            <a:r>
              <a:rPr lang="en-US" sz="2930" dirty="0" err="1">
                <a:solidFill>
                  <a:srgbClr val="002060"/>
                </a:solidFill>
                <a:latin typeface="Tahoma" panose="020B0604030504040204" pitchFamily="34" charset="0"/>
                <a:ea typeface="Tahoma" panose="020B0604030504040204" pitchFamily="34" charset="0"/>
                <a:cs typeface="Tahoma" panose="020B0604030504040204" pitchFamily="34" charset="0"/>
              </a:rPr>
              <a:t>aspettiamo</a:t>
            </a:r>
            <a:r>
              <a:rPr lang="en-US" sz="293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dirty="0" err="1">
                <a:solidFill>
                  <a:srgbClr val="002060"/>
                </a:solidFill>
                <a:latin typeface="Tahoma" panose="020B0604030504040204" pitchFamily="34" charset="0"/>
                <a:ea typeface="Tahoma" panose="020B0604030504040204" pitchFamily="34" charset="0"/>
                <a:cs typeface="Tahoma" panose="020B0604030504040204" pitchFamily="34" charset="0"/>
              </a:rPr>
              <a:t>nei</a:t>
            </a:r>
            <a:r>
              <a:rPr lang="en-US" sz="293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dirty="0" err="1">
                <a:solidFill>
                  <a:srgbClr val="002060"/>
                </a:solidFill>
                <a:latin typeface="Tahoma" panose="020B0604030504040204" pitchFamily="34" charset="0"/>
                <a:ea typeface="Tahoma" panose="020B0604030504040204" pitchFamily="34" charset="0"/>
                <a:cs typeface="Tahoma" panose="020B0604030504040204" pitchFamily="34" charset="0"/>
              </a:rPr>
              <a:t>prossimi</a:t>
            </a:r>
            <a:r>
              <a:rPr lang="en-US" sz="293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dirty="0" err="1">
                <a:solidFill>
                  <a:srgbClr val="002060"/>
                </a:solidFill>
                <a:latin typeface="Tahoma" panose="020B0604030504040204" pitchFamily="34" charset="0"/>
                <a:ea typeface="Tahoma" panose="020B0604030504040204" pitchFamily="34" charset="0"/>
                <a:cs typeface="Tahoma" panose="020B0604030504040204" pitchFamily="34" charset="0"/>
              </a:rPr>
              <a:t>anni</a:t>
            </a:r>
            <a:r>
              <a:rPr lang="en-US" sz="293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b="1" dirty="0" err="1">
                <a:solidFill>
                  <a:srgbClr val="002060"/>
                </a:solidFill>
                <a:latin typeface="Tahoma" panose="020B0604030504040204" pitchFamily="34" charset="0"/>
                <a:ea typeface="Tahoma" panose="020B0604030504040204" pitchFamily="34" charset="0"/>
                <a:cs typeface="Tahoma" panose="020B0604030504040204" pitchFamily="34" charset="0"/>
              </a:rPr>
              <a:t>Interrompere</a:t>
            </a:r>
            <a:r>
              <a:rPr lang="en-US" sz="293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b="1" dirty="0" err="1">
                <a:solidFill>
                  <a:srgbClr val="002060"/>
                </a:solidFill>
                <a:latin typeface="Tahoma" panose="020B0604030504040204" pitchFamily="34" charset="0"/>
                <a:ea typeface="Tahoma" panose="020B0604030504040204" pitchFamily="34" charset="0"/>
                <a:cs typeface="Tahoma" panose="020B0604030504040204" pitchFamily="34" charset="0"/>
              </a:rPr>
              <a:t>il</a:t>
            </a:r>
            <a:r>
              <a:rPr lang="en-US" sz="293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b="1" dirty="0" err="1">
                <a:solidFill>
                  <a:srgbClr val="002060"/>
                </a:solidFill>
                <a:latin typeface="Tahoma" panose="020B0604030504040204" pitchFamily="34" charset="0"/>
                <a:ea typeface="Tahoma" panose="020B0604030504040204" pitchFamily="34" charset="0"/>
                <a:cs typeface="Tahoma" panose="020B0604030504040204" pitchFamily="34" charset="0"/>
              </a:rPr>
              <a:t>decorso</a:t>
            </a:r>
            <a:r>
              <a:rPr lang="en-US" sz="293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b="1" dirty="0" err="1">
                <a:solidFill>
                  <a:srgbClr val="002060"/>
                </a:solidFill>
                <a:latin typeface="Tahoma" panose="020B0604030504040204" pitchFamily="34" charset="0"/>
                <a:ea typeface="Tahoma" panose="020B0604030504040204" pitchFamily="34" charset="0"/>
                <a:cs typeface="Tahoma" panose="020B0604030504040204" pitchFamily="34" charset="0"/>
              </a:rPr>
              <a:t>della</a:t>
            </a:r>
            <a:r>
              <a:rPr lang="en-US" sz="293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b="1" dirty="0" err="1">
                <a:solidFill>
                  <a:srgbClr val="002060"/>
                </a:solidFill>
                <a:latin typeface="Tahoma" panose="020B0604030504040204" pitchFamily="34" charset="0"/>
                <a:ea typeface="Tahoma" panose="020B0604030504040204" pitchFamily="34" charset="0"/>
                <a:cs typeface="Tahoma" panose="020B0604030504040204" pitchFamily="34" charset="0"/>
              </a:rPr>
              <a:t>malattia</a:t>
            </a:r>
            <a:r>
              <a:rPr lang="en-US" sz="293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b="1" dirty="0" err="1">
                <a:solidFill>
                  <a:srgbClr val="002060"/>
                </a:solidFill>
                <a:latin typeface="Tahoma" panose="020B0604030504040204" pitchFamily="34" charset="0"/>
                <a:ea typeface="Tahoma" panose="020B0604030504040204" pitchFamily="34" charset="0"/>
                <a:cs typeface="Tahoma" panose="020B0604030504040204" pitchFamily="34" charset="0"/>
              </a:rPr>
              <a:t>oltre</a:t>
            </a:r>
            <a:r>
              <a:rPr lang="en-US" sz="293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b="1" dirty="0" err="1">
                <a:solidFill>
                  <a:srgbClr val="002060"/>
                </a:solidFill>
                <a:latin typeface="Tahoma" panose="020B0604030504040204" pitchFamily="34" charset="0"/>
                <a:ea typeface="Tahoma" panose="020B0604030504040204" pitchFamily="34" charset="0"/>
                <a:cs typeface="Tahoma" panose="020B0604030504040204" pitchFamily="34" charset="0"/>
              </a:rPr>
              <a:t>alla</a:t>
            </a:r>
            <a:r>
              <a:rPr lang="en-US" sz="293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930" b="1" dirty="0" err="1">
                <a:solidFill>
                  <a:srgbClr val="002060"/>
                </a:solidFill>
                <a:latin typeface="Tahoma" panose="020B0604030504040204" pitchFamily="34" charset="0"/>
                <a:ea typeface="Tahoma" panose="020B0604030504040204" pitchFamily="34" charset="0"/>
                <a:cs typeface="Tahoma" panose="020B0604030504040204" pitchFamily="34" charset="0"/>
              </a:rPr>
              <a:t>trombosi</a:t>
            </a:r>
            <a:endParaRPr lang="en-US" sz="293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7">
            <a:extLst>
              <a:ext uri="{FF2B5EF4-FFF2-40B4-BE49-F238E27FC236}">
                <a16:creationId xmlns:a16="http://schemas.microsoft.com/office/drawing/2014/main" id="{17FCAA02-50BD-42B2-9029-2DCF215BFF21}"/>
              </a:ext>
            </a:extLst>
          </p:cNvPr>
          <p:cNvSpPr>
            <a:spLocks noChangeArrowheads="1"/>
          </p:cNvSpPr>
          <p:nvPr/>
        </p:nvSpPr>
        <p:spPr bwMode="auto">
          <a:xfrm>
            <a:off x="5398514" y="3898407"/>
            <a:ext cx="3444527" cy="1921698"/>
          </a:xfrm>
          <a:prstGeom prst="ellipse">
            <a:avLst/>
          </a:prstGeom>
          <a:solidFill>
            <a:srgbClr val="FFFF00"/>
          </a:solidFill>
          <a:ln w="9525" algn="ctr">
            <a:noFill/>
            <a:round/>
            <a:headEnd/>
            <a:tailEnd/>
          </a:ln>
        </p:spPr>
        <p:txBody>
          <a:bodyPr anchor="ctr">
            <a:no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sz="824" b="1" u="sng" dirty="0">
                <a:solidFill>
                  <a:srgbClr val="002060"/>
                </a:solidFill>
              </a:rPr>
              <a:t>Disease transformation</a:t>
            </a:r>
          </a:p>
          <a:p>
            <a:pPr algn="ctr" eaLnBrk="0" fontAlgn="base" hangingPunct="0">
              <a:spcBef>
                <a:spcPct val="0"/>
              </a:spcBef>
              <a:spcAft>
                <a:spcPct val="0"/>
              </a:spcAft>
            </a:pPr>
            <a:r>
              <a:rPr lang="en-US" sz="824" dirty="0">
                <a:solidFill>
                  <a:srgbClr val="DDDDDD">
                    <a:lumMod val="10000"/>
                  </a:srgbClr>
                </a:solidFill>
              </a:rPr>
              <a:t>MF</a:t>
            </a:r>
          </a:p>
          <a:p>
            <a:pPr algn="ctr" eaLnBrk="0" fontAlgn="base" hangingPunct="0">
              <a:spcBef>
                <a:spcPct val="0"/>
              </a:spcBef>
              <a:spcAft>
                <a:spcPct val="0"/>
              </a:spcAft>
            </a:pPr>
            <a:r>
              <a:rPr lang="en-US" sz="824" dirty="0">
                <a:solidFill>
                  <a:srgbClr val="DDDDDD">
                    <a:lumMod val="10000"/>
                  </a:srgbClr>
                </a:solidFill>
              </a:rPr>
              <a:t>AML</a:t>
            </a:r>
          </a:p>
        </p:txBody>
      </p:sp>
      <p:sp>
        <p:nvSpPr>
          <p:cNvPr id="18" name="Text Box 11">
            <a:extLst>
              <a:ext uri="{FF2B5EF4-FFF2-40B4-BE49-F238E27FC236}">
                <a16:creationId xmlns:a16="http://schemas.microsoft.com/office/drawing/2014/main" id="{47272277-DCFA-429A-9AE1-FAEC65E32756}"/>
              </a:ext>
            </a:extLst>
          </p:cNvPr>
          <p:cNvSpPr txBox="1">
            <a:spLocks noChangeArrowheads="1"/>
          </p:cNvSpPr>
          <p:nvPr/>
        </p:nvSpPr>
        <p:spPr bwMode="auto">
          <a:xfrm>
            <a:off x="1671708" y="6696398"/>
            <a:ext cx="6611989" cy="34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nSpc>
                <a:spcPct val="100000"/>
              </a:lnSpc>
              <a:spcBef>
                <a:spcPct val="0"/>
              </a:spcBef>
              <a:spcAft>
                <a:spcPct val="0"/>
              </a:spcAft>
              <a:buClrTx/>
              <a:buFont typeface="Wingdings" panose="05000000000000000000" pitchFamily="2" charset="2"/>
              <a:buNone/>
            </a:pPr>
            <a:r>
              <a:rPr lang="en-US" altLang="en-US" sz="824" dirty="0">
                <a:solidFill>
                  <a:srgbClr val="000000"/>
                </a:solidFill>
              </a:rPr>
              <a:t>Mesa RA, et al. Cancer. 2007;109:68-76. Scherber R, et al. Blood. 2011;118:401-408.  Geyer HL, et al. Blood. 2014;124:3529-3537. Stein BL, et al. Ann Hematol. 2014;93:1965-1976. Stein BL, et al. Leuk Lymphoma. 2013;54:1989-1995 </a:t>
            </a:r>
            <a:r>
              <a:rPr lang="en-US" altLang="en-US" sz="824" dirty="0" err="1">
                <a:solidFill>
                  <a:srgbClr val="000000"/>
                </a:solidFill>
              </a:rPr>
              <a:t>Barbui</a:t>
            </a:r>
            <a:r>
              <a:rPr lang="en-US" altLang="en-US" sz="824" dirty="0">
                <a:solidFill>
                  <a:srgbClr val="000000"/>
                </a:solidFill>
              </a:rPr>
              <a:t> et al, leukemia 2018.</a:t>
            </a:r>
          </a:p>
        </p:txBody>
      </p:sp>
    </p:spTree>
    <p:extLst>
      <p:ext uri="{BB962C8B-B14F-4D97-AF65-F5344CB8AC3E}">
        <p14:creationId xmlns:p14="http://schemas.microsoft.com/office/powerpoint/2010/main" val="6018321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F23BA-CC86-D5CE-092A-1C05E3396314}"/>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0C33A1AA-3815-76C9-9F90-3000CFCB9FC3}"/>
              </a:ext>
            </a:extLst>
          </p:cNvPr>
          <p:cNvSpPr txBox="1"/>
          <p:nvPr/>
        </p:nvSpPr>
        <p:spPr>
          <a:xfrm>
            <a:off x="2124472" y="4356695"/>
            <a:ext cx="7167411" cy="769441"/>
          </a:xfrm>
          <a:prstGeom prst="rect">
            <a:avLst/>
          </a:prstGeom>
          <a:noFill/>
        </p:spPr>
        <p:txBody>
          <a:bodyPr wrap="none" rtlCol="0">
            <a:spAutoFit/>
          </a:bodyPr>
          <a:lstStyle/>
          <a:p>
            <a:r>
              <a:rPr lang="it-IT" sz="4400" b="1" dirty="0">
                <a:solidFill>
                  <a:srgbClr val="C00000"/>
                </a:solidFill>
                <a:latin typeface="Calibri" panose="020F0502020204030204" pitchFamily="34" charset="0"/>
                <a:cs typeface="Calibri" panose="020F0502020204030204" pitchFamily="34" charset="0"/>
              </a:rPr>
              <a:t>Buona</a:t>
            </a:r>
            <a:r>
              <a:rPr lang="it-IT" sz="4400" b="1" i="1" dirty="0">
                <a:solidFill>
                  <a:srgbClr val="C00000"/>
                </a:solidFill>
                <a:latin typeface="Calibri" panose="020F0502020204030204" pitchFamily="34" charset="0"/>
                <a:cs typeface="Calibri" panose="020F0502020204030204" pitchFamily="34" charset="0"/>
              </a:rPr>
              <a:t> ’’Giornata’’ </a:t>
            </a:r>
            <a:r>
              <a:rPr lang="it-IT" sz="4400" b="1" dirty="0">
                <a:solidFill>
                  <a:srgbClr val="C00000"/>
                </a:solidFill>
                <a:latin typeface="Calibri" panose="020F0502020204030204" pitchFamily="34" charset="0"/>
                <a:cs typeface="Calibri" panose="020F0502020204030204" pitchFamily="34" charset="0"/>
              </a:rPr>
              <a:t>a tutti voi !</a:t>
            </a:r>
          </a:p>
        </p:txBody>
      </p:sp>
      <p:pic>
        <p:nvPicPr>
          <p:cNvPr id="3" name="Immagine 2">
            <a:extLst>
              <a:ext uri="{FF2B5EF4-FFF2-40B4-BE49-F238E27FC236}">
                <a16:creationId xmlns:a16="http://schemas.microsoft.com/office/drawing/2014/main" id="{1D4D16BE-23A1-7ECE-7BA8-140D825F4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862" y="234971"/>
            <a:ext cx="9707988" cy="3435534"/>
          </a:xfrm>
          <a:prstGeom prst="rect">
            <a:avLst/>
          </a:prstGeom>
        </p:spPr>
      </p:pic>
    </p:spTree>
    <p:extLst>
      <p:ext uri="{BB962C8B-B14F-4D97-AF65-F5344CB8AC3E}">
        <p14:creationId xmlns:p14="http://schemas.microsoft.com/office/powerpoint/2010/main" val="34100979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60792C6A-7EE2-3162-3379-2A5C4384C2CA}"/>
              </a:ext>
            </a:extLst>
          </p:cNvPr>
          <p:cNvSpPr txBox="1">
            <a:spLocks noChangeArrowheads="1"/>
          </p:cNvSpPr>
          <p:nvPr/>
        </p:nvSpPr>
        <p:spPr bwMode="auto">
          <a:xfrm>
            <a:off x="4961333" y="1187331"/>
            <a:ext cx="5701484" cy="612996"/>
          </a:xfrm>
          <a:prstGeom prst="rect">
            <a:avLst/>
          </a:prstGeom>
          <a:noFill/>
          <a:ln w="9525">
            <a:noFill/>
            <a:miter lim="800000"/>
            <a:headEnd/>
            <a:tailEnd/>
          </a:ln>
        </p:spPr>
        <p:txBody>
          <a:bodyPr lIns="93481" tIns="46740" rIns="93481" bIns="46740">
            <a:spAutoFit/>
          </a:bodyPr>
          <a:lstStyle/>
          <a:p>
            <a:pPr algn="ctr" defTabSz="934509">
              <a:lnSpc>
                <a:spcPct val="150000"/>
              </a:lnSpc>
            </a:pPr>
            <a:r>
              <a:rPr lang="it-IT" altLang="en-US" sz="2563" b="1" dirty="0">
                <a:solidFill>
                  <a:srgbClr val="C00000"/>
                </a:solidFill>
                <a:ea typeface="ＭＳ Ｐゴシック" pitchFamily="34" charset="-128"/>
                <a:cs typeface="Arial" panose="020B0604020202020204" pitchFamily="34" charset="0"/>
              </a:rPr>
              <a:t>La prevenzione cardiologica</a:t>
            </a:r>
          </a:p>
        </p:txBody>
      </p:sp>
      <p:sp>
        <p:nvSpPr>
          <p:cNvPr id="8" name="CasellaDiTesto 2">
            <a:extLst>
              <a:ext uri="{FF2B5EF4-FFF2-40B4-BE49-F238E27FC236}">
                <a16:creationId xmlns:a16="http://schemas.microsoft.com/office/drawing/2014/main" id="{DDACDD80-6972-45E9-1AA6-B85205026FFC}"/>
              </a:ext>
            </a:extLst>
          </p:cNvPr>
          <p:cNvSpPr txBox="1">
            <a:spLocks noChangeArrowheads="1"/>
          </p:cNvSpPr>
          <p:nvPr/>
        </p:nvSpPr>
        <p:spPr bwMode="auto">
          <a:xfrm>
            <a:off x="5340483" y="1886105"/>
            <a:ext cx="4979120" cy="2058800"/>
          </a:xfrm>
          <a:prstGeom prst="rect">
            <a:avLst/>
          </a:prstGeom>
          <a:noFill/>
          <a:ln>
            <a:noFill/>
          </a:ln>
        </p:spPr>
        <p:txBody>
          <a:bodyPr wrap="none" lIns="71533" tIns="35766" rIns="71533" bIns="35766">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it-IT" altLang="en-US" sz="2197" b="1" dirty="0">
                <a:solidFill>
                  <a:schemeClr val="tx2">
                    <a:lumMod val="75000"/>
                  </a:schemeClr>
                </a:solidFill>
                <a:cs typeface="Arial" panose="020B0604020202020204" pitchFamily="34" charset="0"/>
              </a:rPr>
              <a:t>Prof. Stefano Fumagalli</a:t>
            </a:r>
          </a:p>
          <a:p>
            <a:pPr algn="ctr">
              <a:defRPr/>
            </a:pPr>
            <a:endParaRPr lang="it-IT" altLang="en-US" sz="2197" b="1" dirty="0">
              <a:solidFill>
                <a:schemeClr val="tx2">
                  <a:lumMod val="75000"/>
                </a:schemeClr>
              </a:solidFill>
              <a:cs typeface="Arial" panose="020B0604020202020204" pitchFamily="34" charset="0"/>
            </a:endParaRPr>
          </a:p>
          <a:p>
            <a:pPr algn="ctr">
              <a:defRPr/>
            </a:pPr>
            <a:r>
              <a:rPr lang="it-IT" altLang="en-US" sz="1648" b="1" dirty="0">
                <a:cs typeface="Arial" panose="020B0604020202020204" pitchFamily="34" charset="0"/>
              </a:rPr>
              <a:t>Dipartimento di Medicina </a:t>
            </a:r>
            <a:r>
              <a:rPr lang="it-IT" altLang="en-US" sz="1648" b="1" dirty="0">
                <a:solidFill>
                  <a:schemeClr val="tx2">
                    <a:lumMod val="75000"/>
                  </a:schemeClr>
                </a:solidFill>
                <a:cs typeface="Arial" panose="020B0604020202020204" pitchFamily="34" charset="0"/>
              </a:rPr>
              <a:t>Sperimentale e Clinica</a:t>
            </a:r>
          </a:p>
          <a:p>
            <a:pPr algn="ctr">
              <a:defRPr/>
            </a:pPr>
            <a:r>
              <a:rPr lang="it-IT" altLang="en-US" sz="1648" b="1" dirty="0">
                <a:solidFill>
                  <a:schemeClr val="tx2">
                    <a:lumMod val="75000"/>
                  </a:schemeClr>
                </a:solidFill>
                <a:cs typeface="Arial" panose="020B0604020202020204" pitchFamily="34" charset="0"/>
              </a:rPr>
              <a:t>SOD Medicina Interna e Specialistica</a:t>
            </a:r>
          </a:p>
          <a:p>
            <a:pPr algn="ctr" eaLnBrk="1" hangingPunct="1">
              <a:defRPr/>
            </a:pPr>
            <a:r>
              <a:rPr lang="it-IT" altLang="en-US" sz="1648" b="1" dirty="0">
                <a:solidFill>
                  <a:schemeClr val="tx2">
                    <a:lumMod val="75000"/>
                  </a:schemeClr>
                </a:solidFill>
                <a:cs typeface="Arial" panose="020B0604020202020204" pitchFamily="34" charset="0"/>
              </a:rPr>
              <a:t>Università di Firenze e AOU Careggi</a:t>
            </a:r>
          </a:p>
        </p:txBody>
      </p:sp>
      <p:sp>
        <p:nvSpPr>
          <p:cNvPr id="9" name="Text Box 5">
            <a:extLst>
              <a:ext uri="{FF2B5EF4-FFF2-40B4-BE49-F238E27FC236}">
                <a16:creationId xmlns:a16="http://schemas.microsoft.com/office/drawing/2014/main" id="{EFC16A78-A758-F7AB-630D-CE38E3A072A2}"/>
              </a:ext>
            </a:extLst>
          </p:cNvPr>
          <p:cNvSpPr txBox="1">
            <a:spLocks noChangeArrowheads="1"/>
          </p:cNvSpPr>
          <p:nvPr/>
        </p:nvSpPr>
        <p:spPr bwMode="auto">
          <a:xfrm>
            <a:off x="739514" y="1187330"/>
            <a:ext cx="3164302" cy="1889756"/>
          </a:xfrm>
          <a:prstGeom prst="rect">
            <a:avLst/>
          </a:prstGeom>
          <a:noFill/>
          <a:ln w="9525">
            <a:noFill/>
            <a:miter lim="800000"/>
            <a:headEnd/>
            <a:tailEnd/>
          </a:ln>
        </p:spPr>
        <p:txBody>
          <a:bodyPr wrap="square" lIns="93481" tIns="46740" rIns="93481" bIns="46740">
            <a:spAutoFit/>
          </a:bodyPr>
          <a:lstStyle/>
          <a:p>
            <a:pPr algn="ctr" defTabSz="798631">
              <a:lnSpc>
                <a:spcPts val="2191"/>
              </a:lnSpc>
            </a:pPr>
            <a:r>
              <a:rPr lang="it-IT" sz="824" b="1" dirty="0">
                <a:solidFill>
                  <a:srgbClr val="C00000"/>
                </a:solidFill>
                <a:cs typeface="Arial" panose="020B0604020202020204" pitchFamily="34" charset="0"/>
              </a:rPr>
              <a:t>Undicesima Giornata Fiorentina</a:t>
            </a:r>
          </a:p>
          <a:p>
            <a:pPr algn="ctr" defTabSz="798631">
              <a:lnSpc>
                <a:spcPts val="2191"/>
              </a:lnSpc>
            </a:pPr>
            <a:r>
              <a:rPr lang="it-IT" sz="824" b="1" dirty="0">
                <a:solidFill>
                  <a:srgbClr val="C00000"/>
                </a:solidFill>
                <a:cs typeface="Arial" panose="020B0604020202020204" pitchFamily="34" charset="0"/>
              </a:rPr>
              <a:t> dedicata ai pazienti con </a:t>
            </a:r>
          </a:p>
          <a:p>
            <a:pPr algn="ctr" defTabSz="798631">
              <a:lnSpc>
                <a:spcPts val="2191"/>
              </a:lnSpc>
            </a:pPr>
            <a:r>
              <a:rPr lang="it-IT" sz="824" b="1" dirty="0">
                <a:solidFill>
                  <a:srgbClr val="C00000"/>
                </a:solidFill>
                <a:cs typeface="Arial" panose="020B0604020202020204" pitchFamily="34" charset="0"/>
              </a:rPr>
              <a:t>Malattie Mieloproliferative </a:t>
            </a:r>
          </a:p>
          <a:p>
            <a:pPr algn="ctr" defTabSz="798631">
              <a:lnSpc>
                <a:spcPts val="2191"/>
              </a:lnSpc>
            </a:pPr>
            <a:r>
              <a:rPr lang="it-IT" sz="824" b="1" dirty="0">
                <a:solidFill>
                  <a:srgbClr val="C00000"/>
                </a:solidFill>
                <a:cs typeface="Arial" panose="020B0604020202020204" pitchFamily="34" charset="0"/>
              </a:rPr>
              <a:t>Croniche</a:t>
            </a:r>
          </a:p>
          <a:p>
            <a:pPr algn="ctr" defTabSz="798631">
              <a:lnSpc>
                <a:spcPct val="90000"/>
              </a:lnSpc>
            </a:pPr>
            <a:endParaRPr lang="it-IT" sz="824" b="1" dirty="0">
              <a:solidFill>
                <a:srgbClr val="003366"/>
              </a:solidFill>
              <a:cs typeface="Arial" panose="020B0604020202020204" pitchFamily="34" charset="0"/>
            </a:endParaRPr>
          </a:p>
          <a:p>
            <a:pPr algn="ctr" defTabSz="798631">
              <a:lnSpc>
                <a:spcPts val="2191"/>
              </a:lnSpc>
            </a:pPr>
            <a:r>
              <a:rPr lang="it-IT" sz="824" b="1" dirty="0">
                <a:cs typeface="Arial" panose="020B0604020202020204" pitchFamily="34" charset="0"/>
              </a:rPr>
              <a:t>Sabato 17 maggio 2025</a:t>
            </a:r>
            <a:endParaRPr lang="en-US" altLang="it-IT" sz="824" b="1" dirty="0">
              <a:cs typeface="Arial" panose="020B0604020202020204" pitchFamily="34" charset="0"/>
            </a:endParaRPr>
          </a:p>
        </p:txBody>
      </p:sp>
      <p:pic>
        <p:nvPicPr>
          <p:cNvPr id="10" name="Immagine 9">
            <a:extLst>
              <a:ext uri="{FF2B5EF4-FFF2-40B4-BE49-F238E27FC236}">
                <a16:creationId xmlns:a16="http://schemas.microsoft.com/office/drawing/2014/main" id="{D56C93A3-F242-F4A6-58A1-606F770DEBBB}"/>
              </a:ext>
            </a:extLst>
          </p:cNvPr>
          <p:cNvPicPr>
            <a:picLocks/>
          </p:cNvPicPr>
          <p:nvPr/>
        </p:nvPicPr>
        <p:blipFill>
          <a:blip r:embed="rId2"/>
          <a:stretch>
            <a:fillRect/>
          </a:stretch>
        </p:blipFill>
        <p:spPr>
          <a:xfrm>
            <a:off x="704125" y="4168327"/>
            <a:ext cx="6399382" cy="3013662"/>
          </a:xfrm>
          <a:prstGeom prst="rect">
            <a:avLst/>
          </a:prstGeom>
        </p:spPr>
      </p:pic>
      <p:pic>
        <p:nvPicPr>
          <p:cNvPr id="11" name="Immagine 10">
            <a:extLst>
              <a:ext uri="{FF2B5EF4-FFF2-40B4-BE49-F238E27FC236}">
                <a16:creationId xmlns:a16="http://schemas.microsoft.com/office/drawing/2014/main" id="{83BD0131-86CA-28C1-C740-A7F1F7F61965}"/>
              </a:ext>
            </a:extLst>
          </p:cNvPr>
          <p:cNvPicPr>
            <a:picLocks noChangeAspect="1"/>
          </p:cNvPicPr>
          <p:nvPr/>
        </p:nvPicPr>
        <p:blipFill>
          <a:blip r:embed="rId3"/>
          <a:stretch>
            <a:fillRect/>
          </a:stretch>
        </p:blipFill>
        <p:spPr>
          <a:xfrm>
            <a:off x="7450545" y="6300194"/>
            <a:ext cx="2335588" cy="454142"/>
          </a:xfrm>
          <a:prstGeom prst="rect">
            <a:avLst/>
          </a:prstGeom>
        </p:spPr>
      </p:pic>
      <p:pic>
        <p:nvPicPr>
          <p:cNvPr id="12" name="Immagine 11">
            <a:extLst>
              <a:ext uri="{FF2B5EF4-FFF2-40B4-BE49-F238E27FC236}">
                <a16:creationId xmlns:a16="http://schemas.microsoft.com/office/drawing/2014/main" id="{CF637B66-EB6D-F6E8-AB0C-75B7A8E23F35}"/>
              </a:ext>
            </a:extLst>
          </p:cNvPr>
          <p:cNvPicPr>
            <a:picLocks noChangeAspect="1"/>
          </p:cNvPicPr>
          <p:nvPr/>
        </p:nvPicPr>
        <p:blipFill>
          <a:blip r:embed="rId4"/>
          <a:stretch>
            <a:fillRect/>
          </a:stretch>
        </p:blipFill>
        <p:spPr>
          <a:xfrm>
            <a:off x="9911601" y="6299673"/>
            <a:ext cx="1077720" cy="454663"/>
          </a:xfrm>
          <a:prstGeom prst="rect">
            <a:avLst/>
          </a:prstGeom>
        </p:spPr>
      </p:pic>
    </p:spTree>
    <p:extLst>
      <p:ext uri="{BB962C8B-B14F-4D97-AF65-F5344CB8AC3E}">
        <p14:creationId xmlns:p14="http://schemas.microsoft.com/office/powerpoint/2010/main" val="33353916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66746D3E-5221-F6F7-43D6-59900D9EC483}"/>
              </a:ext>
            </a:extLst>
          </p:cNvPr>
          <p:cNvSpPr/>
          <p:nvPr/>
        </p:nvSpPr>
        <p:spPr>
          <a:xfrm>
            <a:off x="9700056" y="6448936"/>
            <a:ext cx="1385077" cy="430631"/>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Joynt Maddox KE, Circulation 2024</a:t>
            </a:r>
            <a:endParaRPr lang="en-GB" sz="1099" dirty="0">
              <a:solidFill>
                <a:prstClr val="black"/>
              </a:solidFill>
              <a:cs typeface="Arial" panose="020B0604020202020204" pitchFamily="34" charset="0"/>
            </a:endParaRPr>
          </a:p>
        </p:txBody>
      </p:sp>
      <p:pic>
        <p:nvPicPr>
          <p:cNvPr id="5" name="Immagine 4">
            <a:extLst>
              <a:ext uri="{FF2B5EF4-FFF2-40B4-BE49-F238E27FC236}">
                <a16:creationId xmlns:a16="http://schemas.microsoft.com/office/drawing/2014/main" id="{6F7FCBF3-00A7-CF8C-D48D-887512787765}"/>
              </a:ext>
            </a:extLst>
          </p:cNvPr>
          <p:cNvPicPr>
            <a:picLocks noChangeAspect="1"/>
          </p:cNvPicPr>
          <p:nvPr/>
        </p:nvPicPr>
        <p:blipFill>
          <a:blip r:embed="rId2"/>
          <a:stretch>
            <a:fillRect/>
          </a:stretch>
        </p:blipFill>
        <p:spPr>
          <a:xfrm>
            <a:off x="388667" y="2580659"/>
            <a:ext cx="5873851" cy="3801958"/>
          </a:xfrm>
          <a:prstGeom prst="rect">
            <a:avLst/>
          </a:prstGeom>
        </p:spPr>
      </p:pic>
      <p:sp>
        <p:nvSpPr>
          <p:cNvPr id="6" name="Rettangolo 5">
            <a:extLst>
              <a:ext uri="{FF2B5EF4-FFF2-40B4-BE49-F238E27FC236}">
                <a16:creationId xmlns:a16="http://schemas.microsoft.com/office/drawing/2014/main" id="{7EC0C92E-F4F8-7ACA-865B-FABC547297A7}"/>
              </a:ext>
            </a:extLst>
          </p:cNvPr>
          <p:cNvSpPr/>
          <p:nvPr/>
        </p:nvSpPr>
        <p:spPr>
          <a:xfrm>
            <a:off x="726748" y="1571981"/>
            <a:ext cx="2608477" cy="374077"/>
          </a:xfrm>
          <a:prstGeom prst="rect">
            <a:avLst/>
          </a:prstGeom>
          <a:solidFill>
            <a:srgbClr val="0000FF">
              <a:alpha val="20000"/>
            </a:srgbClr>
          </a:solidFill>
        </p:spPr>
        <p:txBody>
          <a:bodyPr wrap="square">
            <a:spAutoFit/>
          </a:bodyPr>
          <a:lstStyle/>
          <a:p>
            <a:pPr defTabSz="837133" fontAlgn="auto">
              <a:spcBef>
                <a:spcPts val="0"/>
              </a:spcBef>
              <a:spcAft>
                <a:spcPts val="0"/>
              </a:spcAft>
              <a:defRPr/>
            </a:pPr>
            <a:r>
              <a:rPr lang="en-US" sz="1831" b="1">
                <a:solidFill>
                  <a:prstClr val="black"/>
                </a:solidFill>
                <a:cs typeface="Arial" panose="020B0604020202020204" pitchFamily="34" charset="0"/>
              </a:rPr>
              <a:t>Life’s Essential 8</a:t>
            </a:r>
          </a:p>
        </p:txBody>
      </p:sp>
      <p:sp>
        <p:nvSpPr>
          <p:cNvPr id="9" name="Rettangolo 8">
            <a:extLst>
              <a:ext uri="{FF2B5EF4-FFF2-40B4-BE49-F238E27FC236}">
                <a16:creationId xmlns:a16="http://schemas.microsoft.com/office/drawing/2014/main" id="{8723D772-7C12-74DF-97CD-B04AA55B0F78}"/>
              </a:ext>
            </a:extLst>
          </p:cNvPr>
          <p:cNvSpPr/>
          <p:nvPr/>
        </p:nvSpPr>
        <p:spPr>
          <a:xfrm>
            <a:off x="2234908" y="2116779"/>
            <a:ext cx="2017173" cy="317779"/>
          </a:xfrm>
          <a:prstGeom prst="rect">
            <a:avLst/>
          </a:prstGeom>
          <a:solidFill>
            <a:srgbClr val="FF0000">
              <a:alpha val="20000"/>
            </a:srgbClr>
          </a:solidFill>
        </p:spPr>
        <p:txBody>
          <a:bodyPr wrap="square">
            <a:spAutoFit/>
          </a:bodyPr>
          <a:lstStyle/>
          <a:p>
            <a:pPr algn="ctr" defTabSz="837133" fontAlgn="auto">
              <a:spcBef>
                <a:spcPts val="0"/>
              </a:spcBef>
              <a:spcAft>
                <a:spcPts val="0"/>
              </a:spcAft>
              <a:defRPr/>
            </a:pPr>
            <a:r>
              <a:rPr lang="en-US" sz="1465" b="1" dirty="0">
                <a:solidFill>
                  <a:prstClr val="black"/>
                </a:solidFill>
                <a:cs typeface="Arial" panose="020B0604020202020204" pitchFamily="34" charset="0"/>
              </a:rPr>
              <a:t>4 Health Behaviors</a:t>
            </a:r>
          </a:p>
        </p:txBody>
      </p:sp>
      <p:sp>
        <p:nvSpPr>
          <p:cNvPr id="10" name="Rettangolo 9">
            <a:extLst>
              <a:ext uri="{FF2B5EF4-FFF2-40B4-BE49-F238E27FC236}">
                <a16:creationId xmlns:a16="http://schemas.microsoft.com/office/drawing/2014/main" id="{841F7A85-AA77-4739-D5F4-5A829D6B1ECD}"/>
              </a:ext>
            </a:extLst>
          </p:cNvPr>
          <p:cNvSpPr/>
          <p:nvPr/>
        </p:nvSpPr>
        <p:spPr>
          <a:xfrm>
            <a:off x="2387760" y="6515493"/>
            <a:ext cx="1708905" cy="317779"/>
          </a:xfrm>
          <a:prstGeom prst="rect">
            <a:avLst/>
          </a:prstGeom>
          <a:solidFill>
            <a:srgbClr val="FF0000">
              <a:alpha val="20000"/>
            </a:srgbClr>
          </a:solidFill>
        </p:spPr>
        <p:txBody>
          <a:bodyPr wrap="square">
            <a:spAutoFit/>
          </a:bodyPr>
          <a:lstStyle/>
          <a:p>
            <a:pPr algn="ctr" defTabSz="837133" fontAlgn="auto">
              <a:spcBef>
                <a:spcPts val="0"/>
              </a:spcBef>
              <a:spcAft>
                <a:spcPts val="0"/>
              </a:spcAft>
              <a:defRPr/>
            </a:pPr>
            <a:r>
              <a:rPr lang="en-US" sz="1465" b="1" dirty="0">
                <a:solidFill>
                  <a:prstClr val="black"/>
                </a:solidFill>
                <a:cs typeface="Arial" panose="020B0604020202020204" pitchFamily="34" charset="0"/>
              </a:rPr>
              <a:t>4 Health Factors</a:t>
            </a:r>
          </a:p>
        </p:txBody>
      </p:sp>
      <p:sp>
        <p:nvSpPr>
          <p:cNvPr id="13" name="CasellaDiTesto 12">
            <a:extLst>
              <a:ext uri="{FF2B5EF4-FFF2-40B4-BE49-F238E27FC236}">
                <a16:creationId xmlns:a16="http://schemas.microsoft.com/office/drawing/2014/main" id="{B6397310-89D8-CF19-D762-5AF60824814C}"/>
              </a:ext>
            </a:extLst>
          </p:cNvPr>
          <p:cNvSpPr txBox="1"/>
          <p:nvPr/>
        </p:nvSpPr>
        <p:spPr>
          <a:xfrm>
            <a:off x="6657167" y="3005861"/>
            <a:ext cx="4217955" cy="2910412"/>
          </a:xfrm>
          <a:prstGeom prst="rect">
            <a:avLst/>
          </a:prstGeom>
          <a:solidFill>
            <a:srgbClr val="0432FF">
              <a:alpha val="20000"/>
            </a:srgbClr>
          </a:solidFill>
        </p:spPr>
        <p:txBody>
          <a:bodyPr wrap="square">
            <a:spAutoFit/>
          </a:bodyPr>
          <a:lstStyle/>
          <a:p>
            <a:pPr marL="261604" indent="-261604" defTabSz="837133" fontAlgn="auto">
              <a:spcBef>
                <a:spcPts val="0"/>
              </a:spcBef>
              <a:spcAft>
                <a:spcPts val="1099"/>
              </a:spcAft>
              <a:buClr>
                <a:srgbClr val="0432FF"/>
              </a:buClr>
              <a:buFont typeface="Wingdings" pitchFamily="2" charset="2"/>
              <a:buChar char="§"/>
              <a:defRPr/>
            </a:pPr>
            <a:r>
              <a:rPr lang="en-US" sz="1648" dirty="0">
                <a:solidFill>
                  <a:prstClr val="black"/>
                </a:solidFill>
                <a:cs typeface="Arial" panose="020B0604020202020204" pitchFamily="34" charset="0"/>
              </a:rPr>
              <a:t>The </a:t>
            </a:r>
            <a:r>
              <a:rPr lang="en-US" sz="1648" dirty="0">
                <a:solidFill>
                  <a:srgbClr val="0432FF"/>
                </a:solidFill>
                <a:cs typeface="Arial" panose="020B0604020202020204" pitchFamily="34" charset="0"/>
              </a:rPr>
              <a:t>year 2030</a:t>
            </a:r>
            <a:r>
              <a:rPr lang="en-US" sz="1648" dirty="0">
                <a:solidFill>
                  <a:prstClr val="black"/>
                </a:solidFill>
                <a:cs typeface="Arial" panose="020B0604020202020204" pitchFamily="34" charset="0"/>
              </a:rPr>
              <a:t> marks the initial year that </a:t>
            </a:r>
            <a:r>
              <a:rPr lang="en-US" sz="1648" u="sng" dirty="0">
                <a:solidFill>
                  <a:srgbClr val="0432FF"/>
                </a:solidFill>
                <a:cs typeface="Arial" panose="020B0604020202020204" pitchFamily="34" charset="0"/>
              </a:rPr>
              <a:t>all baby boomers</a:t>
            </a:r>
            <a:r>
              <a:rPr lang="en-US" sz="1648" dirty="0">
                <a:solidFill>
                  <a:prstClr val="black"/>
                </a:solidFill>
                <a:cs typeface="Arial" panose="020B0604020202020204" pitchFamily="34" charset="0"/>
              </a:rPr>
              <a:t> (those born between 1945 and 1965) will be </a:t>
            </a:r>
            <a:r>
              <a:rPr lang="en-US" sz="1648" dirty="0">
                <a:solidFill>
                  <a:srgbClr val="0432FF"/>
                </a:solidFill>
                <a:cs typeface="Arial" panose="020B0604020202020204" pitchFamily="34" charset="0"/>
              </a:rPr>
              <a:t>&gt;65 years of age</a:t>
            </a:r>
          </a:p>
          <a:p>
            <a:pPr marL="261604" indent="-261604" defTabSz="837133" fontAlgn="auto">
              <a:spcBef>
                <a:spcPts val="0"/>
              </a:spcBef>
              <a:spcAft>
                <a:spcPts val="1099"/>
              </a:spcAft>
              <a:buClr>
                <a:srgbClr val="0432FF"/>
              </a:buClr>
              <a:buFont typeface="Wingdings" pitchFamily="2" charset="2"/>
              <a:buChar char="§"/>
              <a:defRPr/>
            </a:pPr>
            <a:r>
              <a:rPr lang="en-US" sz="1648" dirty="0">
                <a:solidFill>
                  <a:srgbClr val="0432FF"/>
                </a:solidFill>
                <a:cs typeface="Arial" panose="020B0604020202020204" pitchFamily="34" charset="0"/>
              </a:rPr>
              <a:t>≈1 in 5 US residents</a:t>
            </a:r>
            <a:r>
              <a:rPr lang="en-US" sz="1648" dirty="0">
                <a:solidFill>
                  <a:prstClr val="black"/>
                </a:solidFill>
                <a:cs typeface="Arial" panose="020B0604020202020204" pitchFamily="34" charset="0"/>
              </a:rPr>
              <a:t> will be &gt;65 years of age by the mid-2030s, </a:t>
            </a:r>
            <a:r>
              <a:rPr lang="en-US" sz="1648" u="sng" dirty="0">
                <a:solidFill>
                  <a:srgbClr val="0432FF"/>
                </a:solidFill>
                <a:cs typeface="Arial" panose="020B0604020202020204" pitchFamily="34" charset="0"/>
              </a:rPr>
              <a:t>outnumbering children</a:t>
            </a:r>
            <a:r>
              <a:rPr lang="en-US" sz="1648" dirty="0">
                <a:solidFill>
                  <a:prstClr val="black"/>
                </a:solidFill>
                <a:cs typeface="Arial" panose="020B0604020202020204" pitchFamily="34" charset="0"/>
              </a:rPr>
              <a:t> for the first time in US history</a:t>
            </a:r>
          </a:p>
          <a:p>
            <a:pPr marL="261604" indent="-261604" defTabSz="837133" fontAlgn="auto">
              <a:spcBef>
                <a:spcPts val="0"/>
              </a:spcBef>
              <a:spcAft>
                <a:spcPts val="1099"/>
              </a:spcAft>
              <a:buClr>
                <a:srgbClr val="0432FF"/>
              </a:buClr>
              <a:buFont typeface="Wingdings" pitchFamily="2" charset="2"/>
              <a:buChar char="§"/>
              <a:defRPr/>
            </a:pPr>
            <a:r>
              <a:rPr lang="en-US" sz="1648" dirty="0">
                <a:solidFill>
                  <a:prstClr val="black"/>
                </a:solidFill>
                <a:cs typeface="Arial" panose="020B0604020202020204" pitchFamily="34" charset="0"/>
              </a:rPr>
              <a:t>The number of people </a:t>
            </a:r>
            <a:r>
              <a:rPr lang="en-US" sz="1648" dirty="0">
                <a:solidFill>
                  <a:srgbClr val="0432FF"/>
                </a:solidFill>
                <a:cs typeface="Arial" panose="020B0604020202020204" pitchFamily="34" charset="0"/>
              </a:rPr>
              <a:t>≥85 years</a:t>
            </a:r>
            <a:r>
              <a:rPr lang="en-US" sz="1648" dirty="0">
                <a:solidFill>
                  <a:prstClr val="black"/>
                </a:solidFill>
                <a:cs typeface="Arial" panose="020B0604020202020204" pitchFamily="34" charset="0"/>
              </a:rPr>
              <a:t> of age is projected to </a:t>
            </a:r>
            <a:r>
              <a:rPr lang="en-US" sz="1648" u="sng" dirty="0">
                <a:solidFill>
                  <a:srgbClr val="0432FF"/>
                </a:solidFill>
                <a:cs typeface="Arial" panose="020B0604020202020204" pitchFamily="34" charset="0"/>
              </a:rPr>
              <a:t>nearly double</a:t>
            </a:r>
            <a:r>
              <a:rPr lang="en-US" sz="1648" dirty="0">
                <a:solidFill>
                  <a:prstClr val="black"/>
                </a:solidFill>
                <a:cs typeface="Arial" panose="020B0604020202020204" pitchFamily="34" charset="0"/>
              </a:rPr>
              <a:t> from 2016 to 2035 (from 6.5 million to 11.8 million) and </a:t>
            </a:r>
            <a:r>
              <a:rPr lang="en-US" sz="1648" u="sng" dirty="0">
                <a:solidFill>
                  <a:srgbClr val="0432FF"/>
                </a:solidFill>
                <a:cs typeface="Arial" panose="020B0604020202020204" pitchFamily="34" charset="0"/>
              </a:rPr>
              <a:t>nearly triple</a:t>
            </a:r>
            <a:r>
              <a:rPr lang="en-US" sz="1648" dirty="0">
                <a:solidFill>
                  <a:prstClr val="black"/>
                </a:solidFill>
                <a:cs typeface="Arial" panose="020B0604020202020204" pitchFamily="34" charset="0"/>
              </a:rPr>
              <a:t> by 2060 (to 19 million) </a:t>
            </a:r>
          </a:p>
        </p:txBody>
      </p:sp>
      <p:pic>
        <p:nvPicPr>
          <p:cNvPr id="14" name="Immagine 13">
            <a:extLst>
              <a:ext uri="{FF2B5EF4-FFF2-40B4-BE49-F238E27FC236}">
                <a16:creationId xmlns:a16="http://schemas.microsoft.com/office/drawing/2014/main" id="{C66D9172-8FC7-45BF-7FAC-29FD9193B9DA}"/>
              </a:ext>
            </a:extLst>
          </p:cNvPr>
          <p:cNvPicPr>
            <a:picLocks noChangeAspect="1"/>
          </p:cNvPicPr>
          <p:nvPr/>
        </p:nvPicPr>
        <p:blipFill>
          <a:blip r:embed="rId3"/>
          <a:stretch>
            <a:fillRect/>
          </a:stretch>
        </p:blipFill>
        <p:spPr>
          <a:xfrm>
            <a:off x="4960145" y="681262"/>
            <a:ext cx="5684916" cy="1899235"/>
          </a:xfrm>
          <a:prstGeom prst="rect">
            <a:avLst/>
          </a:prstGeom>
        </p:spPr>
      </p:pic>
    </p:spTree>
    <p:extLst>
      <p:ext uri="{BB962C8B-B14F-4D97-AF65-F5344CB8AC3E}">
        <p14:creationId xmlns:p14="http://schemas.microsoft.com/office/powerpoint/2010/main" val="379017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Segnaposto contenuto 3">
            <a:extLst>
              <a:ext uri="{FF2B5EF4-FFF2-40B4-BE49-F238E27FC236}">
                <a16:creationId xmlns:a16="http://schemas.microsoft.com/office/drawing/2014/main" id="{A021BBB8-3A66-ED1B-28D4-56267DF1911D}"/>
              </a:ext>
            </a:extLst>
          </p:cNvPr>
          <p:cNvGraphicFramePr>
            <a:graphicFrameLocks/>
          </p:cNvGraphicFramePr>
          <p:nvPr/>
        </p:nvGraphicFramePr>
        <p:xfrm>
          <a:off x="1886043" y="2369989"/>
          <a:ext cx="7220233" cy="3983627"/>
        </p:xfrm>
        <a:graphic>
          <a:graphicData uri="http://schemas.openxmlformats.org/drawingml/2006/chart">
            <c:chart xmlns:c="http://schemas.openxmlformats.org/drawingml/2006/chart" xmlns:r="http://schemas.openxmlformats.org/officeDocument/2006/relationships" r:id="rId2"/>
          </a:graphicData>
        </a:graphic>
      </p:graphicFrame>
      <p:sp>
        <p:nvSpPr>
          <p:cNvPr id="9" name="CasellaDiTesto 8">
            <a:extLst>
              <a:ext uri="{FF2B5EF4-FFF2-40B4-BE49-F238E27FC236}">
                <a16:creationId xmlns:a16="http://schemas.microsoft.com/office/drawing/2014/main" id="{D331C1A6-132C-99DA-5B65-19D0B289C83E}"/>
              </a:ext>
            </a:extLst>
          </p:cNvPr>
          <p:cNvSpPr txBox="1"/>
          <p:nvPr/>
        </p:nvSpPr>
        <p:spPr>
          <a:xfrm>
            <a:off x="5090091" y="6458583"/>
            <a:ext cx="1211962" cy="219163"/>
          </a:xfrm>
          <a:prstGeom prst="rect">
            <a:avLst/>
          </a:prstGeom>
          <a:noFill/>
        </p:spPr>
        <p:txBody>
          <a:bodyPr wrap="square" rtlCol="0">
            <a:spAutoFit/>
          </a:bodyPr>
          <a:lstStyle/>
          <a:p>
            <a:pPr algn="ctr">
              <a:defRPr/>
            </a:pPr>
            <a:r>
              <a:rPr lang="it-IT" sz="824" dirty="0">
                <a:solidFill>
                  <a:prstClr val="black"/>
                </a:solidFill>
                <a:cs typeface="Arial" panose="020B0604020202020204" pitchFamily="34" charset="0"/>
              </a:rPr>
              <a:t>Età (anni)</a:t>
            </a:r>
          </a:p>
        </p:txBody>
      </p:sp>
      <p:sp>
        <p:nvSpPr>
          <p:cNvPr id="10" name="CasellaDiTesto 9">
            <a:extLst>
              <a:ext uri="{FF2B5EF4-FFF2-40B4-BE49-F238E27FC236}">
                <a16:creationId xmlns:a16="http://schemas.microsoft.com/office/drawing/2014/main" id="{866D3FA0-4345-7D84-D5D1-721A4BAF5E7E}"/>
              </a:ext>
            </a:extLst>
          </p:cNvPr>
          <p:cNvSpPr txBox="1"/>
          <p:nvPr/>
        </p:nvSpPr>
        <p:spPr>
          <a:xfrm rot="16200000">
            <a:off x="1320278" y="4005459"/>
            <a:ext cx="643464" cy="219163"/>
          </a:xfrm>
          <a:prstGeom prst="rect">
            <a:avLst/>
          </a:prstGeom>
          <a:noFill/>
        </p:spPr>
        <p:txBody>
          <a:bodyPr wrap="square" rtlCol="0">
            <a:spAutoFit/>
          </a:bodyPr>
          <a:lstStyle/>
          <a:p>
            <a:pPr algn="ctr">
              <a:defRPr/>
            </a:pPr>
            <a:r>
              <a:rPr lang="it-IT" sz="824" dirty="0">
                <a:solidFill>
                  <a:prstClr val="black"/>
                </a:solidFill>
                <a:cs typeface="Arial" panose="020B0604020202020204" pitchFamily="34" charset="0"/>
              </a:rPr>
              <a:t>(</a:t>
            </a:r>
            <a:r>
              <a:rPr lang="it-IT" sz="824" dirty="0" err="1">
                <a:solidFill>
                  <a:prstClr val="black"/>
                </a:solidFill>
                <a:cs typeface="Arial" panose="020B0604020202020204" pitchFamily="34" charset="0"/>
              </a:rPr>
              <a:t>N</a:t>
            </a:r>
            <a:r>
              <a:rPr lang="it-IT" sz="824" dirty="0">
                <a:solidFill>
                  <a:prstClr val="black"/>
                </a:solidFill>
                <a:cs typeface="Arial" panose="020B0604020202020204" pitchFamily="34" charset="0"/>
              </a:rPr>
              <a:t>)</a:t>
            </a:r>
          </a:p>
        </p:txBody>
      </p:sp>
      <p:sp>
        <p:nvSpPr>
          <p:cNvPr id="11" name="Rettangolo 10">
            <a:extLst>
              <a:ext uri="{FF2B5EF4-FFF2-40B4-BE49-F238E27FC236}">
                <a16:creationId xmlns:a16="http://schemas.microsoft.com/office/drawing/2014/main" id="{1A20A2A0-2A6E-7EA7-4525-7A32A67E4E97}"/>
              </a:ext>
            </a:extLst>
          </p:cNvPr>
          <p:cNvSpPr/>
          <p:nvPr/>
        </p:nvSpPr>
        <p:spPr>
          <a:xfrm>
            <a:off x="1929165" y="1332923"/>
            <a:ext cx="5847058" cy="627672"/>
          </a:xfrm>
          <a:prstGeom prst="rect">
            <a:avLst/>
          </a:prstGeom>
          <a:solidFill>
            <a:srgbClr val="0432FF">
              <a:alpha val="15000"/>
            </a:srgbClr>
          </a:solidFill>
        </p:spPr>
        <p:txBody>
          <a:bodyPr wrap="square">
            <a:spAutoFit/>
          </a:bodyPr>
          <a:lstStyle/>
          <a:p>
            <a:pPr defTabSz="837133" fontAlgn="auto">
              <a:spcBef>
                <a:spcPts val="0"/>
              </a:spcBef>
              <a:spcAft>
                <a:spcPts val="0"/>
              </a:spcAft>
              <a:defRPr/>
            </a:pPr>
            <a:r>
              <a:rPr lang="it-IT" sz="1831" kern="0" dirty="0">
                <a:solidFill>
                  <a:prstClr val="black"/>
                </a:solidFill>
                <a:cs typeface="Arial" panose="020B0604020202020204" pitchFamily="34" charset="0"/>
              </a:rPr>
              <a:t>Mortalità per infarto miocardico in Italia, per età (2017)</a:t>
            </a:r>
          </a:p>
          <a:p>
            <a:pPr defTabSz="837133" fontAlgn="auto">
              <a:spcBef>
                <a:spcPts val="0"/>
              </a:spcBef>
              <a:spcAft>
                <a:spcPts val="0"/>
              </a:spcAft>
              <a:defRPr/>
            </a:pPr>
            <a:r>
              <a:rPr lang="it-IT" sz="1648" kern="0" dirty="0">
                <a:solidFill>
                  <a:prstClr val="black"/>
                </a:solidFill>
                <a:cs typeface="Arial" panose="020B0604020202020204" pitchFamily="34" charset="0"/>
              </a:rPr>
              <a:t>Dati estratti il 23 mar 2020, da </a:t>
            </a:r>
            <a:r>
              <a:rPr lang="it-IT" sz="1648" kern="0" dirty="0">
                <a:solidFill>
                  <a:prstClr val="black"/>
                </a:solidFill>
                <a:cs typeface="Arial" panose="020B0604020202020204" pitchFamily="34" charset="0"/>
                <a:hlinkClick r:id="rId3"/>
              </a:rPr>
              <a:t>I.Stat</a:t>
            </a:r>
            <a:r>
              <a:rPr lang="it-IT" sz="1648" kern="0" dirty="0">
                <a:solidFill>
                  <a:prstClr val="black"/>
                </a:solidFill>
                <a:cs typeface="Arial" panose="020B0604020202020204" pitchFamily="34" charset="0"/>
              </a:rPr>
              <a:t> - </a:t>
            </a:r>
            <a:r>
              <a:rPr lang="it-IT" sz="1648" kern="0" dirty="0">
                <a:solidFill>
                  <a:prstClr val="black"/>
                </a:solidFill>
                <a:cs typeface="Arial" panose="020B0604020202020204" pitchFamily="34" charset="0"/>
                <a:hlinkClick r:id="rId4"/>
              </a:rPr>
              <a:t>http://dati.istat.it/#</a:t>
            </a:r>
            <a:endParaRPr lang="it-IT" sz="1648" kern="0" dirty="0">
              <a:solidFill>
                <a:prstClr val="black"/>
              </a:solidFill>
              <a:cs typeface="Arial" panose="020B0604020202020204" pitchFamily="34" charset="0"/>
            </a:endParaRPr>
          </a:p>
        </p:txBody>
      </p:sp>
    </p:spTree>
    <p:extLst>
      <p:ext uri="{BB962C8B-B14F-4D97-AF65-F5344CB8AC3E}">
        <p14:creationId xmlns:p14="http://schemas.microsoft.com/office/powerpoint/2010/main" val="7013276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5E50129-E5E8-EF73-A5F0-C11136C61119}"/>
              </a:ext>
            </a:extLst>
          </p:cNvPr>
          <p:cNvPicPr>
            <a:picLocks noChangeAspect="1"/>
          </p:cNvPicPr>
          <p:nvPr/>
        </p:nvPicPr>
        <p:blipFill>
          <a:blip r:embed="rId2"/>
          <a:stretch>
            <a:fillRect/>
          </a:stretch>
        </p:blipFill>
        <p:spPr>
          <a:xfrm>
            <a:off x="748921" y="1591379"/>
            <a:ext cx="5981980" cy="5322742"/>
          </a:xfrm>
          <a:prstGeom prst="rect">
            <a:avLst/>
          </a:prstGeom>
        </p:spPr>
      </p:pic>
      <p:pic>
        <p:nvPicPr>
          <p:cNvPr id="5" name="Immagine 4">
            <a:extLst>
              <a:ext uri="{FF2B5EF4-FFF2-40B4-BE49-F238E27FC236}">
                <a16:creationId xmlns:a16="http://schemas.microsoft.com/office/drawing/2014/main" id="{1D87BF0B-7905-3FF3-E44A-A009D3F396E4}"/>
              </a:ext>
            </a:extLst>
          </p:cNvPr>
          <p:cNvPicPr>
            <a:picLocks noChangeAspect="1"/>
          </p:cNvPicPr>
          <p:nvPr/>
        </p:nvPicPr>
        <p:blipFill>
          <a:blip r:embed="rId3"/>
          <a:stretch>
            <a:fillRect/>
          </a:stretch>
        </p:blipFill>
        <p:spPr>
          <a:xfrm>
            <a:off x="7059107" y="3739992"/>
            <a:ext cx="3483384" cy="934793"/>
          </a:xfrm>
          <a:prstGeom prst="rect">
            <a:avLst/>
          </a:prstGeom>
        </p:spPr>
      </p:pic>
      <p:pic>
        <p:nvPicPr>
          <p:cNvPr id="6" name="Immagine 5">
            <a:extLst>
              <a:ext uri="{FF2B5EF4-FFF2-40B4-BE49-F238E27FC236}">
                <a16:creationId xmlns:a16="http://schemas.microsoft.com/office/drawing/2014/main" id="{C6A4AE80-90D7-294A-6E35-EE53F1A2B271}"/>
              </a:ext>
            </a:extLst>
          </p:cNvPr>
          <p:cNvPicPr>
            <a:picLocks noChangeAspect="1"/>
          </p:cNvPicPr>
          <p:nvPr/>
        </p:nvPicPr>
        <p:blipFill>
          <a:blip r:embed="rId4"/>
          <a:stretch>
            <a:fillRect/>
          </a:stretch>
        </p:blipFill>
        <p:spPr>
          <a:xfrm>
            <a:off x="1753743" y="743486"/>
            <a:ext cx="2133747" cy="735278"/>
          </a:xfrm>
          <a:prstGeom prst="rect">
            <a:avLst/>
          </a:prstGeom>
        </p:spPr>
      </p:pic>
      <p:sp>
        <p:nvSpPr>
          <p:cNvPr id="7" name="CasellaDiTesto 6">
            <a:extLst>
              <a:ext uri="{FF2B5EF4-FFF2-40B4-BE49-F238E27FC236}">
                <a16:creationId xmlns:a16="http://schemas.microsoft.com/office/drawing/2014/main" id="{BA18530C-009C-951A-D73B-EBD04A5BCA72}"/>
              </a:ext>
            </a:extLst>
          </p:cNvPr>
          <p:cNvSpPr txBox="1"/>
          <p:nvPr/>
        </p:nvSpPr>
        <p:spPr>
          <a:xfrm>
            <a:off x="6876327" y="723308"/>
            <a:ext cx="4088302" cy="317779"/>
          </a:xfrm>
          <a:prstGeom prst="rect">
            <a:avLst/>
          </a:prstGeom>
          <a:noFill/>
        </p:spPr>
        <p:txBody>
          <a:bodyPr wrap="square" rtlCol="0">
            <a:spAutoFit/>
          </a:bodyPr>
          <a:lstStyle/>
          <a:p>
            <a:r>
              <a:rPr lang="it-IT" sz="1465" dirty="0">
                <a:cs typeface="Arial" panose="020B0604020202020204" pitchFamily="34" charset="0"/>
              </a:rPr>
              <a:t>Corriere della Sera </a:t>
            </a:r>
            <a:r>
              <a:rPr lang="it-IT" sz="1465" b="1" dirty="0">
                <a:cs typeface="Arial" panose="020B0604020202020204" pitchFamily="34" charset="0"/>
              </a:rPr>
              <a:t>Domenica 4 Maggio 2025</a:t>
            </a:r>
          </a:p>
        </p:txBody>
      </p:sp>
      <p:pic>
        <p:nvPicPr>
          <p:cNvPr id="8" name="Immagine 7">
            <a:extLst>
              <a:ext uri="{FF2B5EF4-FFF2-40B4-BE49-F238E27FC236}">
                <a16:creationId xmlns:a16="http://schemas.microsoft.com/office/drawing/2014/main" id="{B75CCE3F-2EDE-AAD6-86CA-C8E0604F1DB2}"/>
              </a:ext>
            </a:extLst>
          </p:cNvPr>
          <p:cNvPicPr>
            <a:picLocks noChangeAspect="1"/>
          </p:cNvPicPr>
          <p:nvPr/>
        </p:nvPicPr>
        <p:blipFill>
          <a:blip r:embed="rId5"/>
          <a:stretch>
            <a:fillRect/>
          </a:stretch>
        </p:blipFill>
        <p:spPr>
          <a:xfrm>
            <a:off x="7059106" y="1897190"/>
            <a:ext cx="3491199" cy="1232622"/>
          </a:xfrm>
          <a:prstGeom prst="rect">
            <a:avLst/>
          </a:prstGeom>
        </p:spPr>
      </p:pic>
      <p:pic>
        <p:nvPicPr>
          <p:cNvPr id="10" name="Immagine 9">
            <a:extLst>
              <a:ext uri="{FF2B5EF4-FFF2-40B4-BE49-F238E27FC236}">
                <a16:creationId xmlns:a16="http://schemas.microsoft.com/office/drawing/2014/main" id="{4F16AE31-7645-4C2A-8E2A-28824806BB5B}"/>
              </a:ext>
            </a:extLst>
          </p:cNvPr>
          <p:cNvPicPr>
            <a:picLocks noChangeAspect="1"/>
          </p:cNvPicPr>
          <p:nvPr/>
        </p:nvPicPr>
        <p:blipFill>
          <a:blip r:embed="rId6"/>
          <a:stretch>
            <a:fillRect/>
          </a:stretch>
        </p:blipFill>
        <p:spPr>
          <a:xfrm>
            <a:off x="7059107" y="5229639"/>
            <a:ext cx="3481450" cy="1341383"/>
          </a:xfrm>
          <a:prstGeom prst="rect">
            <a:avLst/>
          </a:prstGeom>
        </p:spPr>
      </p:pic>
    </p:spTree>
    <p:extLst>
      <p:ext uri="{BB962C8B-B14F-4D97-AF65-F5344CB8AC3E}">
        <p14:creationId xmlns:p14="http://schemas.microsoft.com/office/powerpoint/2010/main" val="21529831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37C30-76BA-79BF-C30D-70ACE8A03AA9}"/>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83B618E0-ADA7-575E-FA85-6FFB965E4555}"/>
              </a:ext>
            </a:extLst>
          </p:cNvPr>
          <p:cNvPicPr>
            <a:picLocks noChangeAspect="1"/>
          </p:cNvPicPr>
          <p:nvPr/>
        </p:nvPicPr>
        <p:blipFill>
          <a:blip r:embed="rId3"/>
          <a:stretch>
            <a:fillRect/>
          </a:stretch>
        </p:blipFill>
        <p:spPr>
          <a:xfrm>
            <a:off x="1663412" y="1942429"/>
            <a:ext cx="6522626" cy="4842555"/>
          </a:xfrm>
          <a:prstGeom prst="rect">
            <a:avLst/>
          </a:prstGeom>
        </p:spPr>
      </p:pic>
      <p:sp>
        <p:nvSpPr>
          <p:cNvPr id="5" name="CasellaDiTesto 4">
            <a:extLst>
              <a:ext uri="{FF2B5EF4-FFF2-40B4-BE49-F238E27FC236}">
                <a16:creationId xmlns:a16="http://schemas.microsoft.com/office/drawing/2014/main" id="{727FD456-F499-A7A2-9E90-A81500DAEAA8}"/>
              </a:ext>
            </a:extLst>
          </p:cNvPr>
          <p:cNvSpPr txBox="1"/>
          <p:nvPr/>
        </p:nvSpPr>
        <p:spPr>
          <a:xfrm>
            <a:off x="214939" y="1554937"/>
            <a:ext cx="10475417" cy="374077"/>
          </a:xfrm>
          <a:prstGeom prst="rect">
            <a:avLst/>
          </a:prstGeom>
          <a:solidFill>
            <a:srgbClr val="0432FF">
              <a:alpha val="15000"/>
            </a:srgbClr>
          </a:solidFill>
        </p:spPr>
        <p:txBody>
          <a:bodyPr wrap="square">
            <a:spAutoFit/>
          </a:bodyPr>
          <a:lstStyle/>
          <a:p>
            <a:pPr defTabSz="837133" fontAlgn="auto">
              <a:spcBef>
                <a:spcPts val="0"/>
              </a:spcBef>
              <a:spcAft>
                <a:spcPts val="0"/>
              </a:spcAft>
              <a:defRPr/>
            </a:pPr>
            <a:r>
              <a:rPr lang="en-US" sz="1831" noProof="1">
                <a:solidFill>
                  <a:srgbClr val="000000"/>
                </a:solidFill>
                <a:cs typeface="Arial" panose="020B0604020202020204" pitchFamily="34" charset="0"/>
              </a:rPr>
              <a:t>Associazione della durata del sonno con 12 malattie cardiovascolari (UK Biobank, 404,044 soggetti)</a:t>
            </a:r>
          </a:p>
        </p:txBody>
      </p:sp>
      <p:sp>
        <p:nvSpPr>
          <p:cNvPr id="6" name="Rettangolo 5">
            <a:extLst>
              <a:ext uri="{FF2B5EF4-FFF2-40B4-BE49-F238E27FC236}">
                <a16:creationId xmlns:a16="http://schemas.microsoft.com/office/drawing/2014/main" id="{2B4967A2-B515-5E71-41DD-26A68A16F093}"/>
              </a:ext>
            </a:extLst>
          </p:cNvPr>
          <p:cNvSpPr/>
          <p:nvPr/>
        </p:nvSpPr>
        <p:spPr>
          <a:xfrm>
            <a:off x="9819290" y="6437598"/>
            <a:ext cx="1282981" cy="430631"/>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Ai S,</a:t>
            </a:r>
          </a:p>
          <a:p>
            <a:pPr defTabSz="837133" fontAlgn="auto">
              <a:spcBef>
                <a:spcPts val="0"/>
              </a:spcBef>
              <a:spcAft>
                <a:spcPts val="0"/>
              </a:spcAft>
              <a:defRPr/>
            </a:pPr>
            <a:r>
              <a:rPr lang="en-GB" sz="1099" dirty="0" err="1">
                <a:solidFill>
                  <a:prstClr val="black"/>
                </a:solidFill>
                <a:ea typeface="Calibri" panose="020F0502020204030204" pitchFamily="34" charset="0"/>
                <a:cs typeface="Arial" panose="020B0604020202020204" pitchFamily="34" charset="0"/>
              </a:rPr>
              <a:t>Eur</a:t>
            </a:r>
            <a:r>
              <a:rPr lang="en-GB" sz="1099" dirty="0">
                <a:solidFill>
                  <a:prstClr val="black"/>
                </a:solidFill>
                <a:ea typeface="Calibri" panose="020F0502020204030204" pitchFamily="34" charset="0"/>
                <a:cs typeface="Arial" panose="020B0604020202020204" pitchFamily="34" charset="0"/>
              </a:rPr>
              <a:t> Heart J 2021</a:t>
            </a:r>
            <a:endParaRPr lang="en-GB" sz="1099" dirty="0">
              <a:solidFill>
                <a:prstClr val="black"/>
              </a:solidFill>
              <a:cs typeface="Arial" panose="020B0604020202020204" pitchFamily="34" charset="0"/>
            </a:endParaRPr>
          </a:p>
        </p:txBody>
      </p:sp>
      <p:sp>
        <p:nvSpPr>
          <p:cNvPr id="7" name="CasellaDiTesto 6">
            <a:extLst>
              <a:ext uri="{FF2B5EF4-FFF2-40B4-BE49-F238E27FC236}">
                <a16:creationId xmlns:a16="http://schemas.microsoft.com/office/drawing/2014/main" id="{A93BDBE2-0976-1290-826A-7F205E2B5615}"/>
              </a:ext>
            </a:extLst>
          </p:cNvPr>
          <p:cNvSpPr txBox="1"/>
          <p:nvPr/>
        </p:nvSpPr>
        <p:spPr>
          <a:xfrm>
            <a:off x="135750" y="3956403"/>
            <a:ext cx="2092822" cy="1670714"/>
          </a:xfrm>
          <a:prstGeom prst="rect">
            <a:avLst/>
          </a:prstGeom>
          <a:solidFill>
            <a:srgbClr val="00B050">
              <a:alpha val="15000"/>
            </a:srgbClr>
          </a:solidFill>
        </p:spPr>
        <p:txBody>
          <a:bodyPr wrap="square" rtlCol="0">
            <a:spAutoFit/>
          </a:bodyPr>
          <a:lstStyle/>
          <a:p>
            <a:pPr defTabSz="837133" fontAlgn="auto">
              <a:spcBef>
                <a:spcPts val="0"/>
              </a:spcBef>
              <a:spcAft>
                <a:spcPts val="0"/>
              </a:spcAft>
              <a:defRPr/>
            </a:pPr>
            <a:r>
              <a:rPr lang="it-IT" sz="1282" dirty="0">
                <a:solidFill>
                  <a:prstClr val="black"/>
                </a:solidFill>
                <a:cs typeface="Arial" panose="020B0604020202020204" pitchFamily="34" charset="0"/>
              </a:rPr>
              <a:t>Ogni </a:t>
            </a:r>
            <a:r>
              <a:rPr lang="it-IT" sz="1282" b="1" u="sng" dirty="0">
                <a:solidFill>
                  <a:srgbClr val="00B050"/>
                </a:solidFill>
                <a:cs typeface="Arial" panose="020B0604020202020204" pitchFamily="34" charset="0"/>
              </a:rPr>
              <a:t>ora in più</a:t>
            </a:r>
            <a:r>
              <a:rPr lang="it-IT" sz="1282" dirty="0">
                <a:solidFill>
                  <a:prstClr val="black"/>
                </a:solidFill>
                <a:cs typeface="Arial" panose="020B0604020202020204" pitchFamily="34" charset="0"/>
              </a:rPr>
              <a:t> di sonno riduce:</a:t>
            </a:r>
          </a:p>
          <a:p>
            <a:pPr defTabSz="837133" fontAlgn="auto">
              <a:spcBef>
                <a:spcPts val="0"/>
              </a:spcBef>
              <a:spcAft>
                <a:spcPts val="0"/>
              </a:spcAft>
              <a:defRPr/>
            </a:pPr>
            <a:endParaRPr lang="it-IT" sz="1282" dirty="0">
              <a:solidFill>
                <a:prstClr val="black"/>
              </a:solidFill>
              <a:cs typeface="Arial" panose="020B0604020202020204" pitchFamily="34" charset="0"/>
            </a:endParaRPr>
          </a:p>
          <a:p>
            <a:pPr defTabSz="837133" fontAlgn="auto">
              <a:spcBef>
                <a:spcPts val="0"/>
              </a:spcBef>
              <a:spcAft>
                <a:spcPts val="0"/>
              </a:spcAft>
              <a:defRPr/>
            </a:pPr>
            <a:r>
              <a:rPr lang="it-IT" sz="1282" dirty="0">
                <a:solidFill>
                  <a:prstClr val="black"/>
                </a:solidFill>
                <a:cs typeface="Arial" panose="020B0604020202020204" pitchFamily="34" charset="0"/>
              </a:rPr>
              <a:t>Ipertensione: </a:t>
            </a:r>
            <a:r>
              <a:rPr lang="it-IT" sz="1282" b="1" dirty="0">
                <a:solidFill>
                  <a:srgbClr val="00B050"/>
                </a:solidFill>
                <a:cs typeface="Arial" panose="020B0604020202020204" pitchFamily="34" charset="0"/>
              </a:rPr>
              <a:t>19%</a:t>
            </a:r>
          </a:p>
          <a:p>
            <a:pPr defTabSz="837133" fontAlgn="auto">
              <a:spcBef>
                <a:spcPts val="0"/>
              </a:spcBef>
              <a:spcAft>
                <a:spcPts val="0"/>
              </a:spcAft>
              <a:defRPr/>
            </a:pPr>
            <a:r>
              <a:rPr lang="it-IT" sz="1282" dirty="0">
                <a:solidFill>
                  <a:prstClr val="black"/>
                </a:solidFill>
                <a:cs typeface="Arial" panose="020B0604020202020204" pitchFamily="34" charset="0"/>
              </a:rPr>
              <a:t>S. Coronarica Cronica: </a:t>
            </a:r>
            <a:r>
              <a:rPr lang="it-IT" sz="1282" b="1" dirty="0">
                <a:solidFill>
                  <a:srgbClr val="00B050"/>
                </a:solidFill>
                <a:cs typeface="Arial" panose="020B0604020202020204" pitchFamily="34" charset="0"/>
              </a:rPr>
              <a:t>27%</a:t>
            </a:r>
          </a:p>
          <a:p>
            <a:pPr defTabSz="837133" fontAlgn="auto">
              <a:spcBef>
                <a:spcPts val="0"/>
              </a:spcBef>
              <a:spcAft>
                <a:spcPts val="0"/>
              </a:spcAft>
              <a:defRPr/>
            </a:pPr>
            <a:r>
              <a:rPr lang="it-IT" sz="1282" dirty="0">
                <a:solidFill>
                  <a:prstClr val="black"/>
                </a:solidFill>
                <a:cs typeface="Arial" panose="020B0604020202020204" pitchFamily="34" charset="0"/>
              </a:rPr>
              <a:t>Fibrillazione atriale: </a:t>
            </a:r>
            <a:r>
              <a:rPr lang="it-IT" sz="1282" b="1" dirty="0">
                <a:solidFill>
                  <a:srgbClr val="00B050"/>
                </a:solidFill>
                <a:cs typeface="Arial" panose="020B0604020202020204" pitchFamily="34" charset="0"/>
              </a:rPr>
              <a:t>32%</a:t>
            </a:r>
          </a:p>
          <a:p>
            <a:pPr defTabSz="837133" fontAlgn="auto">
              <a:spcBef>
                <a:spcPts val="0"/>
              </a:spcBef>
              <a:spcAft>
                <a:spcPts val="0"/>
              </a:spcAft>
              <a:defRPr/>
            </a:pPr>
            <a:r>
              <a:rPr lang="it-IT" sz="1282" dirty="0">
                <a:solidFill>
                  <a:prstClr val="black"/>
                </a:solidFill>
                <a:cs typeface="Arial" panose="020B0604020202020204" pitchFamily="34" charset="0"/>
              </a:rPr>
              <a:t>Embolia polmonare: </a:t>
            </a:r>
            <a:r>
              <a:rPr lang="it-IT" sz="1282" b="1" dirty="0">
                <a:solidFill>
                  <a:srgbClr val="00B050"/>
                </a:solidFill>
                <a:cs typeface="Arial" panose="020B0604020202020204" pitchFamily="34" charset="0"/>
              </a:rPr>
              <a:t>49%</a:t>
            </a:r>
          </a:p>
        </p:txBody>
      </p:sp>
      <p:sp>
        <p:nvSpPr>
          <p:cNvPr id="8" name="CasellaDiTesto 7">
            <a:extLst>
              <a:ext uri="{FF2B5EF4-FFF2-40B4-BE49-F238E27FC236}">
                <a16:creationId xmlns:a16="http://schemas.microsoft.com/office/drawing/2014/main" id="{4F5117B8-034C-6618-9A41-4BB11B9469C6}"/>
              </a:ext>
            </a:extLst>
          </p:cNvPr>
          <p:cNvSpPr txBox="1"/>
          <p:nvPr/>
        </p:nvSpPr>
        <p:spPr>
          <a:xfrm>
            <a:off x="8408536" y="3677360"/>
            <a:ext cx="2179527" cy="1670714"/>
          </a:xfrm>
          <a:prstGeom prst="rect">
            <a:avLst/>
          </a:prstGeom>
          <a:solidFill>
            <a:srgbClr val="FF0000">
              <a:alpha val="15000"/>
            </a:srgbClr>
          </a:solidFill>
        </p:spPr>
        <p:txBody>
          <a:bodyPr wrap="square" rtlCol="0">
            <a:spAutoFit/>
          </a:bodyPr>
          <a:lstStyle/>
          <a:p>
            <a:pPr defTabSz="837133" fontAlgn="auto">
              <a:spcBef>
                <a:spcPts val="0"/>
              </a:spcBef>
              <a:spcAft>
                <a:spcPts val="0"/>
              </a:spcAft>
              <a:defRPr/>
            </a:pPr>
            <a:r>
              <a:rPr lang="it-IT" sz="1282" dirty="0">
                <a:solidFill>
                  <a:prstClr val="black"/>
                </a:solidFill>
                <a:cs typeface="Arial" panose="020B0604020202020204" pitchFamily="34" charset="0"/>
              </a:rPr>
              <a:t>Se </a:t>
            </a:r>
            <a:r>
              <a:rPr lang="it-IT" sz="1282" b="1" u="sng" dirty="0">
                <a:solidFill>
                  <a:srgbClr val="FF0000"/>
                </a:solidFill>
                <a:cs typeface="Arial" panose="020B0604020202020204" pitchFamily="34" charset="0"/>
              </a:rPr>
              <a:t>il sonno è breve</a:t>
            </a:r>
            <a:r>
              <a:rPr lang="it-IT" sz="1282" dirty="0">
                <a:solidFill>
                  <a:prstClr val="black"/>
                </a:solidFill>
                <a:cs typeface="Arial" panose="020B0604020202020204" pitchFamily="34" charset="0"/>
              </a:rPr>
              <a:t> aumentano:</a:t>
            </a:r>
          </a:p>
          <a:p>
            <a:pPr defTabSz="837133" fontAlgn="auto">
              <a:spcBef>
                <a:spcPts val="0"/>
              </a:spcBef>
              <a:spcAft>
                <a:spcPts val="0"/>
              </a:spcAft>
              <a:defRPr/>
            </a:pPr>
            <a:endParaRPr lang="it-IT" sz="1282" dirty="0">
              <a:solidFill>
                <a:prstClr val="black"/>
              </a:solidFill>
              <a:cs typeface="Arial" panose="020B0604020202020204" pitchFamily="34" charset="0"/>
            </a:endParaRPr>
          </a:p>
          <a:p>
            <a:pPr defTabSz="837133" fontAlgn="auto">
              <a:spcBef>
                <a:spcPts val="0"/>
              </a:spcBef>
              <a:spcAft>
                <a:spcPts val="0"/>
              </a:spcAft>
              <a:defRPr/>
            </a:pPr>
            <a:r>
              <a:rPr lang="it-IT" sz="1282" dirty="0">
                <a:solidFill>
                  <a:prstClr val="black"/>
                </a:solidFill>
                <a:cs typeface="Arial" panose="020B0604020202020204" pitchFamily="34" charset="0"/>
              </a:rPr>
              <a:t>Ipertensione: </a:t>
            </a:r>
            <a:r>
              <a:rPr lang="it-IT" sz="1282" b="1" dirty="0">
                <a:solidFill>
                  <a:srgbClr val="FF0000"/>
                </a:solidFill>
                <a:cs typeface="Arial" panose="020B0604020202020204" pitchFamily="34" charset="0"/>
              </a:rPr>
              <a:t>15%</a:t>
            </a:r>
          </a:p>
          <a:p>
            <a:pPr defTabSz="837133" fontAlgn="auto">
              <a:spcBef>
                <a:spcPts val="0"/>
              </a:spcBef>
              <a:spcAft>
                <a:spcPts val="0"/>
              </a:spcAft>
              <a:defRPr/>
            </a:pPr>
            <a:r>
              <a:rPr lang="it-IT" sz="1282" dirty="0">
                <a:solidFill>
                  <a:prstClr val="black"/>
                </a:solidFill>
                <a:cs typeface="Arial" panose="020B0604020202020204" pitchFamily="34" charset="0"/>
              </a:rPr>
              <a:t>Infarto miocardico: </a:t>
            </a:r>
            <a:r>
              <a:rPr lang="it-IT" sz="1282" b="1" dirty="0">
                <a:solidFill>
                  <a:srgbClr val="FF0000"/>
                </a:solidFill>
                <a:cs typeface="Arial" panose="020B0604020202020204" pitchFamily="34" charset="0"/>
              </a:rPr>
              <a:t>21%</a:t>
            </a:r>
          </a:p>
          <a:p>
            <a:pPr defTabSz="837133" fontAlgn="auto">
              <a:spcBef>
                <a:spcPts val="0"/>
              </a:spcBef>
              <a:spcAft>
                <a:spcPts val="0"/>
              </a:spcAft>
              <a:defRPr/>
            </a:pPr>
            <a:r>
              <a:rPr lang="it-IT" sz="1282" dirty="0">
                <a:solidFill>
                  <a:prstClr val="black"/>
                </a:solidFill>
                <a:cs typeface="Arial" panose="020B0604020202020204" pitchFamily="34" charset="0"/>
              </a:rPr>
              <a:t>Malattia coronarica: </a:t>
            </a:r>
            <a:r>
              <a:rPr lang="it-IT" sz="1282" b="1" dirty="0">
                <a:solidFill>
                  <a:srgbClr val="FF0000"/>
                </a:solidFill>
                <a:cs typeface="Arial" panose="020B0604020202020204" pitchFamily="34" charset="0"/>
              </a:rPr>
              <a:t>24%</a:t>
            </a:r>
          </a:p>
          <a:p>
            <a:pPr defTabSz="837133" fontAlgn="auto">
              <a:spcBef>
                <a:spcPts val="0"/>
              </a:spcBef>
              <a:spcAft>
                <a:spcPts val="0"/>
              </a:spcAft>
              <a:defRPr/>
            </a:pPr>
            <a:r>
              <a:rPr lang="it-IT" sz="1282" dirty="0">
                <a:solidFill>
                  <a:prstClr val="black"/>
                </a:solidFill>
                <a:cs typeface="Arial" panose="020B0604020202020204" pitchFamily="34" charset="0"/>
              </a:rPr>
              <a:t>S. Coronarica cronica: </a:t>
            </a:r>
            <a:r>
              <a:rPr lang="it-IT" sz="1282" b="1" dirty="0">
                <a:solidFill>
                  <a:srgbClr val="FF0000"/>
                </a:solidFill>
                <a:cs typeface="Arial" panose="020B0604020202020204" pitchFamily="34" charset="0"/>
              </a:rPr>
              <a:t>15%</a:t>
            </a:r>
          </a:p>
          <a:p>
            <a:pPr defTabSz="837133" fontAlgn="auto">
              <a:spcBef>
                <a:spcPts val="0"/>
              </a:spcBef>
              <a:spcAft>
                <a:spcPts val="0"/>
              </a:spcAft>
              <a:defRPr/>
            </a:pPr>
            <a:r>
              <a:rPr lang="it-IT" sz="1282" dirty="0">
                <a:solidFill>
                  <a:prstClr val="black"/>
                </a:solidFill>
                <a:cs typeface="Arial" panose="020B0604020202020204" pitchFamily="34" charset="0"/>
              </a:rPr>
              <a:t>Embolia polmonare: </a:t>
            </a:r>
            <a:r>
              <a:rPr lang="it-IT" sz="1282" b="1" dirty="0">
                <a:solidFill>
                  <a:srgbClr val="FF0000"/>
                </a:solidFill>
                <a:cs typeface="Arial" panose="020B0604020202020204" pitchFamily="34" charset="0"/>
              </a:rPr>
              <a:t>30%</a:t>
            </a:r>
          </a:p>
        </p:txBody>
      </p:sp>
      <p:sp>
        <p:nvSpPr>
          <p:cNvPr id="9" name="CasellaDiTesto 8">
            <a:extLst>
              <a:ext uri="{FF2B5EF4-FFF2-40B4-BE49-F238E27FC236}">
                <a16:creationId xmlns:a16="http://schemas.microsoft.com/office/drawing/2014/main" id="{7873042E-132D-A0E6-E5E6-227055C36CBD}"/>
              </a:ext>
            </a:extLst>
          </p:cNvPr>
          <p:cNvSpPr txBox="1"/>
          <p:nvPr/>
        </p:nvSpPr>
        <p:spPr>
          <a:xfrm>
            <a:off x="8408536" y="5509482"/>
            <a:ext cx="2179527" cy="486928"/>
          </a:xfrm>
          <a:prstGeom prst="rect">
            <a:avLst/>
          </a:prstGeom>
          <a:solidFill>
            <a:srgbClr val="00B050">
              <a:alpha val="15000"/>
            </a:srgbClr>
          </a:solidFill>
        </p:spPr>
        <p:txBody>
          <a:bodyPr wrap="square" rtlCol="0">
            <a:spAutoFit/>
          </a:bodyPr>
          <a:lstStyle/>
          <a:p>
            <a:pPr defTabSz="837133" fontAlgn="auto">
              <a:spcBef>
                <a:spcPts val="0"/>
              </a:spcBef>
              <a:spcAft>
                <a:spcPts val="0"/>
              </a:spcAft>
              <a:defRPr/>
            </a:pPr>
            <a:r>
              <a:rPr lang="it-IT" sz="1282" dirty="0">
                <a:solidFill>
                  <a:prstClr val="black"/>
                </a:solidFill>
                <a:cs typeface="Arial" panose="020B0604020202020204" pitchFamily="34" charset="0"/>
              </a:rPr>
              <a:t>Durata del sonno </a:t>
            </a:r>
            <a:r>
              <a:rPr lang="it-IT" sz="1282" b="1" u="sng" dirty="0">
                <a:solidFill>
                  <a:srgbClr val="00B050"/>
                </a:solidFill>
                <a:cs typeface="Arial" panose="020B0604020202020204" pitchFamily="34" charset="0"/>
              </a:rPr>
              <a:t>lunga</a:t>
            </a:r>
            <a:r>
              <a:rPr lang="it-IT" sz="1282" b="1" dirty="0">
                <a:solidFill>
                  <a:srgbClr val="00B050"/>
                </a:solidFill>
                <a:cs typeface="Arial" panose="020B0604020202020204" pitchFamily="34" charset="0"/>
              </a:rPr>
              <a:t>:</a:t>
            </a:r>
            <a:endParaRPr lang="it-IT" sz="1282" dirty="0">
              <a:solidFill>
                <a:prstClr val="black"/>
              </a:solidFill>
              <a:cs typeface="Arial" panose="020B0604020202020204" pitchFamily="34" charset="0"/>
            </a:endParaRPr>
          </a:p>
          <a:p>
            <a:pPr defTabSz="837133" fontAlgn="auto">
              <a:spcBef>
                <a:spcPts val="0"/>
              </a:spcBef>
              <a:spcAft>
                <a:spcPts val="0"/>
              </a:spcAft>
              <a:defRPr/>
            </a:pPr>
            <a:r>
              <a:rPr lang="it-IT" sz="1282" b="1" dirty="0">
                <a:solidFill>
                  <a:srgbClr val="00B050"/>
                </a:solidFill>
                <a:cs typeface="Arial" panose="020B0604020202020204" pitchFamily="34" charset="0"/>
              </a:rPr>
              <a:t>Nessun</a:t>
            </a:r>
            <a:r>
              <a:rPr lang="it-IT" sz="1282" dirty="0">
                <a:solidFill>
                  <a:prstClr val="black"/>
                </a:solidFill>
                <a:cs typeface="Arial" panose="020B0604020202020204" pitchFamily="34" charset="0"/>
              </a:rPr>
              <a:t> rischio</a:t>
            </a:r>
            <a:endParaRPr lang="it-IT" sz="1282" b="1" dirty="0">
              <a:solidFill>
                <a:srgbClr val="00B050"/>
              </a:solidFill>
              <a:cs typeface="Arial" panose="020B0604020202020204" pitchFamily="34" charset="0"/>
            </a:endParaRPr>
          </a:p>
        </p:txBody>
      </p:sp>
      <p:cxnSp>
        <p:nvCxnSpPr>
          <p:cNvPr id="12" name="Connettore 2 11">
            <a:extLst>
              <a:ext uri="{FF2B5EF4-FFF2-40B4-BE49-F238E27FC236}">
                <a16:creationId xmlns:a16="http://schemas.microsoft.com/office/drawing/2014/main" id="{20722E92-9F33-3B8C-AFAA-B3F0F76B9125}"/>
              </a:ext>
            </a:extLst>
          </p:cNvPr>
          <p:cNvCxnSpPr>
            <a:cxnSpLocks/>
          </p:cNvCxnSpPr>
          <p:nvPr/>
        </p:nvCxnSpPr>
        <p:spPr>
          <a:xfrm>
            <a:off x="2104134" y="5709420"/>
            <a:ext cx="599565" cy="147063"/>
          </a:xfrm>
          <a:prstGeom prst="straightConnector1">
            <a:avLst/>
          </a:prstGeom>
          <a:ln w="25400">
            <a:solidFill>
              <a:srgbClr val="00B050"/>
            </a:solidFill>
            <a:headEnd type="arrow" w="lg" len="med"/>
            <a:tailEnd type="none"/>
          </a:ln>
        </p:spPr>
        <p:style>
          <a:lnRef idx="2">
            <a:schemeClr val="accent1"/>
          </a:lnRef>
          <a:fillRef idx="0">
            <a:schemeClr val="accent1"/>
          </a:fillRef>
          <a:effectRef idx="1">
            <a:schemeClr val="accent1"/>
          </a:effectRef>
          <a:fontRef idx="minor">
            <a:schemeClr val="tx1"/>
          </a:fontRef>
        </p:style>
      </p:cxnSp>
      <p:cxnSp>
        <p:nvCxnSpPr>
          <p:cNvPr id="14" name="Connettore 2 13">
            <a:extLst>
              <a:ext uri="{FF2B5EF4-FFF2-40B4-BE49-F238E27FC236}">
                <a16:creationId xmlns:a16="http://schemas.microsoft.com/office/drawing/2014/main" id="{19AFAC73-5568-44F9-85BB-82188C68A92E}"/>
              </a:ext>
            </a:extLst>
          </p:cNvPr>
          <p:cNvCxnSpPr>
            <a:cxnSpLocks/>
          </p:cNvCxnSpPr>
          <p:nvPr/>
        </p:nvCxnSpPr>
        <p:spPr>
          <a:xfrm flipH="1">
            <a:off x="6006962" y="4623416"/>
            <a:ext cx="2307759" cy="1365071"/>
          </a:xfrm>
          <a:prstGeom prst="straightConnector1">
            <a:avLst/>
          </a:prstGeom>
          <a:ln w="25400">
            <a:solidFill>
              <a:srgbClr val="FF0000"/>
            </a:solidFill>
            <a:headEnd type="arrow" w="lg" len="med"/>
            <a:tailEnd type="none"/>
          </a:ln>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a16="http://schemas.microsoft.com/office/drawing/2014/main" id="{00F8FB82-68BE-49CA-8CCF-119A34C80DDC}"/>
              </a:ext>
            </a:extLst>
          </p:cNvPr>
          <p:cNvCxnSpPr>
            <a:cxnSpLocks/>
          </p:cNvCxnSpPr>
          <p:nvPr/>
        </p:nvCxnSpPr>
        <p:spPr>
          <a:xfrm flipH="1">
            <a:off x="7952254" y="5748984"/>
            <a:ext cx="411031" cy="528845"/>
          </a:xfrm>
          <a:prstGeom prst="straightConnector1">
            <a:avLst/>
          </a:prstGeom>
          <a:ln w="25400">
            <a:solidFill>
              <a:srgbClr val="00B050"/>
            </a:solidFill>
            <a:headEnd type="arrow" w="lg" len="med"/>
            <a:tailEnd type="none"/>
          </a:ln>
        </p:spPr>
        <p:style>
          <a:lnRef idx="2">
            <a:schemeClr val="accent1"/>
          </a:lnRef>
          <a:fillRef idx="0">
            <a:schemeClr val="accent1"/>
          </a:fillRef>
          <a:effectRef idx="1">
            <a:schemeClr val="accent1"/>
          </a:effectRef>
          <a:fontRef idx="minor">
            <a:schemeClr val="tx1"/>
          </a:fontRef>
        </p:style>
      </p:cxnSp>
      <p:pic>
        <p:nvPicPr>
          <p:cNvPr id="20" name="Immagine 19">
            <a:extLst>
              <a:ext uri="{FF2B5EF4-FFF2-40B4-BE49-F238E27FC236}">
                <a16:creationId xmlns:a16="http://schemas.microsoft.com/office/drawing/2014/main" id="{07AE81C6-4D22-8B3E-FE23-55E2C454F399}"/>
              </a:ext>
            </a:extLst>
          </p:cNvPr>
          <p:cNvPicPr>
            <a:picLocks noChangeAspect="1"/>
          </p:cNvPicPr>
          <p:nvPr/>
        </p:nvPicPr>
        <p:blipFill>
          <a:blip r:embed="rId4"/>
          <a:stretch>
            <a:fillRect/>
          </a:stretch>
        </p:blipFill>
        <p:spPr>
          <a:xfrm>
            <a:off x="2228571" y="641399"/>
            <a:ext cx="3376418" cy="851081"/>
          </a:xfrm>
          <a:prstGeom prst="rect">
            <a:avLst/>
          </a:prstGeom>
        </p:spPr>
      </p:pic>
    </p:spTree>
    <p:extLst>
      <p:ext uri="{BB962C8B-B14F-4D97-AF65-F5344CB8AC3E}">
        <p14:creationId xmlns:p14="http://schemas.microsoft.com/office/powerpoint/2010/main" val="407727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E417B3D-FCDF-9A26-DBBA-D1ECA114F819}"/>
              </a:ext>
            </a:extLst>
          </p:cNvPr>
          <p:cNvPicPr>
            <a:picLocks noChangeAspect="1"/>
          </p:cNvPicPr>
          <p:nvPr/>
        </p:nvPicPr>
        <p:blipFill>
          <a:blip r:embed="rId2"/>
          <a:stretch>
            <a:fillRect/>
          </a:stretch>
        </p:blipFill>
        <p:spPr>
          <a:xfrm>
            <a:off x="1942788" y="2484477"/>
            <a:ext cx="7115592" cy="3807864"/>
          </a:xfrm>
          <a:prstGeom prst="rect">
            <a:avLst/>
          </a:prstGeom>
        </p:spPr>
      </p:pic>
      <p:sp>
        <p:nvSpPr>
          <p:cNvPr id="5" name="CasellaDiTesto 4">
            <a:extLst>
              <a:ext uri="{FF2B5EF4-FFF2-40B4-BE49-F238E27FC236}">
                <a16:creationId xmlns:a16="http://schemas.microsoft.com/office/drawing/2014/main" id="{F70B994D-AF10-79E1-C355-C7E7755E9252}"/>
              </a:ext>
            </a:extLst>
          </p:cNvPr>
          <p:cNvSpPr txBox="1"/>
          <p:nvPr/>
        </p:nvSpPr>
        <p:spPr>
          <a:xfrm>
            <a:off x="1251738" y="1710590"/>
            <a:ext cx="8977077" cy="655821"/>
          </a:xfrm>
          <a:prstGeom prst="rect">
            <a:avLst/>
          </a:prstGeom>
          <a:solidFill>
            <a:srgbClr val="0432FF">
              <a:alpha val="15000"/>
            </a:srgbClr>
          </a:solidFill>
        </p:spPr>
        <p:txBody>
          <a:bodyPr wrap="square">
            <a:spAutoFit/>
          </a:bodyPr>
          <a:lstStyle/>
          <a:p>
            <a:r>
              <a:rPr lang="en-US" sz="1831" noProof="1">
                <a:solidFill>
                  <a:srgbClr val="000000"/>
                </a:solidFill>
                <a:cs typeface="Arial" panose="020B0604020202020204" pitchFamily="34" charset="0"/>
              </a:rPr>
              <a:t>Posibilità di sviluppare infarto miocardico con storia di neoplasia ematologica (meta-analisi di 15 studi; 178,602 casi, 1,782,212 controlli)</a:t>
            </a:r>
          </a:p>
        </p:txBody>
      </p:sp>
      <p:sp>
        <p:nvSpPr>
          <p:cNvPr id="6" name="Rettangolo 5">
            <a:extLst>
              <a:ext uri="{FF2B5EF4-FFF2-40B4-BE49-F238E27FC236}">
                <a16:creationId xmlns:a16="http://schemas.microsoft.com/office/drawing/2014/main" id="{D578D9F0-7008-6BAE-CB88-20CA70FF9C61}"/>
              </a:ext>
            </a:extLst>
          </p:cNvPr>
          <p:cNvSpPr/>
          <p:nvPr/>
        </p:nvSpPr>
        <p:spPr>
          <a:xfrm>
            <a:off x="9858546" y="6277721"/>
            <a:ext cx="1282981" cy="599780"/>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Yong JH,</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Am J </a:t>
            </a:r>
            <a:r>
              <a:rPr lang="en-GB" sz="1099" dirty="0" err="1">
                <a:solidFill>
                  <a:prstClr val="black"/>
                </a:solidFill>
                <a:ea typeface="Calibri" panose="020F0502020204030204" pitchFamily="34" charset="0"/>
                <a:cs typeface="Arial" panose="020B0604020202020204" pitchFamily="34" charset="0"/>
              </a:rPr>
              <a:t>Cardiol</a:t>
            </a:r>
            <a:r>
              <a:rPr lang="en-GB" sz="1099" dirty="0">
                <a:solidFill>
                  <a:prstClr val="black"/>
                </a:solidFill>
                <a:ea typeface="Calibri" panose="020F0502020204030204" pitchFamily="34" charset="0"/>
                <a:cs typeface="Arial" panose="020B0604020202020204" pitchFamily="34" charset="0"/>
              </a:rPr>
              <a:t> 2024</a:t>
            </a:r>
            <a:endParaRPr lang="en-GB" sz="1099" dirty="0">
              <a:solidFill>
                <a:prstClr val="black"/>
              </a:solidFill>
              <a:cs typeface="Arial" panose="020B0604020202020204" pitchFamily="34" charset="0"/>
            </a:endParaRPr>
          </a:p>
        </p:txBody>
      </p:sp>
      <p:cxnSp>
        <p:nvCxnSpPr>
          <p:cNvPr id="8" name="Connettore 1 7">
            <a:extLst>
              <a:ext uri="{FF2B5EF4-FFF2-40B4-BE49-F238E27FC236}">
                <a16:creationId xmlns:a16="http://schemas.microsoft.com/office/drawing/2014/main" id="{0111C530-40B8-27E8-8E33-4F70148B0807}"/>
              </a:ext>
            </a:extLst>
          </p:cNvPr>
          <p:cNvCxnSpPr/>
          <p:nvPr/>
        </p:nvCxnSpPr>
        <p:spPr>
          <a:xfrm>
            <a:off x="7155728" y="2946370"/>
            <a:ext cx="0" cy="2924215"/>
          </a:xfrm>
          <a:prstGeom prst="line">
            <a:avLst/>
          </a:prstGeom>
          <a:ln w="31750">
            <a:solidFill>
              <a:srgbClr val="0432FF"/>
            </a:solidFill>
          </a:ln>
        </p:spPr>
        <p:style>
          <a:lnRef idx="2">
            <a:schemeClr val="accent1"/>
          </a:lnRef>
          <a:fillRef idx="0">
            <a:schemeClr val="accent1"/>
          </a:fillRef>
          <a:effectRef idx="1">
            <a:schemeClr val="accent1"/>
          </a:effectRef>
          <a:fontRef idx="minor">
            <a:schemeClr val="tx1"/>
          </a:fontRef>
        </p:style>
      </p:cxnSp>
      <p:sp>
        <p:nvSpPr>
          <p:cNvPr id="9" name="Rettangolo con angoli arrotondati 8">
            <a:extLst>
              <a:ext uri="{FF2B5EF4-FFF2-40B4-BE49-F238E27FC236}">
                <a16:creationId xmlns:a16="http://schemas.microsoft.com/office/drawing/2014/main" id="{C87D7FFF-2676-99B1-48C3-3ABF47BBDB34}"/>
              </a:ext>
            </a:extLst>
          </p:cNvPr>
          <p:cNvSpPr/>
          <p:nvPr/>
        </p:nvSpPr>
        <p:spPr>
          <a:xfrm>
            <a:off x="2141117" y="5631973"/>
            <a:ext cx="5570124" cy="238612"/>
          </a:xfrm>
          <a:prstGeom prst="roundRect">
            <a:avLst/>
          </a:prstGeom>
          <a:noFill/>
          <a:ln w="25400">
            <a:solidFill>
              <a:srgbClr val="FF2F9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12" name="Immagine 11">
            <a:extLst>
              <a:ext uri="{FF2B5EF4-FFF2-40B4-BE49-F238E27FC236}">
                <a16:creationId xmlns:a16="http://schemas.microsoft.com/office/drawing/2014/main" id="{94FB126A-22EC-412D-DA55-D9A80FE06DE2}"/>
              </a:ext>
            </a:extLst>
          </p:cNvPr>
          <p:cNvPicPr>
            <a:picLocks noChangeAspect="1"/>
          </p:cNvPicPr>
          <p:nvPr/>
        </p:nvPicPr>
        <p:blipFill>
          <a:blip r:embed="rId3"/>
          <a:stretch>
            <a:fillRect/>
          </a:stretch>
        </p:blipFill>
        <p:spPr>
          <a:xfrm>
            <a:off x="2023060" y="749364"/>
            <a:ext cx="7115592" cy="803207"/>
          </a:xfrm>
          <a:prstGeom prst="rect">
            <a:avLst/>
          </a:prstGeom>
        </p:spPr>
      </p:pic>
    </p:spTree>
    <p:extLst>
      <p:ext uri="{BB962C8B-B14F-4D97-AF65-F5344CB8AC3E}">
        <p14:creationId xmlns:p14="http://schemas.microsoft.com/office/powerpoint/2010/main" val="3854444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0A0D206-2CBB-D173-C8D9-EB12B68938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404367"/>
            <a:ext cx="3174153" cy="1324505"/>
          </a:xfrm>
          <a:prstGeom prst="rect">
            <a:avLst/>
          </a:prstGeom>
          <a:noFill/>
          <a:ln>
            <a:noFill/>
          </a:ln>
        </p:spPr>
      </p:pic>
      <p:pic>
        <p:nvPicPr>
          <p:cNvPr id="5" name="Immagine 4">
            <a:extLst>
              <a:ext uri="{FF2B5EF4-FFF2-40B4-BE49-F238E27FC236}">
                <a16:creationId xmlns:a16="http://schemas.microsoft.com/office/drawing/2014/main" id="{625D420A-C9B2-31CD-92E5-9F888C429F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3024" y="1376241"/>
            <a:ext cx="3384376" cy="1384767"/>
          </a:xfrm>
          <a:prstGeom prst="rect">
            <a:avLst/>
          </a:prstGeom>
          <a:noFill/>
          <a:ln>
            <a:noFill/>
          </a:ln>
        </p:spPr>
      </p:pic>
      <p:sp>
        <p:nvSpPr>
          <p:cNvPr id="7" name="CasellaDiTesto 6">
            <a:extLst>
              <a:ext uri="{FF2B5EF4-FFF2-40B4-BE49-F238E27FC236}">
                <a16:creationId xmlns:a16="http://schemas.microsoft.com/office/drawing/2014/main" id="{474AD1EA-9C95-57D9-3BB3-86A73541E25F}"/>
              </a:ext>
            </a:extLst>
          </p:cNvPr>
          <p:cNvSpPr txBox="1"/>
          <p:nvPr/>
        </p:nvSpPr>
        <p:spPr>
          <a:xfrm>
            <a:off x="170087" y="252239"/>
            <a:ext cx="2785378" cy="1323439"/>
          </a:xfrm>
          <a:prstGeom prst="rect">
            <a:avLst/>
          </a:prstGeom>
          <a:noFill/>
        </p:spPr>
        <p:txBody>
          <a:bodyPr wrap="none" rtlCol="0">
            <a:spAutoFit/>
          </a:bodyPr>
          <a:lstStyle/>
          <a:p>
            <a:r>
              <a:rPr lang="it-IT" sz="3200" dirty="0">
                <a:solidFill>
                  <a:srgbClr val="C00000"/>
                </a:solidFill>
                <a:latin typeface="Calibri" panose="020F0502020204030204" pitchFamily="34" charset="0"/>
                <a:cs typeface="Calibri" panose="020F0502020204030204" pitchFamily="34" charset="0"/>
              </a:rPr>
              <a:t>Ringraziamenti:</a:t>
            </a:r>
          </a:p>
          <a:p>
            <a:pPr algn="r"/>
            <a:r>
              <a:rPr lang="it-IT" sz="3200" b="1" dirty="0">
                <a:solidFill>
                  <a:srgbClr val="C00000"/>
                </a:solidFill>
                <a:latin typeface="Calibri" panose="020F0502020204030204" pitchFamily="34" charset="0"/>
                <a:cs typeface="Calibri" panose="020F0502020204030204" pitchFamily="34" charset="0"/>
              </a:rPr>
              <a:t>Le istituzioni</a:t>
            </a:r>
          </a:p>
        </p:txBody>
      </p:sp>
      <p:sp>
        <p:nvSpPr>
          <p:cNvPr id="2" name="CasellaDiTesto 1">
            <a:extLst>
              <a:ext uri="{FF2B5EF4-FFF2-40B4-BE49-F238E27FC236}">
                <a16:creationId xmlns:a16="http://schemas.microsoft.com/office/drawing/2014/main" id="{1AD62500-8ACA-CA95-AFE8-E03F228F7FFD}"/>
              </a:ext>
            </a:extLst>
          </p:cNvPr>
          <p:cNvSpPr txBox="1"/>
          <p:nvPr/>
        </p:nvSpPr>
        <p:spPr>
          <a:xfrm>
            <a:off x="612305" y="3242022"/>
            <a:ext cx="4032447" cy="1077218"/>
          </a:xfrm>
          <a:prstGeom prst="rect">
            <a:avLst/>
          </a:prstGeom>
          <a:noFill/>
        </p:spPr>
        <p:txBody>
          <a:bodyPr wrap="square" rtlCol="0">
            <a:spAutoFit/>
          </a:bodyPr>
          <a:lstStyle/>
          <a:p>
            <a:pPr algn="r"/>
            <a:r>
              <a:rPr lang="it-IT" sz="3200" b="1" dirty="0">
                <a:solidFill>
                  <a:srgbClr val="C00000"/>
                </a:solidFill>
                <a:latin typeface="Calibri" panose="020F0502020204030204" pitchFamily="34" charset="0"/>
                <a:cs typeface="Calibri" panose="020F0502020204030204" pitchFamily="34" charset="0"/>
              </a:rPr>
              <a:t>Le associazioni e i loro rappresentanti</a:t>
            </a:r>
          </a:p>
        </p:txBody>
      </p:sp>
      <p:grpSp>
        <p:nvGrpSpPr>
          <p:cNvPr id="4" name="Gruppo 3">
            <a:extLst>
              <a:ext uri="{FF2B5EF4-FFF2-40B4-BE49-F238E27FC236}">
                <a16:creationId xmlns:a16="http://schemas.microsoft.com/office/drawing/2014/main" id="{98F6048C-5223-9D45-3830-ED4F6EBDE914}"/>
              </a:ext>
            </a:extLst>
          </p:cNvPr>
          <p:cNvGrpSpPr/>
          <p:nvPr/>
        </p:nvGrpSpPr>
        <p:grpSpPr>
          <a:xfrm>
            <a:off x="3118184" y="4572719"/>
            <a:ext cx="2153156" cy="1915856"/>
            <a:chOff x="4788768" y="4367955"/>
            <a:chExt cx="3017252" cy="2500674"/>
          </a:xfrm>
        </p:grpSpPr>
        <p:pic>
          <p:nvPicPr>
            <p:cNvPr id="6" name="Immagine 5">
              <a:extLst>
                <a:ext uri="{FF2B5EF4-FFF2-40B4-BE49-F238E27FC236}">
                  <a16:creationId xmlns:a16="http://schemas.microsoft.com/office/drawing/2014/main" id="{55216E72-0CF8-823D-0BFC-B6B225C9B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768" y="4367955"/>
              <a:ext cx="2679241" cy="1740563"/>
            </a:xfrm>
            <a:prstGeom prst="rect">
              <a:avLst/>
            </a:prstGeom>
          </p:spPr>
        </p:pic>
        <p:sp>
          <p:nvSpPr>
            <p:cNvPr id="8" name="CasellaDiTesto 7">
              <a:extLst>
                <a:ext uri="{FF2B5EF4-FFF2-40B4-BE49-F238E27FC236}">
                  <a16:creationId xmlns:a16="http://schemas.microsoft.com/office/drawing/2014/main" id="{510336E4-FFC7-9906-CD16-C705C8C5E840}"/>
                </a:ext>
              </a:extLst>
            </p:cNvPr>
            <p:cNvSpPr txBox="1"/>
            <p:nvPr/>
          </p:nvSpPr>
          <p:spPr>
            <a:xfrm>
              <a:off x="4788768" y="6222298"/>
              <a:ext cx="3017252" cy="646331"/>
            </a:xfrm>
            <a:prstGeom prst="rect">
              <a:avLst/>
            </a:prstGeom>
            <a:noFill/>
          </p:spPr>
          <p:txBody>
            <a:bodyPr wrap="square" rtlCol="0">
              <a:spAutoFit/>
            </a:bodyPr>
            <a:lstStyle/>
            <a:p>
              <a:r>
                <a:rPr lang="it-IT" sz="1800" dirty="0">
                  <a:solidFill>
                    <a:srgbClr val="002060"/>
                  </a:solidFill>
                  <a:latin typeface="Calibri Light" panose="020F0302020204030204" pitchFamily="34" charset="0"/>
                  <a:cs typeface="Calibri Light" panose="020F0302020204030204" pitchFamily="34" charset="0"/>
                </a:rPr>
                <a:t>Associazione Italiana per la Ricerca sul Cancro</a:t>
              </a:r>
            </a:p>
          </p:txBody>
        </p:sp>
      </p:grpSp>
      <p:pic>
        <p:nvPicPr>
          <p:cNvPr id="9" name="Picture 2" descr="C:\Users\fanellit\Desktop\Logo_AIL_Onlus.png">
            <a:extLst>
              <a:ext uri="{FF2B5EF4-FFF2-40B4-BE49-F238E27FC236}">
                <a16:creationId xmlns:a16="http://schemas.microsoft.com/office/drawing/2014/main" id="{2F9D4581-AE16-3AE1-7E5C-B58CCD7D353E}"/>
              </a:ext>
            </a:extLst>
          </p:cNvPr>
          <p:cNvPicPr>
            <a:picLocks noChangeAspect="1" noChangeArrowheads="1"/>
          </p:cNvPicPr>
          <p:nvPr/>
        </p:nvPicPr>
        <p:blipFill>
          <a:blip r:embed="rId5"/>
          <a:srcRect/>
          <a:stretch>
            <a:fillRect/>
          </a:stretch>
        </p:blipFill>
        <p:spPr bwMode="auto">
          <a:xfrm>
            <a:off x="5452792" y="4582069"/>
            <a:ext cx="1500611" cy="1931134"/>
          </a:xfrm>
          <a:prstGeom prst="rect">
            <a:avLst/>
          </a:prstGeom>
          <a:noFill/>
          <a:ln>
            <a:solidFill>
              <a:schemeClr val="bg1">
                <a:lumMod val="85000"/>
              </a:schemeClr>
            </a:solidFill>
          </a:ln>
        </p:spPr>
      </p:pic>
      <p:pic>
        <p:nvPicPr>
          <p:cNvPr id="10" name="Picture 2" descr="C:\Users\fanellit\Downloads\LOGO.gif">
            <a:extLst>
              <a:ext uri="{FF2B5EF4-FFF2-40B4-BE49-F238E27FC236}">
                <a16:creationId xmlns:a16="http://schemas.microsoft.com/office/drawing/2014/main" id="{906291BD-BE27-8566-FDED-4997D8301405}"/>
              </a:ext>
            </a:extLst>
          </p:cNvPr>
          <p:cNvPicPr>
            <a:picLocks noChangeAspect="1" noChangeArrowheads="1"/>
          </p:cNvPicPr>
          <p:nvPr/>
        </p:nvPicPr>
        <p:blipFill>
          <a:blip r:embed="rId6"/>
          <a:srcRect/>
          <a:stretch>
            <a:fillRect/>
          </a:stretch>
        </p:blipFill>
        <p:spPr bwMode="auto">
          <a:xfrm>
            <a:off x="8871740" y="4572719"/>
            <a:ext cx="1821684" cy="1821684"/>
          </a:xfrm>
          <a:prstGeom prst="rect">
            <a:avLst/>
          </a:prstGeom>
          <a:noFill/>
          <a:ln>
            <a:solidFill>
              <a:schemeClr val="bg1">
                <a:lumMod val="85000"/>
              </a:schemeClr>
            </a:solidFill>
          </a:ln>
        </p:spPr>
      </p:pic>
      <p:pic>
        <p:nvPicPr>
          <p:cNvPr id="11" name="Picture 2" descr="Z:\Giornata Paziente 2018\2018\PRESENTAZIONI\aipamm vettoriale jpg.PNG">
            <a:extLst>
              <a:ext uri="{FF2B5EF4-FFF2-40B4-BE49-F238E27FC236}">
                <a16:creationId xmlns:a16="http://schemas.microsoft.com/office/drawing/2014/main" id="{AB9A677E-204C-FF0E-2857-A5D59943EC2E}"/>
              </a:ext>
            </a:extLst>
          </p:cNvPr>
          <p:cNvPicPr>
            <a:picLocks noChangeAspect="1" noChangeArrowheads="1"/>
          </p:cNvPicPr>
          <p:nvPr/>
        </p:nvPicPr>
        <p:blipFill>
          <a:blip r:embed="rId7"/>
          <a:srcRect/>
          <a:stretch>
            <a:fillRect/>
          </a:stretch>
        </p:blipFill>
        <p:spPr bwMode="auto">
          <a:xfrm>
            <a:off x="7287564" y="4572720"/>
            <a:ext cx="1268862" cy="1846718"/>
          </a:xfrm>
          <a:prstGeom prst="rect">
            <a:avLst/>
          </a:prstGeom>
          <a:noFill/>
          <a:ln>
            <a:solidFill>
              <a:schemeClr val="bg1">
                <a:lumMod val="85000"/>
              </a:schemeClr>
            </a:solidFill>
          </a:ln>
        </p:spPr>
      </p:pic>
    </p:spTree>
    <p:extLst>
      <p:ext uri="{BB962C8B-B14F-4D97-AF65-F5344CB8AC3E}">
        <p14:creationId xmlns:p14="http://schemas.microsoft.com/office/powerpoint/2010/main" val="2943556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2F69B88-6EC7-667F-CEB0-BD49260542E9}"/>
              </a:ext>
            </a:extLst>
          </p:cNvPr>
          <p:cNvSpPr txBox="1"/>
          <p:nvPr/>
        </p:nvSpPr>
        <p:spPr>
          <a:xfrm>
            <a:off x="1068258" y="1917004"/>
            <a:ext cx="8977077" cy="655821"/>
          </a:xfrm>
          <a:prstGeom prst="rect">
            <a:avLst/>
          </a:prstGeom>
          <a:solidFill>
            <a:srgbClr val="0432FF">
              <a:alpha val="15000"/>
            </a:srgbClr>
          </a:solidFill>
        </p:spPr>
        <p:txBody>
          <a:bodyPr wrap="square">
            <a:spAutoFit/>
          </a:bodyPr>
          <a:lstStyle/>
          <a:p>
            <a:r>
              <a:rPr lang="en-US" sz="1831" noProof="1">
                <a:solidFill>
                  <a:srgbClr val="000000"/>
                </a:solidFill>
                <a:cs typeface="Arial" panose="020B0604020202020204" pitchFamily="34" charset="0"/>
              </a:rPr>
              <a:t>Posibilità di sviluppare scompenso cardiaco con storia di neoplasia ematologica (meta-analisi di 15 studi; 178,602 casi, 1,782,212 controlli)</a:t>
            </a:r>
          </a:p>
        </p:txBody>
      </p:sp>
      <p:sp>
        <p:nvSpPr>
          <p:cNvPr id="5" name="Rettangolo 4">
            <a:extLst>
              <a:ext uri="{FF2B5EF4-FFF2-40B4-BE49-F238E27FC236}">
                <a16:creationId xmlns:a16="http://schemas.microsoft.com/office/drawing/2014/main" id="{A745ACF6-0576-2C38-0870-AF8EDF542A90}"/>
              </a:ext>
            </a:extLst>
          </p:cNvPr>
          <p:cNvSpPr/>
          <p:nvPr/>
        </p:nvSpPr>
        <p:spPr>
          <a:xfrm>
            <a:off x="9858546" y="6277721"/>
            <a:ext cx="1282981" cy="599780"/>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Yong JH,</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Am J </a:t>
            </a:r>
            <a:r>
              <a:rPr lang="en-GB" sz="1099" dirty="0" err="1">
                <a:solidFill>
                  <a:prstClr val="black"/>
                </a:solidFill>
                <a:ea typeface="Calibri" panose="020F0502020204030204" pitchFamily="34" charset="0"/>
                <a:cs typeface="Arial" panose="020B0604020202020204" pitchFamily="34" charset="0"/>
              </a:rPr>
              <a:t>Cardiol</a:t>
            </a:r>
            <a:r>
              <a:rPr lang="en-GB" sz="1099" dirty="0">
                <a:solidFill>
                  <a:prstClr val="black"/>
                </a:solidFill>
                <a:ea typeface="Calibri" panose="020F0502020204030204" pitchFamily="34" charset="0"/>
                <a:cs typeface="Arial" panose="020B0604020202020204" pitchFamily="34" charset="0"/>
              </a:rPr>
              <a:t> 2024</a:t>
            </a:r>
            <a:endParaRPr lang="en-GB" sz="1099" dirty="0">
              <a:solidFill>
                <a:prstClr val="black"/>
              </a:solidFill>
              <a:cs typeface="Arial" panose="020B0604020202020204" pitchFamily="34" charset="0"/>
            </a:endParaRPr>
          </a:p>
        </p:txBody>
      </p:sp>
      <p:pic>
        <p:nvPicPr>
          <p:cNvPr id="6" name="Immagine 5">
            <a:extLst>
              <a:ext uri="{FF2B5EF4-FFF2-40B4-BE49-F238E27FC236}">
                <a16:creationId xmlns:a16="http://schemas.microsoft.com/office/drawing/2014/main" id="{D95E7BF2-30C8-F244-4381-C8345648CB51}"/>
              </a:ext>
            </a:extLst>
          </p:cNvPr>
          <p:cNvPicPr>
            <a:picLocks noChangeAspect="1"/>
          </p:cNvPicPr>
          <p:nvPr/>
        </p:nvPicPr>
        <p:blipFill>
          <a:blip r:embed="rId2"/>
          <a:stretch>
            <a:fillRect/>
          </a:stretch>
        </p:blipFill>
        <p:spPr>
          <a:xfrm>
            <a:off x="1839580" y="749364"/>
            <a:ext cx="7115592" cy="803207"/>
          </a:xfrm>
          <a:prstGeom prst="rect">
            <a:avLst/>
          </a:prstGeom>
        </p:spPr>
      </p:pic>
      <p:pic>
        <p:nvPicPr>
          <p:cNvPr id="7" name="Immagine 6">
            <a:extLst>
              <a:ext uri="{FF2B5EF4-FFF2-40B4-BE49-F238E27FC236}">
                <a16:creationId xmlns:a16="http://schemas.microsoft.com/office/drawing/2014/main" id="{EFF70589-56D6-2E7F-44C1-FA6CA8BE3E04}"/>
              </a:ext>
            </a:extLst>
          </p:cNvPr>
          <p:cNvPicPr>
            <a:picLocks noChangeAspect="1"/>
          </p:cNvPicPr>
          <p:nvPr/>
        </p:nvPicPr>
        <p:blipFill>
          <a:blip r:embed="rId3"/>
          <a:stretch>
            <a:fillRect/>
          </a:stretch>
        </p:blipFill>
        <p:spPr>
          <a:xfrm>
            <a:off x="2023060" y="3038737"/>
            <a:ext cx="7115592" cy="2080100"/>
          </a:xfrm>
          <a:prstGeom prst="rect">
            <a:avLst/>
          </a:prstGeom>
        </p:spPr>
      </p:pic>
      <p:cxnSp>
        <p:nvCxnSpPr>
          <p:cNvPr id="8" name="Connettore 1 7">
            <a:extLst>
              <a:ext uri="{FF2B5EF4-FFF2-40B4-BE49-F238E27FC236}">
                <a16:creationId xmlns:a16="http://schemas.microsoft.com/office/drawing/2014/main" id="{4F288F9A-DA8B-FEC6-E011-1066D0BE054C}"/>
              </a:ext>
            </a:extLst>
          </p:cNvPr>
          <p:cNvCxnSpPr>
            <a:cxnSpLocks/>
          </p:cNvCxnSpPr>
          <p:nvPr/>
        </p:nvCxnSpPr>
        <p:spPr>
          <a:xfrm>
            <a:off x="7270403" y="3462408"/>
            <a:ext cx="0" cy="1284361"/>
          </a:xfrm>
          <a:prstGeom prst="line">
            <a:avLst/>
          </a:prstGeom>
          <a:ln w="31750">
            <a:solidFill>
              <a:srgbClr val="0432FF"/>
            </a:solidFill>
          </a:ln>
        </p:spPr>
        <p:style>
          <a:lnRef idx="2">
            <a:schemeClr val="accent1"/>
          </a:lnRef>
          <a:fillRef idx="0">
            <a:schemeClr val="accent1"/>
          </a:fillRef>
          <a:effectRef idx="1">
            <a:schemeClr val="accent1"/>
          </a:effectRef>
          <a:fontRef idx="minor">
            <a:schemeClr val="tx1"/>
          </a:fontRef>
        </p:style>
      </p:cxnSp>
      <p:sp>
        <p:nvSpPr>
          <p:cNvPr id="9" name="Rettangolo con angoli arrotondati 8">
            <a:extLst>
              <a:ext uri="{FF2B5EF4-FFF2-40B4-BE49-F238E27FC236}">
                <a16:creationId xmlns:a16="http://schemas.microsoft.com/office/drawing/2014/main" id="{7CF21B53-13A4-C754-FCC2-D6E48E8B1904}"/>
              </a:ext>
            </a:extLst>
          </p:cNvPr>
          <p:cNvSpPr/>
          <p:nvPr/>
        </p:nvSpPr>
        <p:spPr>
          <a:xfrm>
            <a:off x="2611285" y="4508158"/>
            <a:ext cx="5570124" cy="238612"/>
          </a:xfrm>
          <a:prstGeom prst="roundRect">
            <a:avLst/>
          </a:prstGeom>
          <a:noFill/>
          <a:ln w="25400">
            <a:solidFill>
              <a:srgbClr val="FF2F9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spTree>
    <p:extLst>
      <p:ext uri="{BB962C8B-B14F-4D97-AF65-F5344CB8AC3E}">
        <p14:creationId xmlns:p14="http://schemas.microsoft.com/office/powerpoint/2010/main" val="18141147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3709D1D-CA2D-61DE-8C44-45C02990E73C}"/>
              </a:ext>
            </a:extLst>
          </p:cNvPr>
          <p:cNvSpPr txBox="1"/>
          <p:nvPr/>
        </p:nvSpPr>
        <p:spPr>
          <a:xfrm>
            <a:off x="1068258" y="1825264"/>
            <a:ext cx="8977077" cy="655821"/>
          </a:xfrm>
          <a:prstGeom prst="rect">
            <a:avLst/>
          </a:prstGeom>
          <a:solidFill>
            <a:srgbClr val="0432FF">
              <a:alpha val="15000"/>
            </a:srgbClr>
          </a:solidFill>
        </p:spPr>
        <p:txBody>
          <a:bodyPr wrap="square">
            <a:spAutoFit/>
          </a:bodyPr>
          <a:lstStyle/>
          <a:p>
            <a:r>
              <a:rPr lang="en-US" sz="1831" noProof="1">
                <a:solidFill>
                  <a:srgbClr val="000000"/>
                </a:solidFill>
                <a:cs typeface="Arial" panose="020B0604020202020204" pitchFamily="34" charset="0"/>
              </a:rPr>
              <a:t>Posibilità di sviluppare ictus con storia di neoplasia ematologica (meta-analisi di 15 studi; 178,602 casi, 1,782,212 controlli)</a:t>
            </a:r>
          </a:p>
        </p:txBody>
      </p:sp>
      <p:sp>
        <p:nvSpPr>
          <p:cNvPr id="5" name="Rettangolo 4">
            <a:extLst>
              <a:ext uri="{FF2B5EF4-FFF2-40B4-BE49-F238E27FC236}">
                <a16:creationId xmlns:a16="http://schemas.microsoft.com/office/drawing/2014/main" id="{C850976B-BBDC-BCAC-8199-E591EDF1C52D}"/>
              </a:ext>
            </a:extLst>
          </p:cNvPr>
          <p:cNvSpPr/>
          <p:nvPr/>
        </p:nvSpPr>
        <p:spPr>
          <a:xfrm>
            <a:off x="9858546" y="6277721"/>
            <a:ext cx="1282981" cy="599780"/>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Yong JH,</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Am J </a:t>
            </a:r>
            <a:r>
              <a:rPr lang="en-GB" sz="1099" dirty="0" err="1">
                <a:solidFill>
                  <a:prstClr val="black"/>
                </a:solidFill>
                <a:ea typeface="Calibri" panose="020F0502020204030204" pitchFamily="34" charset="0"/>
                <a:cs typeface="Arial" panose="020B0604020202020204" pitchFamily="34" charset="0"/>
              </a:rPr>
              <a:t>Cardiol</a:t>
            </a:r>
            <a:r>
              <a:rPr lang="en-GB" sz="1099" dirty="0">
                <a:solidFill>
                  <a:prstClr val="black"/>
                </a:solidFill>
                <a:ea typeface="Calibri" panose="020F0502020204030204" pitchFamily="34" charset="0"/>
                <a:cs typeface="Arial" panose="020B0604020202020204" pitchFamily="34" charset="0"/>
              </a:rPr>
              <a:t> 2024</a:t>
            </a:r>
            <a:endParaRPr lang="en-GB" sz="1099" dirty="0">
              <a:solidFill>
                <a:prstClr val="black"/>
              </a:solidFill>
              <a:cs typeface="Arial" panose="020B0604020202020204" pitchFamily="34" charset="0"/>
            </a:endParaRPr>
          </a:p>
        </p:txBody>
      </p:sp>
      <p:pic>
        <p:nvPicPr>
          <p:cNvPr id="6" name="Immagine 5">
            <a:extLst>
              <a:ext uri="{FF2B5EF4-FFF2-40B4-BE49-F238E27FC236}">
                <a16:creationId xmlns:a16="http://schemas.microsoft.com/office/drawing/2014/main" id="{A7E96237-F9D4-7A23-48D9-AB6165BD9259}"/>
              </a:ext>
            </a:extLst>
          </p:cNvPr>
          <p:cNvPicPr>
            <a:picLocks noChangeAspect="1"/>
          </p:cNvPicPr>
          <p:nvPr/>
        </p:nvPicPr>
        <p:blipFill>
          <a:blip r:embed="rId2"/>
          <a:stretch>
            <a:fillRect/>
          </a:stretch>
        </p:blipFill>
        <p:spPr>
          <a:xfrm>
            <a:off x="1839580" y="749364"/>
            <a:ext cx="7115592" cy="803207"/>
          </a:xfrm>
          <a:prstGeom prst="rect">
            <a:avLst/>
          </a:prstGeom>
        </p:spPr>
      </p:pic>
      <p:pic>
        <p:nvPicPr>
          <p:cNvPr id="7" name="Immagine 6">
            <a:extLst>
              <a:ext uri="{FF2B5EF4-FFF2-40B4-BE49-F238E27FC236}">
                <a16:creationId xmlns:a16="http://schemas.microsoft.com/office/drawing/2014/main" id="{8D1E3E18-1EBA-D837-321A-41D5B4050CB6}"/>
              </a:ext>
            </a:extLst>
          </p:cNvPr>
          <p:cNvPicPr>
            <a:picLocks noChangeAspect="1"/>
          </p:cNvPicPr>
          <p:nvPr/>
        </p:nvPicPr>
        <p:blipFill>
          <a:blip r:embed="rId3"/>
          <a:stretch>
            <a:fillRect/>
          </a:stretch>
        </p:blipFill>
        <p:spPr>
          <a:xfrm>
            <a:off x="1862515" y="2720160"/>
            <a:ext cx="7115592" cy="3749325"/>
          </a:xfrm>
          <a:prstGeom prst="rect">
            <a:avLst/>
          </a:prstGeom>
        </p:spPr>
      </p:pic>
      <p:cxnSp>
        <p:nvCxnSpPr>
          <p:cNvPr id="8" name="Connettore 1 7">
            <a:extLst>
              <a:ext uri="{FF2B5EF4-FFF2-40B4-BE49-F238E27FC236}">
                <a16:creationId xmlns:a16="http://schemas.microsoft.com/office/drawing/2014/main" id="{3C6B6393-A895-0CAF-CFA4-89F5E60B7AB4}"/>
              </a:ext>
            </a:extLst>
          </p:cNvPr>
          <p:cNvCxnSpPr/>
          <p:nvPr/>
        </p:nvCxnSpPr>
        <p:spPr>
          <a:xfrm>
            <a:off x="7476817" y="3175720"/>
            <a:ext cx="0" cy="2924215"/>
          </a:xfrm>
          <a:prstGeom prst="line">
            <a:avLst/>
          </a:prstGeom>
          <a:ln w="31750">
            <a:solidFill>
              <a:srgbClr val="0432FF"/>
            </a:solidFill>
          </a:ln>
        </p:spPr>
        <p:style>
          <a:lnRef idx="2">
            <a:schemeClr val="accent1"/>
          </a:lnRef>
          <a:fillRef idx="0">
            <a:schemeClr val="accent1"/>
          </a:fillRef>
          <a:effectRef idx="1">
            <a:schemeClr val="accent1"/>
          </a:effectRef>
          <a:fontRef idx="minor">
            <a:schemeClr val="tx1"/>
          </a:fontRef>
        </p:style>
      </p:cxnSp>
      <p:sp>
        <p:nvSpPr>
          <p:cNvPr id="9" name="Rettangolo con angoli arrotondati 8">
            <a:extLst>
              <a:ext uri="{FF2B5EF4-FFF2-40B4-BE49-F238E27FC236}">
                <a16:creationId xmlns:a16="http://schemas.microsoft.com/office/drawing/2014/main" id="{D1EA7FC8-C3E9-27A1-58B1-E258ABD25559}"/>
              </a:ext>
            </a:extLst>
          </p:cNvPr>
          <p:cNvSpPr/>
          <p:nvPr/>
        </p:nvSpPr>
        <p:spPr>
          <a:xfrm>
            <a:off x="2183605" y="5859118"/>
            <a:ext cx="5745518" cy="252285"/>
          </a:xfrm>
          <a:prstGeom prst="roundRect">
            <a:avLst/>
          </a:prstGeom>
          <a:noFill/>
          <a:ln w="25400">
            <a:solidFill>
              <a:srgbClr val="FF2F9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spTree>
    <p:extLst>
      <p:ext uri="{BB962C8B-B14F-4D97-AF65-F5344CB8AC3E}">
        <p14:creationId xmlns:p14="http://schemas.microsoft.com/office/powerpoint/2010/main" val="39843226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CC43C-B211-BADE-C747-7AA3AA767BBF}"/>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D5872F3-47E3-6302-86AF-8E6C224AC713}"/>
              </a:ext>
            </a:extLst>
          </p:cNvPr>
          <p:cNvSpPr txBox="1"/>
          <p:nvPr/>
        </p:nvSpPr>
        <p:spPr>
          <a:xfrm>
            <a:off x="471165" y="2023442"/>
            <a:ext cx="10176058" cy="937564"/>
          </a:xfrm>
          <a:prstGeom prst="rect">
            <a:avLst/>
          </a:prstGeom>
          <a:solidFill>
            <a:srgbClr val="0432FF">
              <a:alpha val="15000"/>
            </a:srgbClr>
          </a:solidFill>
        </p:spPr>
        <p:txBody>
          <a:bodyPr wrap="square">
            <a:spAutoFit/>
          </a:bodyPr>
          <a:lstStyle/>
          <a:p>
            <a:pPr defTabSz="837133" fontAlgn="auto">
              <a:spcBef>
                <a:spcPts val="0"/>
              </a:spcBef>
              <a:spcAft>
                <a:spcPts val="0"/>
              </a:spcAft>
              <a:defRPr/>
            </a:pPr>
            <a:r>
              <a:rPr lang="en-US" sz="1831" noProof="1">
                <a:solidFill>
                  <a:srgbClr val="000000"/>
                </a:solidFill>
                <a:cs typeface="Arial" panose="020B0604020202020204" pitchFamily="34" charset="0"/>
              </a:rPr>
              <a:t>Incidenza di fibrillazione atriale in soggetti trattati con ibrutinib in base a ipertensione arteriosa e scompenso cardiaco (N=189; età: 72 anni; uomini: 65%; FA: 29%; tempo evento: 9 mesi; 2013-9)</a:t>
            </a:r>
          </a:p>
        </p:txBody>
      </p:sp>
      <p:sp>
        <p:nvSpPr>
          <p:cNvPr id="5" name="Rettangolo 4">
            <a:extLst>
              <a:ext uri="{FF2B5EF4-FFF2-40B4-BE49-F238E27FC236}">
                <a16:creationId xmlns:a16="http://schemas.microsoft.com/office/drawing/2014/main" id="{277B9B2D-9B29-2CF0-54D7-08C2DA2AFB7D}"/>
              </a:ext>
            </a:extLst>
          </p:cNvPr>
          <p:cNvSpPr/>
          <p:nvPr/>
        </p:nvSpPr>
        <p:spPr>
          <a:xfrm>
            <a:off x="9853692" y="6284943"/>
            <a:ext cx="1282981" cy="599780"/>
          </a:xfrm>
          <a:prstGeom prst="rect">
            <a:avLst/>
          </a:prstGeom>
        </p:spPr>
        <p:txBody>
          <a:bodyPr wrap="square">
            <a:spAutoFit/>
          </a:bodyPr>
          <a:lstStyle/>
          <a:p>
            <a:pPr defTabSz="837133" fontAlgn="auto">
              <a:spcBef>
                <a:spcPts val="0"/>
              </a:spcBef>
              <a:spcAft>
                <a:spcPts val="0"/>
              </a:spcAft>
              <a:defRPr/>
            </a:pPr>
            <a:r>
              <a:rPr lang="en-GB" sz="1099" dirty="0" err="1">
                <a:solidFill>
                  <a:prstClr val="black"/>
                </a:solidFill>
                <a:ea typeface="Calibri" panose="020F0502020204030204" pitchFamily="34" charset="0"/>
                <a:cs typeface="Arial" panose="020B0604020202020204" pitchFamily="34" charset="0"/>
              </a:rPr>
              <a:t>Onitilo</a:t>
            </a:r>
            <a:r>
              <a:rPr lang="en-GB" sz="1099" dirty="0">
                <a:solidFill>
                  <a:prstClr val="black"/>
                </a:solidFill>
                <a:ea typeface="Calibri" panose="020F0502020204030204" pitchFamily="34" charset="0"/>
                <a:cs typeface="Arial" panose="020B0604020202020204" pitchFamily="34" charset="0"/>
              </a:rPr>
              <a:t> AA,</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Clin Med Res 2022</a:t>
            </a:r>
            <a:endParaRPr lang="en-GB" sz="1099" dirty="0">
              <a:solidFill>
                <a:prstClr val="black"/>
              </a:solidFill>
              <a:cs typeface="Arial" panose="020B0604020202020204" pitchFamily="34" charset="0"/>
            </a:endParaRPr>
          </a:p>
        </p:txBody>
      </p:sp>
      <p:pic>
        <p:nvPicPr>
          <p:cNvPr id="6" name="Immagine 5">
            <a:extLst>
              <a:ext uri="{FF2B5EF4-FFF2-40B4-BE49-F238E27FC236}">
                <a16:creationId xmlns:a16="http://schemas.microsoft.com/office/drawing/2014/main" id="{90CB38F2-732E-1DC7-397B-A53E7730425D}"/>
              </a:ext>
            </a:extLst>
          </p:cNvPr>
          <p:cNvPicPr>
            <a:picLocks noChangeAspect="1"/>
          </p:cNvPicPr>
          <p:nvPr/>
        </p:nvPicPr>
        <p:blipFill>
          <a:blip r:embed="rId2"/>
          <a:stretch>
            <a:fillRect/>
          </a:stretch>
        </p:blipFill>
        <p:spPr>
          <a:xfrm>
            <a:off x="2390023" y="3037652"/>
            <a:ext cx="5536558" cy="2787638"/>
          </a:xfrm>
          <a:prstGeom prst="rect">
            <a:avLst/>
          </a:prstGeom>
        </p:spPr>
      </p:pic>
      <p:sp>
        <p:nvSpPr>
          <p:cNvPr id="7" name="CasellaDiTesto 6">
            <a:extLst>
              <a:ext uri="{FF2B5EF4-FFF2-40B4-BE49-F238E27FC236}">
                <a16:creationId xmlns:a16="http://schemas.microsoft.com/office/drawing/2014/main" id="{5E94D4BE-1CE1-4D97-F273-CFCB3EA834EC}"/>
              </a:ext>
            </a:extLst>
          </p:cNvPr>
          <p:cNvSpPr txBox="1"/>
          <p:nvPr/>
        </p:nvSpPr>
        <p:spPr>
          <a:xfrm>
            <a:off x="4385165" y="5904667"/>
            <a:ext cx="1513973" cy="599523"/>
          </a:xfrm>
          <a:prstGeom prst="rect">
            <a:avLst/>
          </a:prstGeom>
          <a:noFill/>
        </p:spPr>
        <p:txBody>
          <a:bodyPr wrap="square" rtlCol="0">
            <a:spAutoFit/>
          </a:bodyPr>
          <a:lstStyle/>
          <a:p>
            <a:pPr algn="ctr" defTabSz="837133" fontAlgn="auto">
              <a:spcBef>
                <a:spcPts val="0"/>
              </a:spcBef>
              <a:spcAft>
                <a:spcPts val="0"/>
              </a:spcAft>
              <a:defRPr/>
            </a:pPr>
            <a:r>
              <a:rPr lang="it-IT" sz="1648" b="1" dirty="0">
                <a:solidFill>
                  <a:prstClr val="black"/>
                </a:solidFill>
                <a:cs typeface="Arial" panose="020B0604020202020204" pitchFamily="34" charset="0"/>
              </a:rPr>
              <a:t>Tempo (mesi)</a:t>
            </a:r>
          </a:p>
        </p:txBody>
      </p:sp>
      <p:sp>
        <p:nvSpPr>
          <p:cNvPr id="8" name="CasellaDiTesto 7">
            <a:extLst>
              <a:ext uri="{FF2B5EF4-FFF2-40B4-BE49-F238E27FC236}">
                <a16:creationId xmlns:a16="http://schemas.microsoft.com/office/drawing/2014/main" id="{249E7A6F-85F7-289B-A3DF-D3E4C6C942C0}"/>
              </a:ext>
            </a:extLst>
          </p:cNvPr>
          <p:cNvSpPr txBox="1"/>
          <p:nvPr/>
        </p:nvSpPr>
        <p:spPr>
          <a:xfrm rot="16200000">
            <a:off x="1066537" y="4042255"/>
            <a:ext cx="2036768" cy="599523"/>
          </a:xfrm>
          <a:prstGeom prst="rect">
            <a:avLst/>
          </a:prstGeom>
          <a:noFill/>
        </p:spPr>
        <p:txBody>
          <a:bodyPr wrap="square" rtlCol="0">
            <a:spAutoFit/>
          </a:bodyPr>
          <a:lstStyle/>
          <a:p>
            <a:pPr algn="ctr" defTabSz="837133" fontAlgn="auto">
              <a:spcBef>
                <a:spcPts val="0"/>
              </a:spcBef>
              <a:spcAft>
                <a:spcPts val="0"/>
              </a:spcAft>
              <a:defRPr/>
            </a:pPr>
            <a:r>
              <a:rPr lang="it-IT" sz="1648" b="1" dirty="0">
                <a:solidFill>
                  <a:prstClr val="black"/>
                </a:solidFill>
                <a:cs typeface="Arial" panose="020B0604020202020204" pitchFamily="34" charset="0"/>
              </a:rPr>
              <a:t>Pazienti senza</a:t>
            </a:r>
          </a:p>
          <a:p>
            <a:pPr algn="ctr" defTabSz="837133" fontAlgn="auto">
              <a:spcBef>
                <a:spcPts val="0"/>
              </a:spcBef>
              <a:spcAft>
                <a:spcPts val="0"/>
              </a:spcAft>
              <a:defRPr/>
            </a:pPr>
            <a:r>
              <a:rPr lang="it-IT" sz="1648" b="1" dirty="0">
                <a:solidFill>
                  <a:prstClr val="black"/>
                </a:solidFill>
                <a:cs typeface="Arial" panose="020B0604020202020204" pitchFamily="34" charset="0"/>
              </a:rPr>
              <a:t>fibrillazione atriale</a:t>
            </a:r>
          </a:p>
        </p:txBody>
      </p:sp>
      <p:sp>
        <p:nvSpPr>
          <p:cNvPr id="9" name="CasellaDiTesto 8">
            <a:extLst>
              <a:ext uri="{FF2B5EF4-FFF2-40B4-BE49-F238E27FC236}">
                <a16:creationId xmlns:a16="http://schemas.microsoft.com/office/drawing/2014/main" id="{112F9DF7-7BD8-F3EA-5BCD-0F87F324F7F1}"/>
              </a:ext>
            </a:extLst>
          </p:cNvPr>
          <p:cNvSpPr txBox="1"/>
          <p:nvPr/>
        </p:nvSpPr>
        <p:spPr>
          <a:xfrm>
            <a:off x="5989658" y="3129217"/>
            <a:ext cx="1636075" cy="430631"/>
          </a:xfrm>
          <a:prstGeom prst="rect">
            <a:avLst/>
          </a:prstGeom>
          <a:noFill/>
        </p:spPr>
        <p:txBody>
          <a:bodyPr wrap="square" rtlCol="0">
            <a:spAutoFit/>
          </a:bodyPr>
          <a:lstStyle/>
          <a:p>
            <a:pPr defTabSz="837133" fontAlgn="auto">
              <a:spcBef>
                <a:spcPts val="0"/>
              </a:spcBef>
              <a:spcAft>
                <a:spcPts val="0"/>
              </a:spcAft>
              <a:defRPr/>
            </a:pPr>
            <a:r>
              <a:rPr lang="it-IT" sz="1099" b="1" dirty="0">
                <a:solidFill>
                  <a:srgbClr val="00B050"/>
                </a:solidFill>
                <a:cs typeface="Arial" panose="020B0604020202020204" pitchFamily="34" charset="0"/>
              </a:rPr>
              <a:t>Senza ipertensione o scompenso cardiaco</a:t>
            </a:r>
          </a:p>
        </p:txBody>
      </p:sp>
      <p:sp>
        <p:nvSpPr>
          <p:cNvPr id="10" name="CasellaDiTesto 9">
            <a:extLst>
              <a:ext uri="{FF2B5EF4-FFF2-40B4-BE49-F238E27FC236}">
                <a16:creationId xmlns:a16="http://schemas.microsoft.com/office/drawing/2014/main" id="{E7E097D0-93F3-1881-FB64-109C540B2AC0}"/>
              </a:ext>
            </a:extLst>
          </p:cNvPr>
          <p:cNvSpPr txBox="1"/>
          <p:nvPr/>
        </p:nvSpPr>
        <p:spPr>
          <a:xfrm>
            <a:off x="6264350" y="4171284"/>
            <a:ext cx="1361383" cy="261482"/>
          </a:xfrm>
          <a:prstGeom prst="rect">
            <a:avLst/>
          </a:prstGeom>
          <a:noFill/>
        </p:spPr>
        <p:txBody>
          <a:bodyPr wrap="square" rtlCol="0">
            <a:spAutoFit/>
          </a:bodyPr>
          <a:lstStyle/>
          <a:p>
            <a:pPr defTabSz="837133" fontAlgn="auto">
              <a:spcBef>
                <a:spcPts val="0"/>
              </a:spcBef>
              <a:spcAft>
                <a:spcPts val="0"/>
              </a:spcAft>
              <a:defRPr/>
            </a:pPr>
            <a:r>
              <a:rPr lang="it-IT" sz="1099" b="1" dirty="0">
                <a:solidFill>
                  <a:srgbClr val="FF9300"/>
                </a:solidFill>
                <a:cs typeface="Arial" panose="020B0604020202020204" pitchFamily="34" charset="0"/>
              </a:rPr>
              <a:t>Solo ipertensione</a:t>
            </a:r>
          </a:p>
        </p:txBody>
      </p:sp>
      <p:sp>
        <p:nvSpPr>
          <p:cNvPr id="11" name="CasellaDiTesto 10">
            <a:extLst>
              <a:ext uri="{FF2B5EF4-FFF2-40B4-BE49-F238E27FC236}">
                <a16:creationId xmlns:a16="http://schemas.microsoft.com/office/drawing/2014/main" id="{356F7AAF-F753-743C-8ABF-2B3F5696E4EE}"/>
              </a:ext>
            </a:extLst>
          </p:cNvPr>
          <p:cNvSpPr txBox="1"/>
          <p:nvPr/>
        </p:nvSpPr>
        <p:spPr>
          <a:xfrm>
            <a:off x="6181501" y="4916849"/>
            <a:ext cx="1361383" cy="430631"/>
          </a:xfrm>
          <a:prstGeom prst="rect">
            <a:avLst/>
          </a:prstGeom>
          <a:noFill/>
        </p:spPr>
        <p:txBody>
          <a:bodyPr wrap="square" rtlCol="0">
            <a:spAutoFit/>
          </a:bodyPr>
          <a:lstStyle/>
          <a:p>
            <a:pPr defTabSz="837133" fontAlgn="auto">
              <a:spcBef>
                <a:spcPts val="0"/>
              </a:spcBef>
              <a:spcAft>
                <a:spcPts val="0"/>
              </a:spcAft>
              <a:defRPr/>
            </a:pPr>
            <a:r>
              <a:rPr lang="it-IT" sz="1099" b="1" dirty="0">
                <a:solidFill>
                  <a:srgbClr val="FF0000"/>
                </a:solidFill>
                <a:cs typeface="Arial" panose="020B0604020202020204" pitchFamily="34" charset="0"/>
              </a:rPr>
              <a:t>Solo scompenso cardiaco</a:t>
            </a:r>
          </a:p>
        </p:txBody>
      </p:sp>
      <p:sp>
        <p:nvSpPr>
          <p:cNvPr id="12" name="CasellaDiTesto 11">
            <a:extLst>
              <a:ext uri="{FF2B5EF4-FFF2-40B4-BE49-F238E27FC236}">
                <a16:creationId xmlns:a16="http://schemas.microsoft.com/office/drawing/2014/main" id="{28A114AB-2DEC-0C5C-CB46-DC945D2B6EF4}"/>
              </a:ext>
            </a:extLst>
          </p:cNvPr>
          <p:cNvSpPr txBox="1"/>
          <p:nvPr/>
        </p:nvSpPr>
        <p:spPr>
          <a:xfrm>
            <a:off x="7790362" y="3425705"/>
            <a:ext cx="1361826" cy="261482"/>
          </a:xfrm>
          <a:prstGeom prst="rect">
            <a:avLst/>
          </a:prstGeom>
          <a:noFill/>
        </p:spPr>
        <p:txBody>
          <a:bodyPr wrap="square" rtlCol="0">
            <a:spAutoFit/>
          </a:bodyPr>
          <a:lstStyle/>
          <a:p>
            <a:pPr defTabSz="837133" fontAlgn="auto">
              <a:spcBef>
                <a:spcPts val="0"/>
              </a:spcBef>
              <a:spcAft>
                <a:spcPts val="0"/>
              </a:spcAft>
              <a:defRPr/>
            </a:pPr>
            <a:r>
              <a:rPr lang="it-IT" sz="1099" b="1" dirty="0">
                <a:solidFill>
                  <a:prstClr val="black"/>
                </a:solidFill>
                <a:cs typeface="Arial" panose="020B0604020202020204" pitchFamily="34" charset="0"/>
              </a:rPr>
              <a:t>FA a 12 mesi:</a:t>
            </a:r>
            <a:r>
              <a:rPr lang="it-IT" sz="1099" b="1" dirty="0">
                <a:solidFill>
                  <a:srgbClr val="00B050"/>
                </a:solidFill>
                <a:cs typeface="Arial" panose="020B0604020202020204" pitchFamily="34" charset="0"/>
              </a:rPr>
              <a:t> 9%</a:t>
            </a:r>
          </a:p>
        </p:txBody>
      </p:sp>
      <p:sp>
        <p:nvSpPr>
          <p:cNvPr id="13" name="CasellaDiTesto 12">
            <a:extLst>
              <a:ext uri="{FF2B5EF4-FFF2-40B4-BE49-F238E27FC236}">
                <a16:creationId xmlns:a16="http://schemas.microsoft.com/office/drawing/2014/main" id="{38785203-FA1A-6445-7BA1-0863319BF142}"/>
              </a:ext>
            </a:extLst>
          </p:cNvPr>
          <p:cNvSpPr txBox="1"/>
          <p:nvPr/>
        </p:nvSpPr>
        <p:spPr>
          <a:xfrm>
            <a:off x="7785997" y="4271557"/>
            <a:ext cx="1461656" cy="261482"/>
          </a:xfrm>
          <a:prstGeom prst="rect">
            <a:avLst/>
          </a:prstGeom>
          <a:noFill/>
        </p:spPr>
        <p:txBody>
          <a:bodyPr wrap="square" rtlCol="0">
            <a:spAutoFit/>
          </a:bodyPr>
          <a:lstStyle/>
          <a:p>
            <a:pPr defTabSz="837133" fontAlgn="auto">
              <a:spcBef>
                <a:spcPts val="0"/>
              </a:spcBef>
              <a:spcAft>
                <a:spcPts val="0"/>
              </a:spcAft>
              <a:defRPr/>
            </a:pPr>
            <a:r>
              <a:rPr lang="it-IT" sz="1099" b="1" dirty="0">
                <a:solidFill>
                  <a:prstClr val="black"/>
                </a:solidFill>
                <a:cs typeface="Arial" panose="020B0604020202020204" pitchFamily="34" charset="0"/>
              </a:rPr>
              <a:t>FA a 12 mesi:</a:t>
            </a:r>
            <a:r>
              <a:rPr lang="it-IT" sz="1099" b="1" dirty="0">
                <a:solidFill>
                  <a:srgbClr val="00B050"/>
                </a:solidFill>
                <a:cs typeface="Arial" panose="020B0604020202020204" pitchFamily="34" charset="0"/>
              </a:rPr>
              <a:t> </a:t>
            </a:r>
            <a:r>
              <a:rPr lang="it-IT" sz="1099" b="1" dirty="0">
                <a:solidFill>
                  <a:srgbClr val="FF9300"/>
                </a:solidFill>
                <a:cs typeface="Arial" panose="020B0604020202020204" pitchFamily="34" charset="0"/>
              </a:rPr>
              <a:t>31%</a:t>
            </a:r>
          </a:p>
        </p:txBody>
      </p:sp>
      <p:sp>
        <p:nvSpPr>
          <p:cNvPr id="14" name="CasellaDiTesto 13">
            <a:extLst>
              <a:ext uri="{FF2B5EF4-FFF2-40B4-BE49-F238E27FC236}">
                <a16:creationId xmlns:a16="http://schemas.microsoft.com/office/drawing/2014/main" id="{855B236C-A92E-E2E8-1DC4-AD3BEC1A5078}"/>
              </a:ext>
            </a:extLst>
          </p:cNvPr>
          <p:cNvSpPr txBox="1"/>
          <p:nvPr/>
        </p:nvSpPr>
        <p:spPr>
          <a:xfrm>
            <a:off x="7781636" y="5143567"/>
            <a:ext cx="1461656" cy="261482"/>
          </a:xfrm>
          <a:prstGeom prst="rect">
            <a:avLst/>
          </a:prstGeom>
          <a:noFill/>
        </p:spPr>
        <p:txBody>
          <a:bodyPr wrap="square" rtlCol="0">
            <a:spAutoFit/>
          </a:bodyPr>
          <a:lstStyle/>
          <a:p>
            <a:pPr defTabSz="837133" fontAlgn="auto">
              <a:spcBef>
                <a:spcPts val="0"/>
              </a:spcBef>
              <a:spcAft>
                <a:spcPts val="0"/>
              </a:spcAft>
              <a:defRPr/>
            </a:pPr>
            <a:r>
              <a:rPr lang="it-IT" sz="1099" b="1" dirty="0">
                <a:solidFill>
                  <a:prstClr val="black"/>
                </a:solidFill>
                <a:cs typeface="Arial" panose="020B0604020202020204" pitchFamily="34" charset="0"/>
              </a:rPr>
              <a:t>FA a 12 mesi:</a:t>
            </a:r>
            <a:r>
              <a:rPr lang="it-IT" sz="1099" b="1" dirty="0">
                <a:solidFill>
                  <a:srgbClr val="00B050"/>
                </a:solidFill>
                <a:cs typeface="Arial" panose="020B0604020202020204" pitchFamily="34" charset="0"/>
              </a:rPr>
              <a:t> </a:t>
            </a:r>
            <a:r>
              <a:rPr lang="it-IT" sz="1099" b="1" dirty="0">
                <a:solidFill>
                  <a:srgbClr val="FF0000"/>
                </a:solidFill>
                <a:cs typeface="Arial" panose="020B0604020202020204" pitchFamily="34" charset="0"/>
              </a:rPr>
              <a:t>71%</a:t>
            </a:r>
          </a:p>
        </p:txBody>
      </p:sp>
      <p:sp>
        <p:nvSpPr>
          <p:cNvPr id="15" name="CasellaDiTesto 14">
            <a:extLst>
              <a:ext uri="{FF2B5EF4-FFF2-40B4-BE49-F238E27FC236}">
                <a16:creationId xmlns:a16="http://schemas.microsoft.com/office/drawing/2014/main" id="{34BEF02C-EA5D-8FA8-F4A8-271D5DD84FA4}"/>
              </a:ext>
            </a:extLst>
          </p:cNvPr>
          <p:cNvSpPr txBox="1"/>
          <p:nvPr/>
        </p:nvSpPr>
        <p:spPr>
          <a:xfrm>
            <a:off x="9146344" y="3421343"/>
            <a:ext cx="846877" cy="430631"/>
          </a:xfrm>
          <a:prstGeom prst="rect">
            <a:avLst/>
          </a:prstGeom>
          <a:noFill/>
        </p:spPr>
        <p:txBody>
          <a:bodyPr wrap="square" rtlCol="0">
            <a:spAutoFit/>
          </a:bodyPr>
          <a:lstStyle/>
          <a:p>
            <a:pPr defTabSz="837133" fontAlgn="auto">
              <a:spcBef>
                <a:spcPts val="0"/>
              </a:spcBef>
              <a:spcAft>
                <a:spcPts val="0"/>
              </a:spcAft>
              <a:defRPr/>
            </a:pPr>
            <a:r>
              <a:rPr lang="it-IT" sz="1099" b="1" dirty="0">
                <a:solidFill>
                  <a:srgbClr val="00B050"/>
                </a:solidFill>
                <a:cs typeface="Arial" panose="020B0604020202020204" pitchFamily="34" charset="0"/>
              </a:rPr>
              <a:t>Reference</a:t>
            </a:r>
          </a:p>
        </p:txBody>
      </p:sp>
      <p:sp>
        <p:nvSpPr>
          <p:cNvPr id="16" name="CasellaDiTesto 15">
            <a:extLst>
              <a:ext uri="{FF2B5EF4-FFF2-40B4-BE49-F238E27FC236}">
                <a16:creationId xmlns:a16="http://schemas.microsoft.com/office/drawing/2014/main" id="{D6270514-CC68-A3D1-C373-D32DF96CA9A3}"/>
              </a:ext>
            </a:extLst>
          </p:cNvPr>
          <p:cNvSpPr txBox="1"/>
          <p:nvPr/>
        </p:nvSpPr>
        <p:spPr>
          <a:xfrm>
            <a:off x="9141981" y="4267194"/>
            <a:ext cx="711711" cy="261482"/>
          </a:xfrm>
          <a:prstGeom prst="rect">
            <a:avLst/>
          </a:prstGeom>
          <a:noFill/>
        </p:spPr>
        <p:txBody>
          <a:bodyPr wrap="square" rtlCol="0">
            <a:spAutoFit/>
          </a:bodyPr>
          <a:lstStyle/>
          <a:p>
            <a:pPr defTabSz="837133" fontAlgn="auto">
              <a:spcBef>
                <a:spcPts val="0"/>
              </a:spcBef>
              <a:spcAft>
                <a:spcPts val="0"/>
              </a:spcAft>
              <a:defRPr/>
            </a:pPr>
            <a:r>
              <a:rPr lang="it-IT" sz="1099" b="1" dirty="0">
                <a:solidFill>
                  <a:prstClr val="black"/>
                </a:solidFill>
                <a:cs typeface="Arial" panose="020B0604020202020204" pitchFamily="34" charset="0"/>
              </a:rPr>
              <a:t>HR=</a:t>
            </a:r>
            <a:r>
              <a:rPr lang="it-IT" sz="1099" b="1" dirty="0">
                <a:solidFill>
                  <a:srgbClr val="00B050"/>
                </a:solidFill>
                <a:cs typeface="Arial" panose="020B0604020202020204" pitchFamily="34" charset="0"/>
              </a:rPr>
              <a:t> </a:t>
            </a:r>
            <a:r>
              <a:rPr lang="it-IT" sz="1099" b="1" dirty="0">
                <a:solidFill>
                  <a:srgbClr val="FF9300"/>
                </a:solidFill>
                <a:cs typeface="Arial" panose="020B0604020202020204" pitchFamily="34" charset="0"/>
              </a:rPr>
              <a:t>2.9</a:t>
            </a:r>
          </a:p>
        </p:txBody>
      </p:sp>
      <p:sp>
        <p:nvSpPr>
          <p:cNvPr id="17" name="CasellaDiTesto 16">
            <a:extLst>
              <a:ext uri="{FF2B5EF4-FFF2-40B4-BE49-F238E27FC236}">
                <a16:creationId xmlns:a16="http://schemas.microsoft.com/office/drawing/2014/main" id="{0D9E452D-3404-87C1-64B3-C94862C200C3}"/>
              </a:ext>
            </a:extLst>
          </p:cNvPr>
          <p:cNvSpPr txBox="1"/>
          <p:nvPr/>
        </p:nvSpPr>
        <p:spPr>
          <a:xfrm>
            <a:off x="9150701" y="5139206"/>
            <a:ext cx="711711" cy="261482"/>
          </a:xfrm>
          <a:prstGeom prst="rect">
            <a:avLst/>
          </a:prstGeom>
          <a:noFill/>
        </p:spPr>
        <p:txBody>
          <a:bodyPr wrap="square" rtlCol="0">
            <a:spAutoFit/>
          </a:bodyPr>
          <a:lstStyle/>
          <a:p>
            <a:pPr defTabSz="837133" fontAlgn="auto">
              <a:spcBef>
                <a:spcPts val="0"/>
              </a:spcBef>
              <a:spcAft>
                <a:spcPts val="0"/>
              </a:spcAft>
              <a:defRPr/>
            </a:pPr>
            <a:r>
              <a:rPr lang="it-IT" sz="1099" b="1" dirty="0">
                <a:solidFill>
                  <a:prstClr val="black"/>
                </a:solidFill>
                <a:cs typeface="Arial" panose="020B0604020202020204" pitchFamily="34" charset="0"/>
              </a:rPr>
              <a:t>HR=</a:t>
            </a:r>
            <a:r>
              <a:rPr lang="it-IT" sz="1099" b="1" dirty="0">
                <a:solidFill>
                  <a:srgbClr val="00B050"/>
                </a:solidFill>
                <a:cs typeface="Arial" panose="020B0604020202020204" pitchFamily="34" charset="0"/>
              </a:rPr>
              <a:t> </a:t>
            </a:r>
            <a:r>
              <a:rPr lang="it-IT" sz="1099" b="1" dirty="0">
                <a:solidFill>
                  <a:srgbClr val="FF0000"/>
                </a:solidFill>
                <a:cs typeface="Arial" panose="020B0604020202020204" pitchFamily="34" charset="0"/>
              </a:rPr>
              <a:t>5.9</a:t>
            </a:r>
          </a:p>
        </p:txBody>
      </p:sp>
      <p:pic>
        <p:nvPicPr>
          <p:cNvPr id="18" name="Immagine 17">
            <a:extLst>
              <a:ext uri="{FF2B5EF4-FFF2-40B4-BE49-F238E27FC236}">
                <a16:creationId xmlns:a16="http://schemas.microsoft.com/office/drawing/2014/main" id="{A437551F-A064-886B-44E7-FF4FE5AF41A3}"/>
              </a:ext>
            </a:extLst>
          </p:cNvPr>
          <p:cNvPicPr>
            <a:picLocks noChangeAspect="1"/>
          </p:cNvPicPr>
          <p:nvPr/>
        </p:nvPicPr>
        <p:blipFill>
          <a:blip r:embed="rId3"/>
          <a:stretch>
            <a:fillRect/>
          </a:stretch>
        </p:blipFill>
        <p:spPr>
          <a:xfrm>
            <a:off x="1893709" y="876332"/>
            <a:ext cx="7115592" cy="785823"/>
          </a:xfrm>
          <a:prstGeom prst="rect">
            <a:avLst/>
          </a:prstGeom>
        </p:spPr>
      </p:pic>
    </p:spTree>
    <p:extLst>
      <p:ext uri="{BB962C8B-B14F-4D97-AF65-F5344CB8AC3E}">
        <p14:creationId xmlns:p14="http://schemas.microsoft.com/office/powerpoint/2010/main" val="13618293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2F094F3-1A01-5FB3-5842-5A1C142AF83C}"/>
              </a:ext>
            </a:extLst>
          </p:cNvPr>
          <p:cNvSpPr txBox="1"/>
          <p:nvPr/>
        </p:nvSpPr>
        <p:spPr>
          <a:xfrm>
            <a:off x="1164417" y="1892636"/>
            <a:ext cx="7987772" cy="655821"/>
          </a:xfrm>
          <a:prstGeom prst="rect">
            <a:avLst/>
          </a:prstGeom>
          <a:solidFill>
            <a:srgbClr val="0432FF">
              <a:alpha val="15000"/>
            </a:srgbClr>
          </a:solidFill>
        </p:spPr>
        <p:txBody>
          <a:bodyPr wrap="square">
            <a:spAutoFit/>
          </a:bodyPr>
          <a:lstStyle/>
          <a:p>
            <a:r>
              <a:rPr lang="en-US" sz="1831" noProof="1">
                <a:solidFill>
                  <a:srgbClr val="000000"/>
                </a:solidFill>
                <a:cs typeface="Arial" panose="020B0604020202020204" pitchFamily="34" charset="0"/>
              </a:rPr>
              <a:t>Andamento temporale nelle cause specifiche di mortalità CV nei pazienti con neoplasia ematologiche (CDC WONDER platform, USA; 1999-2020)</a:t>
            </a:r>
          </a:p>
        </p:txBody>
      </p:sp>
      <p:sp>
        <p:nvSpPr>
          <p:cNvPr id="5" name="Rettangolo 4">
            <a:extLst>
              <a:ext uri="{FF2B5EF4-FFF2-40B4-BE49-F238E27FC236}">
                <a16:creationId xmlns:a16="http://schemas.microsoft.com/office/drawing/2014/main" id="{FBA57E66-DC8A-2AD9-920F-C59CD9C0C40B}"/>
              </a:ext>
            </a:extLst>
          </p:cNvPr>
          <p:cNvSpPr/>
          <p:nvPr/>
        </p:nvSpPr>
        <p:spPr>
          <a:xfrm>
            <a:off x="9853692" y="6127975"/>
            <a:ext cx="1282981" cy="768928"/>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Doolub G,</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Expert Rev Cardiovasc Ther 2025</a:t>
            </a:r>
            <a:endParaRPr lang="en-GB" sz="1099" dirty="0">
              <a:solidFill>
                <a:prstClr val="black"/>
              </a:solidFill>
              <a:cs typeface="Arial" panose="020B0604020202020204" pitchFamily="34" charset="0"/>
            </a:endParaRPr>
          </a:p>
        </p:txBody>
      </p:sp>
      <p:pic>
        <p:nvPicPr>
          <p:cNvPr id="6" name="Immagine 5">
            <a:extLst>
              <a:ext uri="{FF2B5EF4-FFF2-40B4-BE49-F238E27FC236}">
                <a16:creationId xmlns:a16="http://schemas.microsoft.com/office/drawing/2014/main" id="{26FC73F3-DF66-4D1A-AC81-2A1F0617599F}"/>
              </a:ext>
            </a:extLst>
          </p:cNvPr>
          <p:cNvPicPr>
            <a:picLocks noChangeAspect="1"/>
          </p:cNvPicPr>
          <p:nvPr/>
        </p:nvPicPr>
        <p:blipFill>
          <a:blip r:embed="rId2"/>
          <a:stretch>
            <a:fillRect/>
          </a:stretch>
        </p:blipFill>
        <p:spPr>
          <a:xfrm>
            <a:off x="2299353" y="808823"/>
            <a:ext cx="6048253" cy="865033"/>
          </a:xfrm>
          <a:prstGeom prst="rect">
            <a:avLst/>
          </a:prstGeom>
        </p:spPr>
      </p:pic>
      <p:pic>
        <p:nvPicPr>
          <p:cNvPr id="7" name="Immagine 6">
            <a:extLst>
              <a:ext uri="{FF2B5EF4-FFF2-40B4-BE49-F238E27FC236}">
                <a16:creationId xmlns:a16="http://schemas.microsoft.com/office/drawing/2014/main" id="{513E2EDD-75CA-D852-8537-FB53E21DFD40}"/>
              </a:ext>
            </a:extLst>
          </p:cNvPr>
          <p:cNvPicPr>
            <a:picLocks noChangeAspect="1"/>
          </p:cNvPicPr>
          <p:nvPr/>
        </p:nvPicPr>
        <p:blipFill>
          <a:blip r:embed="rId3"/>
          <a:stretch>
            <a:fillRect/>
          </a:stretch>
        </p:blipFill>
        <p:spPr>
          <a:xfrm>
            <a:off x="1164417" y="3081077"/>
            <a:ext cx="7627286" cy="2890884"/>
          </a:xfrm>
          <a:prstGeom prst="rect">
            <a:avLst/>
          </a:prstGeom>
        </p:spPr>
      </p:pic>
      <p:sp>
        <p:nvSpPr>
          <p:cNvPr id="9" name="CasellaDiTesto 8">
            <a:extLst>
              <a:ext uri="{FF2B5EF4-FFF2-40B4-BE49-F238E27FC236}">
                <a16:creationId xmlns:a16="http://schemas.microsoft.com/office/drawing/2014/main" id="{C991347E-B702-8815-6382-DBB66650A362}"/>
              </a:ext>
            </a:extLst>
          </p:cNvPr>
          <p:cNvSpPr txBox="1"/>
          <p:nvPr/>
        </p:nvSpPr>
        <p:spPr>
          <a:xfrm>
            <a:off x="8721041" y="4636773"/>
            <a:ext cx="974739" cy="430631"/>
          </a:xfrm>
          <a:prstGeom prst="rect">
            <a:avLst/>
          </a:prstGeom>
          <a:noFill/>
        </p:spPr>
        <p:txBody>
          <a:bodyPr wrap="square" rtlCol="0">
            <a:spAutoFit/>
          </a:bodyPr>
          <a:lstStyle/>
          <a:p>
            <a:r>
              <a:rPr lang="it-IT" sz="1099" b="1" dirty="0">
                <a:cs typeface="Arial" panose="020B0604020202020204" pitchFamily="34" charset="0"/>
              </a:rPr>
              <a:t>Cardiopatia ischemica</a:t>
            </a:r>
          </a:p>
        </p:txBody>
      </p:sp>
      <p:sp>
        <p:nvSpPr>
          <p:cNvPr id="10" name="CasellaDiTesto 9">
            <a:extLst>
              <a:ext uri="{FF2B5EF4-FFF2-40B4-BE49-F238E27FC236}">
                <a16:creationId xmlns:a16="http://schemas.microsoft.com/office/drawing/2014/main" id="{11A2CDE8-A8E1-FB4E-07A4-717402075470}"/>
              </a:ext>
            </a:extLst>
          </p:cNvPr>
          <p:cNvSpPr txBox="1"/>
          <p:nvPr/>
        </p:nvSpPr>
        <p:spPr>
          <a:xfrm>
            <a:off x="8721041" y="4125553"/>
            <a:ext cx="1071257" cy="261482"/>
          </a:xfrm>
          <a:prstGeom prst="rect">
            <a:avLst/>
          </a:prstGeom>
          <a:noFill/>
        </p:spPr>
        <p:txBody>
          <a:bodyPr wrap="square" rtlCol="0">
            <a:spAutoFit/>
          </a:bodyPr>
          <a:lstStyle/>
          <a:p>
            <a:r>
              <a:rPr lang="it-IT" sz="1099" b="1" dirty="0">
                <a:cs typeface="Arial" panose="020B0604020202020204" pitchFamily="34" charset="0"/>
              </a:rPr>
              <a:t>M. </a:t>
            </a:r>
            <a:r>
              <a:rPr lang="it-IT" sz="1099" b="1" dirty="0" err="1">
                <a:cs typeface="Arial" panose="020B0604020202020204" pitchFamily="34" charset="0"/>
              </a:rPr>
              <a:t>Cerebrov</a:t>
            </a:r>
            <a:r>
              <a:rPr lang="it-IT" sz="1099" b="1" dirty="0">
                <a:cs typeface="Arial" panose="020B0604020202020204" pitchFamily="34" charset="0"/>
              </a:rPr>
              <a:t>.</a:t>
            </a:r>
          </a:p>
        </p:txBody>
      </p:sp>
      <p:sp>
        <p:nvSpPr>
          <p:cNvPr id="11" name="CasellaDiTesto 10">
            <a:extLst>
              <a:ext uri="{FF2B5EF4-FFF2-40B4-BE49-F238E27FC236}">
                <a16:creationId xmlns:a16="http://schemas.microsoft.com/office/drawing/2014/main" id="{7976BF4B-143D-0C23-8611-DD88B7F119E7}"/>
              </a:ext>
            </a:extLst>
          </p:cNvPr>
          <p:cNvSpPr txBox="1"/>
          <p:nvPr/>
        </p:nvSpPr>
        <p:spPr>
          <a:xfrm>
            <a:off x="8721041" y="3848782"/>
            <a:ext cx="1071257" cy="261482"/>
          </a:xfrm>
          <a:prstGeom prst="rect">
            <a:avLst/>
          </a:prstGeom>
          <a:noFill/>
        </p:spPr>
        <p:txBody>
          <a:bodyPr wrap="square" rtlCol="0">
            <a:spAutoFit/>
          </a:bodyPr>
          <a:lstStyle/>
          <a:p>
            <a:r>
              <a:rPr lang="it-IT" sz="1099" b="1" dirty="0">
                <a:cs typeface="Arial" panose="020B0604020202020204" pitchFamily="34" charset="0"/>
              </a:rPr>
              <a:t>Ipertensione</a:t>
            </a:r>
          </a:p>
        </p:txBody>
      </p:sp>
      <p:sp>
        <p:nvSpPr>
          <p:cNvPr id="12" name="CasellaDiTesto 11">
            <a:extLst>
              <a:ext uri="{FF2B5EF4-FFF2-40B4-BE49-F238E27FC236}">
                <a16:creationId xmlns:a16="http://schemas.microsoft.com/office/drawing/2014/main" id="{6662C09E-6888-D737-7050-A4C20C6424CD}"/>
              </a:ext>
            </a:extLst>
          </p:cNvPr>
          <p:cNvSpPr txBox="1"/>
          <p:nvPr/>
        </p:nvSpPr>
        <p:spPr>
          <a:xfrm>
            <a:off x="8721041" y="3617882"/>
            <a:ext cx="1149619" cy="261482"/>
          </a:xfrm>
          <a:prstGeom prst="rect">
            <a:avLst/>
          </a:prstGeom>
          <a:noFill/>
        </p:spPr>
        <p:txBody>
          <a:bodyPr wrap="square" rtlCol="0">
            <a:spAutoFit/>
          </a:bodyPr>
          <a:lstStyle/>
          <a:p>
            <a:r>
              <a:rPr lang="it-IT" sz="1099" b="1" dirty="0">
                <a:cs typeface="Arial" panose="020B0604020202020204" pitchFamily="34" charset="0"/>
              </a:rPr>
              <a:t>Scompenso c.</a:t>
            </a:r>
          </a:p>
        </p:txBody>
      </p:sp>
      <p:sp>
        <p:nvSpPr>
          <p:cNvPr id="13" name="CasellaDiTesto 12">
            <a:extLst>
              <a:ext uri="{FF2B5EF4-FFF2-40B4-BE49-F238E27FC236}">
                <a16:creationId xmlns:a16="http://schemas.microsoft.com/office/drawing/2014/main" id="{7C56DF34-947F-80F2-2D9B-A2BE7DD51EEF}"/>
              </a:ext>
            </a:extLst>
          </p:cNvPr>
          <p:cNvSpPr txBox="1"/>
          <p:nvPr/>
        </p:nvSpPr>
        <p:spPr>
          <a:xfrm>
            <a:off x="8721041" y="3313166"/>
            <a:ext cx="1149619" cy="261482"/>
          </a:xfrm>
          <a:prstGeom prst="rect">
            <a:avLst/>
          </a:prstGeom>
          <a:noFill/>
        </p:spPr>
        <p:txBody>
          <a:bodyPr wrap="square" rtlCol="0">
            <a:spAutoFit/>
          </a:bodyPr>
          <a:lstStyle/>
          <a:p>
            <a:r>
              <a:rPr lang="it-IT" sz="1099" b="1" dirty="0">
                <a:cs typeface="Arial" panose="020B0604020202020204" pitchFamily="34" charset="0"/>
              </a:rPr>
              <a:t>Altre CV</a:t>
            </a:r>
          </a:p>
        </p:txBody>
      </p:sp>
      <p:sp>
        <p:nvSpPr>
          <p:cNvPr id="14" name="CasellaDiTesto 13">
            <a:extLst>
              <a:ext uri="{FF2B5EF4-FFF2-40B4-BE49-F238E27FC236}">
                <a16:creationId xmlns:a16="http://schemas.microsoft.com/office/drawing/2014/main" id="{97447C40-7B04-FCF8-490F-30422CE34CD5}"/>
              </a:ext>
            </a:extLst>
          </p:cNvPr>
          <p:cNvSpPr txBox="1"/>
          <p:nvPr/>
        </p:nvSpPr>
        <p:spPr>
          <a:xfrm>
            <a:off x="1536646" y="2771134"/>
            <a:ext cx="2981553" cy="543226"/>
          </a:xfrm>
          <a:prstGeom prst="rect">
            <a:avLst/>
          </a:prstGeom>
          <a:noFill/>
        </p:spPr>
        <p:txBody>
          <a:bodyPr wrap="square" rtlCol="0">
            <a:spAutoFit/>
          </a:bodyPr>
          <a:lstStyle/>
          <a:p>
            <a:r>
              <a:rPr lang="it-IT" sz="1465" b="1" dirty="0">
                <a:cs typeface="Arial" panose="020B0604020202020204" pitchFamily="34" charset="0"/>
              </a:rPr>
              <a:t>Tutte le neoplasie ematologiche</a:t>
            </a:r>
          </a:p>
        </p:txBody>
      </p:sp>
      <p:sp>
        <p:nvSpPr>
          <p:cNvPr id="17" name="CasellaDiTesto 16">
            <a:extLst>
              <a:ext uri="{FF2B5EF4-FFF2-40B4-BE49-F238E27FC236}">
                <a16:creationId xmlns:a16="http://schemas.microsoft.com/office/drawing/2014/main" id="{C37A36BD-95B7-3BED-3032-1A42ABE8FA56}"/>
              </a:ext>
            </a:extLst>
          </p:cNvPr>
          <p:cNvSpPr txBox="1"/>
          <p:nvPr/>
        </p:nvSpPr>
        <p:spPr>
          <a:xfrm>
            <a:off x="4676665" y="5973003"/>
            <a:ext cx="1282982" cy="317779"/>
          </a:xfrm>
          <a:prstGeom prst="rect">
            <a:avLst/>
          </a:prstGeom>
          <a:noFill/>
        </p:spPr>
        <p:txBody>
          <a:bodyPr wrap="square" rtlCol="0">
            <a:spAutoFit/>
          </a:bodyPr>
          <a:lstStyle/>
          <a:p>
            <a:pPr algn="ctr"/>
            <a:r>
              <a:rPr lang="it-IT" sz="1465" b="1" dirty="0">
                <a:cs typeface="Arial" panose="020B0604020202020204" pitchFamily="34" charset="0"/>
              </a:rPr>
              <a:t>Anno</a:t>
            </a:r>
          </a:p>
        </p:txBody>
      </p:sp>
    </p:spTree>
    <p:extLst>
      <p:ext uri="{BB962C8B-B14F-4D97-AF65-F5344CB8AC3E}">
        <p14:creationId xmlns:p14="http://schemas.microsoft.com/office/powerpoint/2010/main" val="20704337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4B559-19B7-CEB1-A439-BA534F80489D}"/>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8CD0954F-A4DE-5A9F-6BCB-0CEC794913AE}"/>
              </a:ext>
            </a:extLst>
          </p:cNvPr>
          <p:cNvPicPr>
            <a:picLocks noChangeAspect="1"/>
          </p:cNvPicPr>
          <p:nvPr/>
        </p:nvPicPr>
        <p:blipFill>
          <a:blip r:embed="rId2"/>
          <a:stretch>
            <a:fillRect/>
          </a:stretch>
        </p:blipFill>
        <p:spPr>
          <a:xfrm>
            <a:off x="1418467" y="778814"/>
            <a:ext cx="7115592" cy="581058"/>
          </a:xfrm>
          <a:prstGeom prst="rect">
            <a:avLst/>
          </a:prstGeom>
        </p:spPr>
      </p:pic>
      <p:sp>
        <p:nvSpPr>
          <p:cNvPr id="5" name="Rettangolo 4">
            <a:extLst>
              <a:ext uri="{FF2B5EF4-FFF2-40B4-BE49-F238E27FC236}">
                <a16:creationId xmlns:a16="http://schemas.microsoft.com/office/drawing/2014/main" id="{5516F82E-F7FC-6284-5709-C6120A03B9DC}"/>
              </a:ext>
            </a:extLst>
          </p:cNvPr>
          <p:cNvSpPr/>
          <p:nvPr/>
        </p:nvSpPr>
        <p:spPr>
          <a:xfrm>
            <a:off x="9853692" y="6311838"/>
            <a:ext cx="1282981" cy="599780"/>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Kreutz R,</a:t>
            </a:r>
          </a:p>
          <a:p>
            <a:pPr defTabSz="837133" fontAlgn="auto">
              <a:spcBef>
                <a:spcPts val="0"/>
              </a:spcBef>
              <a:spcAft>
                <a:spcPts val="0"/>
              </a:spcAft>
              <a:defRPr/>
            </a:pPr>
            <a:r>
              <a:rPr lang="en-GB" sz="1099" dirty="0" err="1">
                <a:solidFill>
                  <a:prstClr val="black"/>
                </a:solidFill>
                <a:ea typeface="Calibri" panose="020F0502020204030204" pitchFamily="34" charset="0"/>
                <a:cs typeface="Arial" panose="020B0604020202020204" pitchFamily="34" charset="0"/>
              </a:rPr>
              <a:t>Eur</a:t>
            </a:r>
            <a:r>
              <a:rPr lang="en-GB" sz="1099" dirty="0">
                <a:solidFill>
                  <a:prstClr val="black"/>
                </a:solidFill>
                <a:ea typeface="Calibri" panose="020F0502020204030204" pitchFamily="34" charset="0"/>
                <a:cs typeface="Arial" panose="020B0604020202020204" pitchFamily="34" charset="0"/>
              </a:rPr>
              <a:t> J Intern Med 2024</a:t>
            </a:r>
            <a:endParaRPr lang="en-GB" sz="1099" dirty="0">
              <a:solidFill>
                <a:prstClr val="black"/>
              </a:solidFill>
              <a:cs typeface="Arial" panose="020B0604020202020204" pitchFamily="34" charset="0"/>
            </a:endParaRPr>
          </a:p>
        </p:txBody>
      </p:sp>
      <p:pic>
        <p:nvPicPr>
          <p:cNvPr id="6" name="Immagine 5">
            <a:extLst>
              <a:ext uri="{FF2B5EF4-FFF2-40B4-BE49-F238E27FC236}">
                <a16:creationId xmlns:a16="http://schemas.microsoft.com/office/drawing/2014/main" id="{C350CBB1-B5D9-0379-ADB7-21024BA97161}"/>
              </a:ext>
            </a:extLst>
          </p:cNvPr>
          <p:cNvPicPr>
            <a:picLocks noChangeAspect="1"/>
          </p:cNvPicPr>
          <p:nvPr/>
        </p:nvPicPr>
        <p:blipFill>
          <a:blip r:embed="rId3"/>
          <a:stretch>
            <a:fillRect/>
          </a:stretch>
        </p:blipFill>
        <p:spPr>
          <a:xfrm>
            <a:off x="151148" y="2576344"/>
            <a:ext cx="7115592" cy="3199196"/>
          </a:xfrm>
          <a:prstGeom prst="rect">
            <a:avLst/>
          </a:prstGeom>
        </p:spPr>
      </p:pic>
      <p:grpSp>
        <p:nvGrpSpPr>
          <p:cNvPr id="10" name="Gruppo 9">
            <a:extLst>
              <a:ext uri="{FF2B5EF4-FFF2-40B4-BE49-F238E27FC236}">
                <a16:creationId xmlns:a16="http://schemas.microsoft.com/office/drawing/2014/main" id="{4E522634-02C9-BB63-2CF0-7A094A7F95D3}"/>
              </a:ext>
            </a:extLst>
          </p:cNvPr>
          <p:cNvGrpSpPr/>
          <p:nvPr/>
        </p:nvGrpSpPr>
        <p:grpSpPr>
          <a:xfrm>
            <a:off x="7320223" y="2705156"/>
            <a:ext cx="3816450" cy="3008429"/>
            <a:chOff x="7995920" y="2025652"/>
            <a:chExt cx="4168729" cy="3286124"/>
          </a:xfrm>
        </p:grpSpPr>
        <p:pic>
          <p:nvPicPr>
            <p:cNvPr id="7" name="Immagine 6">
              <a:extLst>
                <a:ext uri="{FF2B5EF4-FFF2-40B4-BE49-F238E27FC236}">
                  <a16:creationId xmlns:a16="http://schemas.microsoft.com/office/drawing/2014/main" id="{58B5B053-8940-366D-4BF6-1C9AF02093CE}"/>
                </a:ext>
              </a:extLst>
            </p:cNvPr>
            <p:cNvPicPr>
              <a:picLocks noChangeAspect="1"/>
            </p:cNvPicPr>
            <p:nvPr/>
          </p:nvPicPr>
          <p:blipFill>
            <a:blip r:embed="rId4"/>
            <a:stretch>
              <a:fillRect/>
            </a:stretch>
          </p:blipFill>
          <p:spPr>
            <a:xfrm>
              <a:off x="7995920" y="2063752"/>
              <a:ext cx="4076700" cy="3209925"/>
            </a:xfrm>
            <a:prstGeom prst="rect">
              <a:avLst/>
            </a:prstGeom>
          </p:spPr>
        </p:pic>
        <p:sp>
          <p:nvSpPr>
            <p:cNvPr id="8" name="Rettangolo 7">
              <a:extLst>
                <a:ext uri="{FF2B5EF4-FFF2-40B4-BE49-F238E27FC236}">
                  <a16:creationId xmlns:a16="http://schemas.microsoft.com/office/drawing/2014/main" id="{AC7BFD98-725D-7D00-7EBF-F3229278596C}"/>
                </a:ext>
              </a:extLst>
            </p:cNvPr>
            <p:cNvSpPr/>
            <p:nvPr/>
          </p:nvSpPr>
          <p:spPr>
            <a:xfrm>
              <a:off x="10312400" y="2025652"/>
              <a:ext cx="1852249" cy="1460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Aptos" panose="02110004020202020204"/>
              </a:endParaRPr>
            </a:p>
          </p:txBody>
        </p:sp>
        <p:sp>
          <p:nvSpPr>
            <p:cNvPr id="9" name="Rettangolo 8">
              <a:extLst>
                <a:ext uri="{FF2B5EF4-FFF2-40B4-BE49-F238E27FC236}">
                  <a16:creationId xmlns:a16="http://schemas.microsoft.com/office/drawing/2014/main" id="{F4E70DDC-04A4-1093-2AB5-15D3030BBEA6}"/>
                </a:ext>
              </a:extLst>
            </p:cNvPr>
            <p:cNvSpPr/>
            <p:nvPr/>
          </p:nvSpPr>
          <p:spPr>
            <a:xfrm>
              <a:off x="11544300" y="4895851"/>
              <a:ext cx="607060" cy="4159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Aptos" panose="02110004020202020204"/>
              </a:endParaRPr>
            </a:p>
          </p:txBody>
        </p:sp>
      </p:grpSp>
      <p:sp>
        <p:nvSpPr>
          <p:cNvPr id="11" name="Rettangolo 10">
            <a:extLst>
              <a:ext uri="{FF2B5EF4-FFF2-40B4-BE49-F238E27FC236}">
                <a16:creationId xmlns:a16="http://schemas.microsoft.com/office/drawing/2014/main" id="{5D0C1B08-07F5-9781-DF5E-46991052714F}"/>
              </a:ext>
            </a:extLst>
          </p:cNvPr>
          <p:cNvSpPr/>
          <p:nvPr/>
        </p:nvSpPr>
        <p:spPr>
          <a:xfrm>
            <a:off x="2557892" y="2611224"/>
            <a:ext cx="4615833" cy="91361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Aptos" panose="02110004020202020204"/>
            </a:endParaRPr>
          </a:p>
        </p:txBody>
      </p:sp>
      <p:cxnSp>
        <p:nvCxnSpPr>
          <p:cNvPr id="13" name="Connettore 2 12">
            <a:extLst>
              <a:ext uri="{FF2B5EF4-FFF2-40B4-BE49-F238E27FC236}">
                <a16:creationId xmlns:a16="http://schemas.microsoft.com/office/drawing/2014/main" id="{67E0C52D-5EFA-F1E9-C22F-1BBDD155DAE3}"/>
              </a:ext>
            </a:extLst>
          </p:cNvPr>
          <p:cNvCxnSpPr/>
          <p:nvPr/>
        </p:nvCxnSpPr>
        <p:spPr>
          <a:xfrm>
            <a:off x="2720667" y="2501685"/>
            <a:ext cx="4325164" cy="0"/>
          </a:xfrm>
          <a:prstGeom prst="straightConnector1">
            <a:avLst/>
          </a:prstGeom>
          <a:ln w="25400">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sp>
        <p:nvSpPr>
          <p:cNvPr id="14" name="Rettangolo 13">
            <a:extLst>
              <a:ext uri="{FF2B5EF4-FFF2-40B4-BE49-F238E27FC236}">
                <a16:creationId xmlns:a16="http://schemas.microsoft.com/office/drawing/2014/main" id="{DF310CAB-FA75-ADCF-4248-E3FE8B30C2B7}"/>
              </a:ext>
            </a:extLst>
          </p:cNvPr>
          <p:cNvSpPr/>
          <p:nvPr/>
        </p:nvSpPr>
        <p:spPr>
          <a:xfrm>
            <a:off x="249975" y="3494859"/>
            <a:ext cx="2307917" cy="219547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Aptos" panose="02110004020202020204"/>
            </a:endParaRPr>
          </a:p>
        </p:txBody>
      </p:sp>
      <p:cxnSp>
        <p:nvCxnSpPr>
          <p:cNvPr id="15" name="Connettore 2 14">
            <a:extLst>
              <a:ext uri="{FF2B5EF4-FFF2-40B4-BE49-F238E27FC236}">
                <a16:creationId xmlns:a16="http://schemas.microsoft.com/office/drawing/2014/main" id="{951FB6DF-0DE2-E2D4-033E-B345168F70D4}"/>
              </a:ext>
            </a:extLst>
          </p:cNvPr>
          <p:cNvCxnSpPr>
            <a:cxnSpLocks/>
          </p:cNvCxnSpPr>
          <p:nvPr/>
        </p:nvCxnSpPr>
        <p:spPr>
          <a:xfrm>
            <a:off x="116267" y="3524842"/>
            <a:ext cx="11627" cy="2153864"/>
          </a:xfrm>
          <a:prstGeom prst="straightConnector1">
            <a:avLst/>
          </a:prstGeom>
          <a:ln w="25400">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B45F5B42-C039-BC21-B67D-ED2210A6DDCD}"/>
              </a:ext>
            </a:extLst>
          </p:cNvPr>
          <p:cNvSpPr txBox="1"/>
          <p:nvPr/>
        </p:nvSpPr>
        <p:spPr>
          <a:xfrm>
            <a:off x="623494" y="1575676"/>
            <a:ext cx="9921999" cy="655821"/>
          </a:xfrm>
          <a:prstGeom prst="rect">
            <a:avLst/>
          </a:prstGeom>
          <a:solidFill>
            <a:srgbClr val="0432FF">
              <a:alpha val="15000"/>
            </a:srgbClr>
          </a:solidFill>
        </p:spPr>
        <p:txBody>
          <a:bodyPr wrap="square">
            <a:spAutoFit/>
          </a:bodyPr>
          <a:lstStyle/>
          <a:p>
            <a:pPr defTabSz="837133" fontAlgn="auto">
              <a:spcBef>
                <a:spcPts val="0"/>
              </a:spcBef>
              <a:spcAft>
                <a:spcPts val="0"/>
              </a:spcAft>
              <a:defRPr/>
            </a:pPr>
            <a:r>
              <a:rPr lang="en-US" sz="1831" noProof="1">
                <a:solidFill>
                  <a:srgbClr val="000000"/>
                </a:solidFill>
                <a:cs typeface="Arial" panose="020B0604020202020204" pitchFamily="34" charset="0"/>
              </a:rPr>
              <a:t>Stratificazione del rischio per grado e stadio dell’ipertensione (sinistra), e strategia generale di trattamento dei pazienti ipertesi (destra) </a:t>
            </a:r>
          </a:p>
        </p:txBody>
      </p:sp>
    </p:spTree>
    <p:extLst>
      <p:ext uri="{BB962C8B-B14F-4D97-AF65-F5344CB8AC3E}">
        <p14:creationId xmlns:p14="http://schemas.microsoft.com/office/powerpoint/2010/main" val="64239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B0FFCB60-3D6F-EC79-0F78-1B158904DEB5}"/>
              </a:ext>
            </a:extLst>
          </p:cNvPr>
          <p:cNvSpPr/>
          <p:nvPr/>
        </p:nvSpPr>
        <p:spPr>
          <a:xfrm>
            <a:off x="9853692" y="6149063"/>
            <a:ext cx="1282981" cy="853503"/>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Del Pinto R,</a:t>
            </a:r>
          </a:p>
          <a:p>
            <a:pPr>
              <a:defRPr/>
            </a:pPr>
            <a:r>
              <a:rPr lang="en-GB" sz="1099" dirty="0">
                <a:solidFill>
                  <a:prstClr val="black"/>
                </a:solidFill>
                <a:ea typeface="Calibri" panose="020F0502020204030204" pitchFamily="34" charset="0"/>
                <a:cs typeface="Arial" panose="020B0604020202020204" pitchFamily="34" charset="0"/>
              </a:rPr>
              <a:t>High Blood Press Cardiovasc Prev 2022</a:t>
            </a:r>
            <a:endParaRPr lang="en-GB" sz="1099" dirty="0">
              <a:solidFill>
                <a:prstClr val="black"/>
              </a:solidFill>
              <a:cs typeface="Arial" panose="020B0604020202020204" pitchFamily="34" charset="0"/>
            </a:endParaRPr>
          </a:p>
        </p:txBody>
      </p:sp>
      <p:sp>
        <p:nvSpPr>
          <p:cNvPr id="5" name="CasellaDiTesto 4">
            <a:extLst>
              <a:ext uri="{FF2B5EF4-FFF2-40B4-BE49-F238E27FC236}">
                <a16:creationId xmlns:a16="http://schemas.microsoft.com/office/drawing/2014/main" id="{C2A6F7FC-B676-5387-E16B-A1DCB96F1D3C}"/>
              </a:ext>
            </a:extLst>
          </p:cNvPr>
          <p:cNvSpPr txBox="1"/>
          <p:nvPr/>
        </p:nvSpPr>
        <p:spPr>
          <a:xfrm>
            <a:off x="681628" y="1796585"/>
            <a:ext cx="9805731" cy="655821"/>
          </a:xfrm>
          <a:prstGeom prst="rect">
            <a:avLst/>
          </a:prstGeom>
          <a:solidFill>
            <a:srgbClr val="0432FF">
              <a:alpha val="15000"/>
            </a:srgbClr>
          </a:solidFill>
        </p:spPr>
        <p:txBody>
          <a:bodyPr wrap="square">
            <a:spAutoFit/>
          </a:bodyPr>
          <a:lstStyle/>
          <a:p>
            <a:r>
              <a:rPr lang="en-US" sz="1831" noProof="1">
                <a:solidFill>
                  <a:srgbClr val="000000"/>
                </a:solidFill>
                <a:cs typeface="Arial" panose="020B0604020202020204" pitchFamily="34" charset="0"/>
              </a:rPr>
              <a:t>Pazienti con valori controllati e non controllati di pressione arteriosa durante terapia (sinistra), e consapevolezza della presenza di valori elevati di pressione tra i non controllati (destra) </a:t>
            </a:r>
          </a:p>
        </p:txBody>
      </p:sp>
      <p:pic>
        <p:nvPicPr>
          <p:cNvPr id="6" name="Immagine 5">
            <a:extLst>
              <a:ext uri="{FF2B5EF4-FFF2-40B4-BE49-F238E27FC236}">
                <a16:creationId xmlns:a16="http://schemas.microsoft.com/office/drawing/2014/main" id="{A9044723-7A29-CC02-813D-92DF51E0D61B}"/>
              </a:ext>
            </a:extLst>
          </p:cNvPr>
          <p:cNvPicPr>
            <a:picLocks noChangeAspect="1"/>
          </p:cNvPicPr>
          <p:nvPr/>
        </p:nvPicPr>
        <p:blipFill>
          <a:blip r:embed="rId2"/>
          <a:stretch>
            <a:fillRect/>
          </a:stretch>
        </p:blipFill>
        <p:spPr>
          <a:xfrm>
            <a:off x="1685883" y="2853747"/>
            <a:ext cx="7115592" cy="3807068"/>
          </a:xfrm>
          <a:prstGeom prst="rect">
            <a:avLst/>
          </a:prstGeom>
        </p:spPr>
      </p:pic>
      <p:sp>
        <p:nvSpPr>
          <p:cNvPr id="7" name="Ovale 6">
            <a:extLst>
              <a:ext uri="{FF2B5EF4-FFF2-40B4-BE49-F238E27FC236}">
                <a16:creationId xmlns:a16="http://schemas.microsoft.com/office/drawing/2014/main" id="{F30B82A7-39F0-D174-BFB5-D20765F8FCFE}"/>
              </a:ext>
            </a:extLst>
          </p:cNvPr>
          <p:cNvSpPr/>
          <p:nvPr/>
        </p:nvSpPr>
        <p:spPr>
          <a:xfrm>
            <a:off x="3441528" y="4757281"/>
            <a:ext cx="1139425" cy="627847"/>
          </a:xfrm>
          <a:prstGeom prst="ellipse">
            <a:avLst/>
          </a:prstGeom>
          <a:noFill/>
          <a:ln w="317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sp>
        <p:nvSpPr>
          <p:cNvPr id="8" name="Ovale 7">
            <a:extLst>
              <a:ext uri="{FF2B5EF4-FFF2-40B4-BE49-F238E27FC236}">
                <a16:creationId xmlns:a16="http://schemas.microsoft.com/office/drawing/2014/main" id="{310F5DA0-9C93-BBCC-229B-674C6CC42E2A}"/>
              </a:ext>
            </a:extLst>
          </p:cNvPr>
          <p:cNvSpPr/>
          <p:nvPr/>
        </p:nvSpPr>
        <p:spPr>
          <a:xfrm>
            <a:off x="5441336" y="4757281"/>
            <a:ext cx="1139425" cy="77899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dirty="0"/>
          </a:p>
        </p:txBody>
      </p:sp>
      <p:sp>
        <p:nvSpPr>
          <p:cNvPr id="9" name="Ovale 8">
            <a:extLst>
              <a:ext uri="{FF2B5EF4-FFF2-40B4-BE49-F238E27FC236}">
                <a16:creationId xmlns:a16="http://schemas.microsoft.com/office/drawing/2014/main" id="{797E11E8-3222-C2BF-32A3-B336243F5F0D}"/>
              </a:ext>
            </a:extLst>
          </p:cNvPr>
          <p:cNvSpPr/>
          <p:nvPr/>
        </p:nvSpPr>
        <p:spPr>
          <a:xfrm>
            <a:off x="7441143" y="6059480"/>
            <a:ext cx="1139425" cy="77899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dirty="0"/>
          </a:p>
        </p:txBody>
      </p:sp>
      <p:pic>
        <p:nvPicPr>
          <p:cNvPr id="12" name="Immagine 11">
            <a:extLst>
              <a:ext uri="{FF2B5EF4-FFF2-40B4-BE49-F238E27FC236}">
                <a16:creationId xmlns:a16="http://schemas.microsoft.com/office/drawing/2014/main" id="{B8569D49-5F08-3607-3353-DE8F95FBBBC9}"/>
              </a:ext>
            </a:extLst>
          </p:cNvPr>
          <p:cNvPicPr>
            <a:picLocks noChangeAspect="1"/>
          </p:cNvPicPr>
          <p:nvPr/>
        </p:nvPicPr>
        <p:blipFill>
          <a:blip r:embed="rId3"/>
          <a:stretch>
            <a:fillRect/>
          </a:stretch>
        </p:blipFill>
        <p:spPr>
          <a:xfrm>
            <a:off x="1883540" y="1007229"/>
            <a:ext cx="7115592" cy="417541"/>
          </a:xfrm>
          <a:prstGeom prst="rect">
            <a:avLst/>
          </a:prstGeom>
        </p:spPr>
      </p:pic>
    </p:spTree>
    <p:extLst>
      <p:ext uri="{BB962C8B-B14F-4D97-AF65-F5344CB8AC3E}">
        <p14:creationId xmlns:p14="http://schemas.microsoft.com/office/powerpoint/2010/main" val="759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70B7D81-6B9A-9658-554A-54248F2B5A27}"/>
              </a:ext>
            </a:extLst>
          </p:cNvPr>
          <p:cNvPicPr>
            <a:picLocks noChangeAspect="1"/>
          </p:cNvPicPr>
          <p:nvPr/>
        </p:nvPicPr>
        <p:blipFill>
          <a:blip r:embed="rId2"/>
          <a:stretch>
            <a:fillRect/>
          </a:stretch>
        </p:blipFill>
        <p:spPr>
          <a:xfrm>
            <a:off x="1418467" y="1372281"/>
            <a:ext cx="7115592" cy="5334632"/>
          </a:xfrm>
          <a:prstGeom prst="rect">
            <a:avLst/>
          </a:prstGeom>
        </p:spPr>
      </p:pic>
      <p:cxnSp>
        <p:nvCxnSpPr>
          <p:cNvPr id="6" name="Connettore 1 5">
            <a:extLst>
              <a:ext uri="{FF2B5EF4-FFF2-40B4-BE49-F238E27FC236}">
                <a16:creationId xmlns:a16="http://schemas.microsoft.com/office/drawing/2014/main" id="{4A613078-37D9-44E1-F467-603E99B79BD3}"/>
              </a:ext>
            </a:extLst>
          </p:cNvPr>
          <p:cNvCxnSpPr>
            <a:cxnSpLocks/>
          </p:cNvCxnSpPr>
          <p:nvPr/>
        </p:nvCxnSpPr>
        <p:spPr>
          <a:xfrm>
            <a:off x="1995578" y="3754207"/>
            <a:ext cx="1085520"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ttore 1 7">
            <a:extLst>
              <a:ext uri="{FF2B5EF4-FFF2-40B4-BE49-F238E27FC236}">
                <a16:creationId xmlns:a16="http://schemas.microsoft.com/office/drawing/2014/main" id="{C7D14274-51B4-6136-2EE0-500E5E9081B4}"/>
              </a:ext>
            </a:extLst>
          </p:cNvPr>
          <p:cNvCxnSpPr>
            <a:cxnSpLocks/>
          </p:cNvCxnSpPr>
          <p:nvPr/>
        </p:nvCxnSpPr>
        <p:spPr>
          <a:xfrm>
            <a:off x="1600268" y="3998370"/>
            <a:ext cx="1643605"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1 9">
            <a:extLst>
              <a:ext uri="{FF2B5EF4-FFF2-40B4-BE49-F238E27FC236}">
                <a16:creationId xmlns:a16="http://schemas.microsoft.com/office/drawing/2014/main" id="{37F7A8B5-A2A5-1F38-2425-87AD6D616E66}"/>
              </a:ext>
            </a:extLst>
          </p:cNvPr>
          <p:cNvCxnSpPr>
            <a:cxnSpLocks/>
          </p:cNvCxnSpPr>
          <p:nvPr/>
        </p:nvCxnSpPr>
        <p:spPr>
          <a:xfrm>
            <a:off x="1611894" y="4358800"/>
            <a:ext cx="1341309"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Rettangolo con angoli arrotondati 11">
            <a:extLst>
              <a:ext uri="{FF2B5EF4-FFF2-40B4-BE49-F238E27FC236}">
                <a16:creationId xmlns:a16="http://schemas.microsoft.com/office/drawing/2014/main" id="{C3F124CE-0F08-D768-3B8D-F9A0D863A35E}"/>
              </a:ext>
            </a:extLst>
          </p:cNvPr>
          <p:cNvSpPr/>
          <p:nvPr/>
        </p:nvSpPr>
        <p:spPr>
          <a:xfrm>
            <a:off x="1600268" y="4559626"/>
            <a:ext cx="1736619" cy="209282"/>
          </a:xfrm>
          <a:prstGeom prst="roundRect">
            <a:avLst/>
          </a:prstGeom>
          <a:solidFill>
            <a:srgbClr val="FF0000">
              <a:alpha val="15000"/>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cxnSp>
        <p:nvCxnSpPr>
          <p:cNvPr id="13" name="Connettore 1 12">
            <a:extLst>
              <a:ext uri="{FF2B5EF4-FFF2-40B4-BE49-F238E27FC236}">
                <a16:creationId xmlns:a16="http://schemas.microsoft.com/office/drawing/2014/main" id="{5A7D060B-9595-A6F9-69C4-AB11F1952163}"/>
              </a:ext>
            </a:extLst>
          </p:cNvPr>
          <p:cNvCxnSpPr>
            <a:cxnSpLocks/>
          </p:cNvCxnSpPr>
          <p:nvPr/>
        </p:nvCxnSpPr>
        <p:spPr>
          <a:xfrm>
            <a:off x="1623522" y="5068034"/>
            <a:ext cx="1143653"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Connettore 1 14">
            <a:extLst>
              <a:ext uri="{FF2B5EF4-FFF2-40B4-BE49-F238E27FC236}">
                <a16:creationId xmlns:a16="http://schemas.microsoft.com/office/drawing/2014/main" id="{D354BF69-F8E3-5BCC-F065-860E8230509C}"/>
              </a:ext>
            </a:extLst>
          </p:cNvPr>
          <p:cNvCxnSpPr>
            <a:cxnSpLocks/>
          </p:cNvCxnSpPr>
          <p:nvPr/>
        </p:nvCxnSpPr>
        <p:spPr>
          <a:xfrm>
            <a:off x="1670028" y="5533105"/>
            <a:ext cx="492554"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Connettore 1 17">
            <a:extLst>
              <a:ext uri="{FF2B5EF4-FFF2-40B4-BE49-F238E27FC236}">
                <a16:creationId xmlns:a16="http://schemas.microsoft.com/office/drawing/2014/main" id="{A0E829B7-8819-D895-7CD2-8471E8A9D032}"/>
              </a:ext>
            </a:extLst>
          </p:cNvPr>
          <p:cNvCxnSpPr>
            <a:cxnSpLocks/>
          </p:cNvCxnSpPr>
          <p:nvPr/>
        </p:nvCxnSpPr>
        <p:spPr>
          <a:xfrm>
            <a:off x="3925625" y="3916982"/>
            <a:ext cx="1690112"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Rettangolo con angoli arrotondati 20">
            <a:extLst>
              <a:ext uri="{FF2B5EF4-FFF2-40B4-BE49-F238E27FC236}">
                <a16:creationId xmlns:a16="http://schemas.microsoft.com/office/drawing/2014/main" id="{56DDA467-6571-4DB8-1508-2A95D50E7184}"/>
              </a:ext>
            </a:extLst>
          </p:cNvPr>
          <p:cNvSpPr/>
          <p:nvPr/>
        </p:nvSpPr>
        <p:spPr>
          <a:xfrm>
            <a:off x="3890743" y="4489865"/>
            <a:ext cx="1887769" cy="279041"/>
          </a:xfrm>
          <a:prstGeom prst="roundRect">
            <a:avLst/>
          </a:prstGeom>
          <a:solidFill>
            <a:srgbClr val="FF0000">
              <a:alpha val="15000"/>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cxnSp>
        <p:nvCxnSpPr>
          <p:cNvPr id="22" name="Connettore 1 21">
            <a:extLst>
              <a:ext uri="{FF2B5EF4-FFF2-40B4-BE49-F238E27FC236}">
                <a16:creationId xmlns:a16="http://schemas.microsoft.com/office/drawing/2014/main" id="{367A5D80-15F0-14E5-54D6-9C77E13B27DC}"/>
              </a:ext>
            </a:extLst>
          </p:cNvPr>
          <p:cNvCxnSpPr>
            <a:cxnSpLocks/>
          </p:cNvCxnSpPr>
          <p:nvPr/>
        </p:nvCxnSpPr>
        <p:spPr>
          <a:xfrm>
            <a:off x="3960505" y="5091287"/>
            <a:ext cx="1329682"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Connettore 1 23">
            <a:extLst>
              <a:ext uri="{FF2B5EF4-FFF2-40B4-BE49-F238E27FC236}">
                <a16:creationId xmlns:a16="http://schemas.microsoft.com/office/drawing/2014/main" id="{67EBA113-F76E-AA20-74C2-5C032624EF1C}"/>
              </a:ext>
            </a:extLst>
          </p:cNvPr>
          <p:cNvCxnSpPr>
            <a:cxnSpLocks/>
          </p:cNvCxnSpPr>
          <p:nvPr/>
        </p:nvCxnSpPr>
        <p:spPr>
          <a:xfrm>
            <a:off x="3925625" y="5567985"/>
            <a:ext cx="725089"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Connettore 1 25">
            <a:extLst>
              <a:ext uri="{FF2B5EF4-FFF2-40B4-BE49-F238E27FC236}">
                <a16:creationId xmlns:a16="http://schemas.microsoft.com/office/drawing/2014/main" id="{3B553CBC-2F27-2951-D3A1-F2929DF835A3}"/>
              </a:ext>
            </a:extLst>
          </p:cNvPr>
          <p:cNvCxnSpPr>
            <a:cxnSpLocks/>
          </p:cNvCxnSpPr>
          <p:nvPr/>
        </p:nvCxnSpPr>
        <p:spPr>
          <a:xfrm>
            <a:off x="3913998" y="5672626"/>
            <a:ext cx="353032"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Connettore 1 27">
            <a:extLst>
              <a:ext uri="{FF2B5EF4-FFF2-40B4-BE49-F238E27FC236}">
                <a16:creationId xmlns:a16="http://schemas.microsoft.com/office/drawing/2014/main" id="{A158FA44-A90B-2F81-EE95-920E3F855A36}"/>
              </a:ext>
            </a:extLst>
          </p:cNvPr>
          <p:cNvCxnSpPr>
            <a:cxnSpLocks/>
          </p:cNvCxnSpPr>
          <p:nvPr/>
        </p:nvCxnSpPr>
        <p:spPr>
          <a:xfrm>
            <a:off x="3937251" y="5788894"/>
            <a:ext cx="353032"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Connettore 1 28">
            <a:extLst>
              <a:ext uri="{FF2B5EF4-FFF2-40B4-BE49-F238E27FC236}">
                <a16:creationId xmlns:a16="http://schemas.microsoft.com/office/drawing/2014/main" id="{3B21CE53-9ADB-E96E-D9D4-C453D62E3D3C}"/>
              </a:ext>
            </a:extLst>
          </p:cNvPr>
          <p:cNvCxnSpPr>
            <a:cxnSpLocks/>
          </p:cNvCxnSpPr>
          <p:nvPr/>
        </p:nvCxnSpPr>
        <p:spPr>
          <a:xfrm>
            <a:off x="3867491" y="6253966"/>
            <a:ext cx="992505"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Connettore 1 30">
            <a:extLst>
              <a:ext uri="{FF2B5EF4-FFF2-40B4-BE49-F238E27FC236}">
                <a16:creationId xmlns:a16="http://schemas.microsoft.com/office/drawing/2014/main" id="{A36152C5-44A9-6B45-7383-E950DA732569}"/>
              </a:ext>
            </a:extLst>
          </p:cNvPr>
          <p:cNvCxnSpPr>
            <a:cxnSpLocks/>
          </p:cNvCxnSpPr>
          <p:nvPr/>
        </p:nvCxnSpPr>
        <p:spPr>
          <a:xfrm>
            <a:off x="6169594" y="2172964"/>
            <a:ext cx="992505"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Connettore 1 32">
            <a:extLst>
              <a:ext uri="{FF2B5EF4-FFF2-40B4-BE49-F238E27FC236}">
                <a16:creationId xmlns:a16="http://schemas.microsoft.com/office/drawing/2014/main" id="{BD8EDCA9-8887-D3F0-F844-3A30E5444E94}"/>
              </a:ext>
            </a:extLst>
          </p:cNvPr>
          <p:cNvCxnSpPr>
            <a:cxnSpLocks/>
          </p:cNvCxnSpPr>
          <p:nvPr/>
        </p:nvCxnSpPr>
        <p:spPr>
          <a:xfrm>
            <a:off x="6216101" y="3265882"/>
            <a:ext cx="1352936"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Connettore 1 34">
            <a:extLst>
              <a:ext uri="{FF2B5EF4-FFF2-40B4-BE49-F238E27FC236}">
                <a16:creationId xmlns:a16="http://schemas.microsoft.com/office/drawing/2014/main" id="{28A66B93-C710-AA95-B3FE-9D67C644F1F2}"/>
              </a:ext>
            </a:extLst>
          </p:cNvPr>
          <p:cNvCxnSpPr>
            <a:cxnSpLocks/>
          </p:cNvCxnSpPr>
          <p:nvPr/>
        </p:nvCxnSpPr>
        <p:spPr>
          <a:xfrm>
            <a:off x="6297488" y="4021623"/>
            <a:ext cx="1271548"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Connettore 1 37">
            <a:extLst>
              <a:ext uri="{FF2B5EF4-FFF2-40B4-BE49-F238E27FC236}">
                <a16:creationId xmlns:a16="http://schemas.microsoft.com/office/drawing/2014/main" id="{F147FEC1-A1BE-C764-9D24-F617DC60D6D8}"/>
              </a:ext>
            </a:extLst>
          </p:cNvPr>
          <p:cNvCxnSpPr>
            <a:cxnSpLocks/>
          </p:cNvCxnSpPr>
          <p:nvPr/>
        </p:nvCxnSpPr>
        <p:spPr>
          <a:xfrm>
            <a:off x="6297488" y="5009900"/>
            <a:ext cx="2073796"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Connettore 1 39">
            <a:extLst>
              <a:ext uri="{FF2B5EF4-FFF2-40B4-BE49-F238E27FC236}">
                <a16:creationId xmlns:a16="http://schemas.microsoft.com/office/drawing/2014/main" id="{16D539D8-876A-7223-2BE8-09FEDA75E610}"/>
              </a:ext>
            </a:extLst>
          </p:cNvPr>
          <p:cNvCxnSpPr>
            <a:cxnSpLocks/>
          </p:cNvCxnSpPr>
          <p:nvPr/>
        </p:nvCxnSpPr>
        <p:spPr>
          <a:xfrm>
            <a:off x="7766691" y="5254062"/>
            <a:ext cx="697607"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Connettore 1 41">
            <a:extLst>
              <a:ext uri="{FF2B5EF4-FFF2-40B4-BE49-F238E27FC236}">
                <a16:creationId xmlns:a16="http://schemas.microsoft.com/office/drawing/2014/main" id="{E2CF17FE-582F-A61D-9400-4F44A4DF19A8}"/>
              </a:ext>
            </a:extLst>
          </p:cNvPr>
          <p:cNvCxnSpPr>
            <a:cxnSpLocks/>
          </p:cNvCxnSpPr>
          <p:nvPr/>
        </p:nvCxnSpPr>
        <p:spPr>
          <a:xfrm>
            <a:off x="6313344" y="5370330"/>
            <a:ext cx="406937"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pic>
        <p:nvPicPr>
          <p:cNvPr id="44" name="Immagine 43">
            <a:extLst>
              <a:ext uri="{FF2B5EF4-FFF2-40B4-BE49-F238E27FC236}">
                <a16:creationId xmlns:a16="http://schemas.microsoft.com/office/drawing/2014/main" id="{8EF8C515-26BA-89E3-2DC3-690B42302E53}"/>
              </a:ext>
            </a:extLst>
          </p:cNvPr>
          <p:cNvPicPr>
            <a:picLocks noChangeAspect="1"/>
          </p:cNvPicPr>
          <p:nvPr/>
        </p:nvPicPr>
        <p:blipFill>
          <a:blip r:embed="rId3"/>
          <a:stretch>
            <a:fillRect/>
          </a:stretch>
        </p:blipFill>
        <p:spPr>
          <a:xfrm>
            <a:off x="1418467" y="732307"/>
            <a:ext cx="7115592" cy="581058"/>
          </a:xfrm>
          <a:prstGeom prst="rect">
            <a:avLst/>
          </a:prstGeom>
        </p:spPr>
      </p:pic>
      <p:sp>
        <p:nvSpPr>
          <p:cNvPr id="45" name="Rettangolo 44">
            <a:extLst>
              <a:ext uri="{FF2B5EF4-FFF2-40B4-BE49-F238E27FC236}">
                <a16:creationId xmlns:a16="http://schemas.microsoft.com/office/drawing/2014/main" id="{37484999-F19E-99F8-8300-B8C8FE6A7C6A}"/>
              </a:ext>
            </a:extLst>
          </p:cNvPr>
          <p:cNvSpPr/>
          <p:nvPr/>
        </p:nvSpPr>
        <p:spPr>
          <a:xfrm>
            <a:off x="9853692" y="6311838"/>
            <a:ext cx="1282981" cy="599780"/>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Kreutz R,</a:t>
            </a:r>
          </a:p>
          <a:p>
            <a:pPr defTabSz="837133" fontAlgn="auto">
              <a:spcBef>
                <a:spcPts val="0"/>
              </a:spcBef>
              <a:spcAft>
                <a:spcPts val="0"/>
              </a:spcAft>
              <a:defRPr/>
            </a:pPr>
            <a:r>
              <a:rPr lang="en-GB" sz="1099" dirty="0" err="1">
                <a:solidFill>
                  <a:prstClr val="black"/>
                </a:solidFill>
                <a:ea typeface="Calibri" panose="020F0502020204030204" pitchFamily="34" charset="0"/>
                <a:cs typeface="Arial" panose="020B0604020202020204" pitchFamily="34" charset="0"/>
              </a:rPr>
              <a:t>Eur</a:t>
            </a:r>
            <a:r>
              <a:rPr lang="en-GB" sz="1099" dirty="0">
                <a:solidFill>
                  <a:prstClr val="black"/>
                </a:solidFill>
                <a:ea typeface="Calibri" panose="020F0502020204030204" pitchFamily="34" charset="0"/>
                <a:cs typeface="Arial" panose="020B0604020202020204" pitchFamily="34" charset="0"/>
              </a:rPr>
              <a:t> J Intern Med 2024</a:t>
            </a:r>
            <a:endParaRPr lang="en-GB" sz="1099" dirty="0">
              <a:solidFill>
                <a:prstClr val="black"/>
              </a:solidFill>
              <a:cs typeface="Arial" panose="020B0604020202020204" pitchFamily="34" charset="0"/>
            </a:endParaRPr>
          </a:p>
        </p:txBody>
      </p:sp>
    </p:spTree>
    <p:extLst>
      <p:ext uri="{BB962C8B-B14F-4D97-AF65-F5344CB8AC3E}">
        <p14:creationId xmlns:p14="http://schemas.microsoft.com/office/powerpoint/2010/main" val="3275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dissolve">
                                      <p:cBhvr>
                                        <p:cTn id="34" dur="500"/>
                                        <p:tgtEl>
                                          <p:spTgt spid="24"/>
                                        </p:tgtEl>
                                      </p:cBhvr>
                                    </p:animEffect>
                                  </p:childTnLst>
                                </p:cTn>
                              </p:par>
                              <p:par>
                                <p:cTn id="35" presetID="9"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cTn>
                              </p:par>
                              <p:par>
                                <p:cTn id="38" presetID="9"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par>
                                <p:cTn id="44" presetID="9"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dissolve">
                                      <p:cBhvr>
                                        <p:cTn id="46" dur="500"/>
                                        <p:tgtEl>
                                          <p:spTgt spid="31"/>
                                        </p:tgtEl>
                                      </p:cBhvr>
                                    </p:animEffect>
                                  </p:childTnLst>
                                </p:cTn>
                              </p:par>
                              <p:par>
                                <p:cTn id="47" presetID="9"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dissolve">
                                      <p:cBhvr>
                                        <p:cTn id="49" dur="500"/>
                                        <p:tgtEl>
                                          <p:spTgt spid="33"/>
                                        </p:tgtEl>
                                      </p:cBhvr>
                                    </p:animEffect>
                                  </p:childTnLst>
                                </p:cTn>
                              </p:par>
                              <p:par>
                                <p:cTn id="50" presetID="9"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dissolve">
                                      <p:cBhvr>
                                        <p:cTn id="52" dur="500"/>
                                        <p:tgtEl>
                                          <p:spTgt spid="35"/>
                                        </p:tgtEl>
                                      </p:cBhvr>
                                    </p:animEffect>
                                  </p:childTnLst>
                                </p:cTn>
                              </p:par>
                              <p:par>
                                <p:cTn id="53" presetID="9"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dissolve">
                                      <p:cBhvr>
                                        <p:cTn id="55" dur="500"/>
                                        <p:tgtEl>
                                          <p:spTgt spid="38"/>
                                        </p:tgtEl>
                                      </p:cBhvr>
                                    </p:animEffect>
                                  </p:childTnLst>
                                </p:cTn>
                              </p:par>
                              <p:par>
                                <p:cTn id="56" presetID="9" presetClass="entr" presetSubtype="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dissolve">
                                      <p:cBhvr>
                                        <p:cTn id="58" dur="500"/>
                                        <p:tgtEl>
                                          <p:spTgt spid="40"/>
                                        </p:tgtEl>
                                      </p:cBhvr>
                                    </p:animEffect>
                                  </p:childTnLst>
                                </p:cTn>
                              </p:par>
                              <p:par>
                                <p:cTn id="59" presetID="9"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dissolve">
                                      <p:cBhvr>
                                        <p:cTn id="6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F7FD762-9036-FB61-7FF8-730DB41D2D8A}"/>
              </a:ext>
            </a:extLst>
          </p:cNvPr>
          <p:cNvPicPr>
            <a:picLocks noChangeAspect="1"/>
          </p:cNvPicPr>
          <p:nvPr/>
        </p:nvPicPr>
        <p:blipFill>
          <a:blip r:embed="rId2"/>
          <a:stretch>
            <a:fillRect/>
          </a:stretch>
        </p:blipFill>
        <p:spPr>
          <a:xfrm>
            <a:off x="3509403" y="1620877"/>
            <a:ext cx="6194750" cy="5218101"/>
          </a:xfrm>
          <a:prstGeom prst="rect">
            <a:avLst/>
          </a:prstGeom>
        </p:spPr>
      </p:pic>
      <p:sp>
        <p:nvSpPr>
          <p:cNvPr id="5" name="CasellaDiTesto 4">
            <a:extLst>
              <a:ext uri="{FF2B5EF4-FFF2-40B4-BE49-F238E27FC236}">
                <a16:creationId xmlns:a16="http://schemas.microsoft.com/office/drawing/2014/main" id="{7CEA7427-DD74-4AD8-7474-3AB586FC95C1}"/>
              </a:ext>
            </a:extLst>
          </p:cNvPr>
          <p:cNvSpPr txBox="1"/>
          <p:nvPr/>
        </p:nvSpPr>
        <p:spPr>
          <a:xfrm>
            <a:off x="5379266" y="6611114"/>
            <a:ext cx="1236070" cy="373949"/>
          </a:xfrm>
          <a:prstGeom prst="rect">
            <a:avLst/>
          </a:prstGeom>
          <a:solidFill>
            <a:srgbClr val="0432FF"/>
          </a:solidFill>
        </p:spPr>
        <p:txBody>
          <a:bodyPr wrap="square" rtlCol="0">
            <a:spAutoFit/>
          </a:bodyPr>
          <a:lstStyle/>
          <a:p>
            <a:pPr defTabSz="837133" fontAlgn="auto">
              <a:spcBef>
                <a:spcPts val="0"/>
              </a:spcBef>
              <a:spcAft>
                <a:spcPts val="0"/>
              </a:spcAft>
              <a:defRPr/>
            </a:pPr>
            <a:r>
              <a:rPr lang="en-GB" sz="915">
                <a:solidFill>
                  <a:prstClr val="white"/>
                </a:solidFill>
                <a:cs typeface="Arial" panose="020B0604020202020204" pitchFamily="34" charset="0"/>
              </a:rPr>
              <a:t>Favours Intervention</a:t>
            </a:r>
            <a:endParaRPr lang="en-GB" sz="915" b="1">
              <a:solidFill>
                <a:prstClr val="white"/>
              </a:solidFill>
              <a:cs typeface="Arial" panose="020B0604020202020204" pitchFamily="34" charset="0"/>
            </a:endParaRPr>
          </a:p>
        </p:txBody>
      </p:sp>
      <p:sp>
        <p:nvSpPr>
          <p:cNvPr id="6" name="CasellaDiTesto 5">
            <a:extLst>
              <a:ext uri="{FF2B5EF4-FFF2-40B4-BE49-F238E27FC236}">
                <a16:creationId xmlns:a16="http://schemas.microsoft.com/office/drawing/2014/main" id="{9FE7875A-743A-4378-A715-EDCB6F02CF65}"/>
              </a:ext>
            </a:extLst>
          </p:cNvPr>
          <p:cNvSpPr txBox="1"/>
          <p:nvPr/>
        </p:nvSpPr>
        <p:spPr>
          <a:xfrm>
            <a:off x="6823987" y="6611114"/>
            <a:ext cx="1078540" cy="233141"/>
          </a:xfrm>
          <a:prstGeom prst="rect">
            <a:avLst/>
          </a:prstGeom>
          <a:solidFill>
            <a:srgbClr val="0432FF"/>
          </a:solidFill>
        </p:spPr>
        <p:txBody>
          <a:bodyPr wrap="square" rtlCol="0">
            <a:spAutoFit/>
          </a:bodyPr>
          <a:lstStyle/>
          <a:p>
            <a:pPr defTabSz="837133" fontAlgn="auto">
              <a:spcBef>
                <a:spcPts val="0"/>
              </a:spcBef>
              <a:spcAft>
                <a:spcPts val="0"/>
              </a:spcAft>
              <a:defRPr/>
            </a:pPr>
            <a:r>
              <a:rPr lang="en-GB" sz="915" dirty="0">
                <a:solidFill>
                  <a:prstClr val="white"/>
                </a:solidFill>
                <a:cs typeface="Arial" panose="020B0604020202020204" pitchFamily="34" charset="0"/>
              </a:rPr>
              <a:t>Favours Control</a:t>
            </a:r>
            <a:endParaRPr lang="en-GB" sz="915" b="1" dirty="0">
              <a:solidFill>
                <a:prstClr val="white"/>
              </a:solidFill>
              <a:cs typeface="Arial" panose="020B0604020202020204" pitchFamily="34" charset="0"/>
            </a:endParaRPr>
          </a:p>
        </p:txBody>
      </p:sp>
      <p:sp>
        <p:nvSpPr>
          <p:cNvPr id="7" name="CasellaDiTesto 6">
            <a:extLst>
              <a:ext uri="{FF2B5EF4-FFF2-40B4-BE49-F238E27FC236}">
                <a16:creationId xmlns:a16="http://schemas.microsoft.com/office/drawing/2014/main" id="{F9F55EA3-DFC0-719D-BEBA-935F50092337}"/>
              </a:ext>
            </a:extLst>
          </p:cNvPr>
          <p:cNvSpPr txBox="1"/>
          <p:nvPr/>
        </p:nvSpPr>
        <p:spPr>
          <a:xfrm>
            <a:off x="3637499" y="2141928"/>
            <a:ext cx="637471" cy="317651"/>
          </a:xfrm>
          <a:prstGeom prst="rect">
            <a:avLst/>
          </a:prstGeom>
          <a:solidFill>
            <a:srgbClr val="FF0000"/>
          </a:solidFill>
        </p:spPr>
        <p:txBody>
          <a:bodyPr wrap="square" rtlCol="0">
            <a:spAutoFit/>
          </a:bodyPr>
          <a:lstStyle/>
          <a:p>
            <a:pPr defTabSz="837133" fontAlgn="auto">
              <a:spcBef>
                <a:spcPts val="0"/>
              </a:spcBef>
              <a:spcAft>
                <a:spcPts val="0"/>
              </a:spcAft>
              <a:defRPr/>
            </a:pPr>
            <a:r>
              <a:rPr lang="en-GB" sz="732" dirty="0">
                <a:solidFill>
                  <a:prstClr val="white"/>
                </a:solidFill>
                <a:cs typeface="Arial" panose="020B0604020202020204" pitchFamily="34" charset="0"/>
              </a:rPr>
              <a:t>Alirocumab</a:t>
            </a:r>
            <a:endParaRPr lang="en-GB" sz="732" b="1" dirty="0">
              <a:solidFill>
                <a:prstClr val="white"/>
              </a:solidFill>
              <a:cs typeface="Arial" panose="020B0604020202020204" pitchFamily="34" charset="0"/>
            </a:endParaRPr>
          </a:p>
        </p:txBody>
      </p:sp>
      <p:sp>
        <p:nvSpPr>
          <p:cNvPr id="8" name="CasellaDiTesto 7">
            <a:extLst>
              <a:ext uri="{FF2B5EF4-FFF2-40B4-BE49-F238E27FC236}">
                <a16:creationId xmlns:a16="http://schemas.microsoft.com/office/drawing/2014/main" id="{5BCD7778-9137-50CA-11D4-3AB87CAD35AF}"/>
              </a:ext>
            </a:extLst>
          </p:cNvPr>
          <p:cNvSpPr txBox="1"/>
          <p:nvPr/>
        </p:nvSpPr>
        <p:spPr>
          <a:xfrm>
            <a:off x="3637499" y="3712664"/>
            <a:ext cx="713983" cy="204993"/>
          </a:xfrm>
          <a:prstGeom prst="rect">
            <a:avLst/>
          </a:prstGeom>
          <a:solidFill>
            <a:srgbClr val="FF0000"/>
          </a:solidFill>
        </p:spPr>
        <p:txBody>
          <a:bodyPr wrap="square" rtlCol="0">
            <a:spAutoFit/>
          </a:bodyPr>
          <a:lstStyle/>
          <a:p>
            <a:pPr defTabSz="837133" fontAlgn="auto">
              <a:spcBef>
                <a:spcPts val="0"/>
              </a:spcBef>
              <a:spcAft>
                <a:spcPts val="0"/>
              </a:spcAft>
              <a:defRPr/>
            </a:pPr>
            <a:r>
              <a:rPr lang="en-GB" sz="732" dirty="0" err="1">
                <a:solidFill>
                  <a:prstClr val="white"/>
                </a:solidFill>
                <a:cs typeface="Arial" panose="020B0604020202020204" pitchFamily="34" charset="0"/>
              </a:rPr>
              <a:t>Evolucumab</a:t>
            </a:r>
            <a:endParaRPr lang="en-GB" sz="732" b="1" dirty="0">
              <a:solidFill>
                <a:prstClr val="white"/>
              </a:solidFill>
              <a:cs typeface="Arial" panose="020B0604020202020204" pitchFamily="34" charset="0"/>
            </a:endParaRPr>
          </a:p>
        </p:txBody>
      </p:sp>
      <p:sp>
        <p:nvSpPr>
          <p:cNvPr id="9" name="CasellaDiTesto 8">
            <a:extLst>
              <a:ext uri="{FF2B5EF4-FFF2-40B4-BE49-F238E27FC236}">
                <a16:creationId xmlns:a16="http://schemas.microsoft.com/office/drawing/2014/main" id="{BB6850E5-2104-2F4B-DBF9-D21B5F7609D2}"/>
              </a:ext>
            </a:extLst>
          </p:cNvPr>
          <p:cNvSpPr txBox="1"/>
          <p:nvPr/>
        </p:nvSpPr>
        <p:spPr>
          <a:xfrm>
            <a:off x="3637499" y="4779730"/>
            <a:ext cx="425939" cy="204993"/>
          </a:xfrm>
          <a:prstGeom prst="rect">
            <a:avLst/>
          </a:prstGeom>
          <a:solidFill>
            <a:srgbClr val="FF0000"/>
          </a:solidFill>
        </p:spPr>
        <p:txBody>
          <a:bodyPr wrap="square" rtlCol="0">
            <a:spAutoFit/>
          </a:bodyPr>
          <a:lstStyle/>
          <a:p>
            <a:pPr defTabSz="837133" fontAlgn="auto">
              <a:spcBef>
                <a:spcPts val="0"/>
              </a:spcBef>
              <a:spcAft>
                <a:spcPts val="0"/>
              </a:spcAft>
              <a:defRPr/>
            </a:pPr>
            <a:r>
              <a:rPr lang="en-GB" sz="732" dirty="0">
                <a:solidFill>
                  <a:prstClr val="white"/>
                </a:solidFill>
                <a:cs typeface="Arial" panose="020B0604020202020204" pitchFamily="34" charset="0"/>
              </a:rPr>
              <a:t>Statin</a:t>
            </a:r>
            <a:endParaRPr lang="en-GB" sz="732" b="1" dirty="0">
              <a:solidFill>
                <a:prstClr val="white"/>
              </a:solidFill>
              <a:cs typeface="Arial" panose="020B0604020202020204" pitchFamily="34" charset="0"/>
            </a:endParaRPr>
          </a:p>
        </p:txBody>
      </p:sp>
      <p:sp>
        <p:nvSpPr>
          <p:cNvPr id="10" name="CasellaDiTesto 9">
            <a:extLst>
              <a:ext uri="{FF2B5EF4-FFF2-40B4-BE49-F238E27FC236}">
                <a16:creationId xmlns:a16="http://schemas.microsoft.com/office/drawing/2014/main" id="{8724C6B2-CA21-7351-D8BA-47F6B34683EE}"/>
              </a:ext>
            </a:extLst>
          </p:cNvPr>
          <p:cNvSpPr txBox="1"/>
          <p:nvPr/>
        </p:nvSpPr>
        <p:spPr>
          <a:xfrm>
            <a:off x="3637499" y="5446732"/>
            <a:ext cx="637471" cy="204993"/>
          </a:xfrm>
          <a:prstGeom prst="rect">
            <a:avLst/>
          </a:prstGeom>
          <a:solidFill>
            <a:srgbClr val="FF0000"/>
          </a:solidFill>
        </p:spPr>
        <p:txBody>
          <a:bodyPr wrap="square" rtlCol="0">
            <a:spAutoFit/>
          </a:bodyPr>
          <a:lstStyle/>
          <a:p>
            <a:pPr defTabSz="837133" fontAlgn="auto">
              <a:spcBef>
                <a:spcPts val="0"/>
              </a:spcBef>
              <a:spcAft>
                <a:spcPts val="0"/>
              </a:spcAft>
              <a:defRPr/>
            </a:pPr>
            <a:r>
              <a:rPr lang="en-GB" sz="732" dirty="0">
                <a:solidFill>
                  <a:prstClr val="white"/>
                </a:solidFill>
                <a:cs typeface="Arial" panose="020B0604020202020204" pitchFamily="34" charset="0"/>
              </a:rPr>
              <a:t>Ezetimibe</a:t>
            </a:r>
            <a:endParaRPr lang="en-GB" sz="732" b="1" dirty="0">
              <a:solidFill>
                <a:prstClr val="white"/>
              </a:solidFill>
              <a:cs typeface="Arial" panose="020B0604020202020204" pitchFamily="34" charset="0"/>
            </a:endParaRPr>
          </a:p>
        </p:txBody>
      </p:sp>
      <p:sp>
        <p:nvSpPr>
          <p:cNvPr id="12" name="Rettangolo con angoli arrotondati 11">
            <a:extLst>
              <a:ext uri="{FF2B5EF4-FFF2-40B4-BE49-F238E27FC236}">
                <a16:creationId xmlns:a16="http://schemas.microsoft.com/office/drawing/2014/main" id="{133068C9-C46A-55F9-201F-EDC9A6ADA000}"/>
              </a:ext>
            </a:extLst>
          </p:cNvPr>
          <p:cNvSpPr/>
          <p:nvPr/>
        </p:nvSpPr>
        <p:spPr>
          <a:xfrm>
            <a:off x="3637499" y="3494838"/>
            <a:ext cx="4112004" cy="199824"/>
          </a:xfrm>
          <a:prstGeom prst="roundRect">
            <a:avLst/>
          </a:prstGeom>
          <a:noFill/>
          <a:ln w="25400">
            <a:solidFill>
              <a:srgbClr val="0432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Calibri" panose="020F0502020204030204"/>
            </a:endParaRPr>
          </a:p>
        </p:txBody>
      </p:sp>
      <p:sp>
        <p:nvSpPr>
          <p:cNvPr id="13" name="CasellaDiTesto 12">
            <a:extLst>
              <a:ext uri="{FF2B5EF4-FFF2-40B4-BE49-F238E27FC236}">
                <a16:creationId xmlns:a16="http://schemas.microsoft.com/office/drawing/2014/main" id="{147AAFC6-2519-0002-3D18-1797C7D9AD17}"/>
              </a:ext>
            </a:extLst>
          </p:cNvPr>
          <p:cNvSpPr txBox="1"/>
          <p:nvPr/>
        </p:nvSpPr>
        <p:spPr>
          <a:xfrm>
            <a:off x="7101405" y="3469248"/>
            <a:ext cx="693106" cy="373949"/>
          </a:xfrm>
          <a:prstGeom prst="rect">
            <a:avLst/>
          </a:prstGeom>
          <a:noFill/>
        </p:spPr>
        <p:txBody>
          <a:bodyPr wrap="square" rtlCol="0">
            <a:spAutoFit/>
          </a:bodyPr>
          <a:lstStyle/>
          <a:p>
            <a:pPr defTabSz="837133" fontAlgn="auto">
              <a:spcBef>
                <a:spcPts val="0"/>
              </a:spcBef>
              <a:spcAft>
                <a:spcPts val="0"/>
              </a:spcAft>
              <a:defRPr/>
            </a:pPr>
            <a:r>
              <a:rPr lang="it-IT" sz="915" dirty="0">
                <a:solidFill>
                  <a:srgbClr val="0432FF"/>
                </a:solidFill>
                <a:cs typeface="Arial" panose="020B0604020202020204" pitchFamily="34" charset="0"/>
              </a:rPr>
              <a:t>-48 mg/</a:t>
            </a:r>
            <a:r>
              <a:rPr lang="it-IT" sz="915" dirty="0" err="1">
                <a:solidFill>
                  <a:srgbClr val="0432FF"/>
                </a:solidFill>
                <a:cs typeface="Arial" panose="020B0604020202020204" pitchFamily="34" charset="0"/>
              </a:rPr>
              <a:t>dL</a:t>
            </a:r>
            <a:endParaRPr lang="it-IT" sz="915" dirty="0">
              <a:solidFill>
                <a:srgbClr val="0432FF"/>
              </a:solidFill>
              <a:cs typeface="Arial" panose="020B0604020202020204" pitchFamily="34" charset="0"/>
            </a:endParaRPr>
          </a:p>
        </p:txBody>
      </p:sp>
      <p:sp>
        <p:nvSpPr>
          <p:cNvPr id="14" name="Rettangolo con angoli arrotondati 13">
            <a:extLst>
              <a:ext uri="{FF2B5EF4-FFF2-40B4-BE49-F238E27FC236}">
                <a16:creationId xmlns:a16="http://schemas.microsoft.com/office/drawing/2014/main" id="{36F326EB-3735-4F05-7AF0-03D6547B039A}"/>
              </a:ext>
            </a:extLst>
          </p:cNvPr>
          <p:cNvSpPr/>
          <p:nvPr/>
        </p:nvSpPr>
        <p:spPr>
          <a:xfrm>
            <a:off x="3632999" y="4561503"/>
            <a:ext cx="4112004" cy="199824"/>
          </a:xfrm>
          <a:prstGeom prst="roundRect">
            <a:avLst/>
          </a:prstGeom>
          <a:noFill/>
          <a:ln w="25400">
            <a:solidFill>
              <a:srgbClr val="0432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Calibri" panose="020F0502020204030204"/>
            </a:endParaRPr>
          </a:p>
        </p:txBody>
      </p:sp>
      <p:sp>
        <p:nvSpPr>
          <p:cNvPr id="15" name="CasellaDiTesto 14">
            <a:extLst>
              <a:ext uri="{FF2B5EF4-FFF2-40B4-BE49-F238E27FC236}">
                <a16:creationId xmlns:a16="http://schemas.microsoft.com/office/drawing/2014/main" id="{1C4EB5E3-6E48-BB1B-F4F7-4ED834FA8D12}"/>
              </a:ext>
            </a:extLst>
          </p:cNvPr>
          <p:cNvSpPr txBox="1"/>
          <p:nvPr/>
        </p:nvSpPr>
        <p:spPr>
          <a:xfrm>
            <a:off x="7096905" y="4535913"/>
            <a:ext cx="693106" cy="373949"/>
          </a:xfrm>
          <a:prstGeom prst="rect">
            <a:avLst/>
          </a:prstGeom>
          <a:noFill/>
        </p:spPr>
        <p:txBody>
          <a:bodyPr wrap="square" rtlCol="0">
            <a:spAutoFit/>
          </a:bodyPr>
          <a:lstStyle/>
          <a:p>
            <a:pPr defTabSz="837133" fontAlgn="auto">
              <a:spcBef>
                <a:spcPts val="0"/>
              </a:spcBef>
              <a:spcAft>
                <a:spcPts val="0"/>
              </a:spcAft>
              <a:defRPr/>
            </a:pPr>
            <a:r>
              <a:rPr lang="it-IT" sz="915" dirty="0">
                <a:solidFill>
                  <a:srgbClr val="0432FF"/>
                </a:solidFill>
                <a:cs typeface="Arial" panose="020B0604020202020204" pitchFamily="34" charset="0"/>
              </a:rPr>
              <a:t>-41 mg/</a:t>
            </a:r>
            <a:r>
              <a:rPr lang="it-IT" sz="915" dirty="0" err="1">
                <a:solidFill>
                  <a:srgbClr val="0432FF"/>
                </a:solidFill>
                <a:cs typeface="Arial" panose="020B0604020202020204" pitchFamily="34" charset="0"/>
              </a:rPr>
              <a:t>dL</a:t>
            </a:r>
            <a:endParaRPr lang="it-IT" sz="915" dirty="0">
              <a:solidFill>
                <a:srgbClr val="0432FF"/>
              </a:solidFill>
              <a:cs typeface="Arial" panose="020B0604020202020204" pitchFamily="34" charset="0"/>
            </a:endParaRPr>
          </a:p>
        </p:txBody>
      </p:sp>
      <p:sp>
        <p:nvSpPr>
          <p:cNvPr id="16" name="Rettangolo con angoli arrotondati 15">
            <a:extLst>
              <a:ext uri="{FF2B5EF4-FFF2-40B4-BE49-F238E27FC236}">
                <a16:creationId xmlns:a16="http://schemas.microsoft.com/office/drawing/2014/main" id="{79556F0C-9B9D-B0FB-BA53-26F68B01D562}"/>
              </a:ext>
            </a:extLst>
          </p:cNvPr>
          <p:cNvSpPr/>
          <p:nvPr/>
        </p:nvSpPr>
        <p:spPr>
          <a:xfrm>
            <a:off x="3637500" y="4566004"/>
            <a:ext cx="4112004" cy="199824"/>
          </a:xfrm>
          <a:prstGeom prst="roundRect">
            <a:avLst/>
          </a:prstGeom>
          <a:noFill/>
          <a:ln w="25400">
            <a:solidFill>
              <a:srgbClr val="0432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Calibri" panose="020F0502020204030204"/>
            </a:endParaRPr>
          </a:p>
        </p:txBody>
      </p:sp>
      <p:sp>
        <p:nvSpPr>
          <p:cNvPr id="17" name="CasellaDiTesto 16">
            <a:extLst>
              <a:ext uri="{FF2B5EF4-FFF2-40B4-BE49-F238E27FC236}">
                <a16:creationId xmlns:a16="http://schemas.microsoft.com/office/drawing/2014/main" id="{734F53AD-E61D-45B8-C5A2-1FD387499182}"/>
              </a:ext>
            </a:extLst>
          </p:cNvPr>
          <p:cNvSpPr txBox="1"/>
          <p:nvPr/>
        </p:nvSpPr>
        <p:spPr>
          <a:xfrm>
            <a:off x="7101406" y="5872618"/>
            <a:ext cx="693106" cy="373949"/>
          </a:xfrm>
          <a:prstGeom prst="rect">
            <a:avLst/>
          </a:prstGeom>
          <a:noFill/>
        </p:spPr>
        <p:txBody>
          <a:bodyPr wrap="square" rtlCol="0">
            <a:spAutoFit/>
          </a:bodyPr>
          <a:lstStyle/>
          <a:p>
            <a:pPr defTabSz="837133" fontAlgn="auto">
              <a:spcBef>
                <a:spcPts val="0"/>
              </a:spcBef>
              <a:spcAft>
                <a:spcPts val="0"/>
              </a:spcAft>
              <a:defRPr/>
            </a:pPr>
            <a:r>
              <a:rPr lang="it-IT" sz="915" dirty="0">
                <a:solidFill>
                  <a:srgbClr val="0432FF"/>
                </a:solidFill>
                <a:cs typeface="Arial" panose="020B0604020202020204" pitchFamily="34" charset="0"/>
              </a:rPr>
              <a:t>-33 mg/</a:t>
            </a:r>
            <a:r>
              <a:rPr lang="it-IT" sz="915" dirty="0" err="1">
                <a:solidFill>
                  <a:srgbClr val="0432FF"/>
                </a:solidFill>
                <a:cs typeface="Arial" panose="020B0604020202020204" pitchFamily="34" charset="0"/>
              </a:rPr>
              <a:t>dL</a:t>
            </a:r>
            <a:endParaRPr lang="it-IT" sz="915" dirty="0">
              <a:solidFill>
                <a:srgbClr val="0432FF"/>
              </a:solidFill>
              <a:cs typeface="Arial" panose="020B0604020202020204" pitchFamily="34" charset="0"/>
            </a:endParaRPr>
          </a:p>
        </p:txBody>
      </p:sp>
      <p:sp>
        <p:nvSpPr>
          <p:cNvPr id="18" name="Rettangolo con angoli arrotondati 17">
            <a:extLst>
              <a:ext uri="{FF2B5EF4-FFF2-40B4-BE49-F238E27FC236}">
                <a16:creationId xmlns:a16="http://schemas.microsoft.com/office/drawing/2014/main" id="{FF7BF5E2-4358-D8D7-43B9-D7DE8021265A}"/>
              </a:ext>
            </a:extLst>
          </p:cNvPr>
          <p:cNvSpPr/>
          <p:nvPr/>
        </p:nvSpPr>
        <p:spPr>
          <a:xfrm>
            <a:off x="3633003" y="5218606"/>
            <a:ext cx="4112004" cy="199824"/>
          </a:xfrm>
          <a:prstGeom prst="roundRect">
            <a:avLst/>
          </a:prstGeom>
          <a:noFill/>
          <a:ln w="25400">
            <a:solidFill>
              <a:srgbClr val="0432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Calibri" panose="020F0502020204030204"/>
            </a:endParaRPr>
          </a:p>
        </p:txBody>
      </p:sp>
      <p:sp>
        <p:nvSpPr>
          <p:cNvPr id="19" name="CasellaDiTesto 18">
            <a:extLst>
              <a:ext uri="{FF2B5EF4-FFF2-40B4-BE49-F238E27FC236}">
                <a16:creationId xmlns:a16="http://schemas.microsoft.com/office/drawing/2014/main" id="{D93B472B-5870-B015-A1C2-87912274F1AF}"/>
              </a:ext>
            </a:extLst>
          </p:cNvPr>
          <p:cNvSpPr txBox="1"/>
          <p:nvPr/>
        </p:nvSpPr>
        <p:spPr>
          <a:xfrm>
            <a:off x="7096909" y="5193016"/>
            <a:ext cx="693106" cy="373949"/>
          </a:xfrm>
          <a:prstGeom prst="rect">
            <a:avLst/>
          </a:prstGeom>
          <a:noFill/>
        </p:spPr>
        <p:txBody>
          <a:bodyPr wrap="square" rtlCol="0">
            <a:spAutoFit/>
          </a:bodyPr>
          <a:lstStyle/>
          <a:p>
            <a:pPr defTabSz="837133" fontAlgn="auto">
              <a:spcBef>
                <a:spcPts val="0"/>
              </a:spcBef>
              <a:spcAft>
                <a:spcPts val="0"/>
              </a:spcAft>
              <a:defRPr/>
            </a:pPr>
            <a:r>
              <a:rPr lang="it-IT" sz="915" dirty="0">
                <a:solidFill>
                  <a:srgbClr val="0432FF"/>
                </a:solidFill>
                <a:cs typeface="Arial" panose="020B0604020202020204" pitchFamily="34" charset="0"/>
              </a:rPr>
              <a:t>-52 mg/</a:t>
            </a:r>
            <a:r>
              <a:rPr lang="it-IT" sz="915" dirty="0" err="1">
                <a:solidFill>
                  <a:srgbClr val="0432FF"/>
                </a:solidFill>
                <a:cs typeface="Arial" panose="020B0604020202020204" pitchFamily="34" charset="0"/>
              </a:rPr>
              <a:t>dL</a:t>
            </a:r>
            <a:endParaRPr lang="it-IT" sz="915" dirty="0">
              <a:solidFill>
                <a:srgbClr val="0432FF"/>
              </a:solidFill>
              <a:cs typeface="Arial" panose="020B0604020202020204" pitchFamily="34" charset="0"/>
            </a:endParaRPr>
          </a:p>
        </p:txBody>
      </p:sp>
      <p:sp>
        <p:nvSpPr>
          <p:cNvPr id="20" name="Rettangolo con angoli arrotondati 19">
            <a:extLst>
              <a:ext uri="{FF2B5EF4-FFF2-40B4-BE49-F238E27FC236}">
                <a16:creationId xmlns:a16="http://schemas.microsoft.com/office/drawing/2014/main" id="{90B0A3FB-71A3-90BB-7991-D45C5EBB5ED3}"/>
              </a:ext>
            </a:extLst>
          </p:cNvPr>
          <p:cNvSpPr/>
          <p:nvPr/>
        </p:nvSpPr>
        <p:spPr>
          <a:xfrm>
            <a:off x="3633000" y="5884708"/>
            <a:ext cx="4112004" cy="199824"/>
          </a:xfrm>
          <a:prstGeom prst="roundRect">
            <a:avLst/>
          </a:prstGeom>
          <a:noFill/>
          <a:ln w="25400">
            <a:solidFill>
              <a:srgbClr val="0432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Calibri" panose="020F0502020204030204"/>
            </a:endParaRPr>
          </a:p>
        </p:txBody>
      </p:sp>
      <p:sp>
        <p:nvSpPr>
          <p:cNvPr id="21" name="Rettangolo con angoli arrotondati 20">
            <a:extLst>
              <a:ext uri="{FF2B5EF4-FFF2-40B4-BE49-F238E27FC236}">
                <a16:creationId xmlns:a16="http://schemas.microsoft.com/office/drawing/2014/main" id="{BBEA1ED1-6EC0-5BF0-CDE3-E578A3A18C3E}"/>
              </a:ext>
            </a:extLst>
          </p:cNvPr>
          <p:cNvSpPr/>
          <p:nvPr/>
        </p:nvSpPr>
        <p:spPr>
          <a:xfrm>
            <a:off x="3628503" y="6141248"/>
            <a:ext cx="4112004" cy="199824"/>
          </a:xfrm>
          <a:prstGeom prst="roundRect">
            <a:avLst/>
          </a:prstGeom>
          <a:solidFill>
            <a:srgbClr val="FF0000">
              <a:alpha val="20000"/>
            </a:srgbClr>
          </a:solidFill>
          <a:ln w="25400">
            <a:solidFill>
              <a:srgbClr val="0432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Calibri" panose="020F0502020204030204"/>
            </a:endParaRPr>
          </a:p>
        </p:txBody>
      </p:sp>
      <p:sp>
        <p:nvSpPr>
          <p:cNvPr id="23" name="CasellaDiTesto 22">
            <a:extLst>
              <a:ext uri="{FF2B5EF4-FFF2-40B4-BE49-F238E27FC236}">
                <a16:creationId xmlns:a16="http://schemas.microsoft.com/office/drawing/2014/main" id="{2304F5FD-33BE-322C-C797-20C231819D09}"/>
              </a:ext>
            </a:extLst>
          </p:cNvPr>
          <p:cNvSpPr txBox="1"/>
          <p:nvPr/>
        </p:nvSpPr>
        <p:spPr>
          <a:xfrm>
            <a:off x="7105907" y="6120157"/>
            <a:ext cx="693106" cy="373949"/>
          </a:xfrm>
          <a:prstGeom prst="rect">
            <a:avLst/>
          </a:prstGeom>
          <a:noFill/>
        </p:spPr>
        <p:txBody>
          <a:bodyPr wrap="square" rtlCol="0">
            <a:spAutoFit/>
          </a:bodyPr>
          <a:lstStyle/>
          <a:p>
            <a:pPr defTabSz="837133" fontAlgn="auto">
              <a:spcBef>
                <a:spcPts val="0"/>
              </a:spcBef>
              <a:spcAft>
                <a:spcPts val="0"/>
              </a:spcAft>
              <a:defRPr/>
            </a:pPr>
            <a:r>
              <a:rPr lang="it-IT" sz="915" dirty="0">
                <a:solidFill>
                  <a:srgbClr val="0432FF"/>
                </a:solidFill>
                <a:cs typeface="Arial" panose="020B0604020202020204" pitchFamily="34" charset="0"/>
              </a:rPr>
              <a:t>-45 mg/</a:t>
            </a:r>
            <a:r>
              <a:rPr lang="it-IT" sz="915" dirty="0" err="1">
                <a:solidFill>
                  <a:srgbClr val="0432FF"/>
                </a:solidFill>
                <a:cs typeface="Arial" panose="020B0604020202020204" pitchFamily="34" charset="0"/>
              </a:rPr>
              <a:t>dL</a:t>
            </a:r>
            <a:endParaRPr lang="it-IT" sz="915" dirty="0">
              <a:solidFill>
                <a:srgbClr val="0432FF"/>
              </a:solidFill>
              <a:cs typeface="Arial" panose="020B0604020202020204" pitchFamily="34" charset="0"/>
            </a:endParaRPr>
          </a:p>
        </p:txBody>
      </p:sp>
      <p:sp>
        <p:nvSpPr>
          <p:cNvPr id="24" name="Rettangolo 23">
            <a:extLst>
              <a:ext uri="{FF2B5EF4-FFF2-40B4-BE49-F238E27FC236}">
                <a16:creationId xmlns:a16="http://schemas.microsoft.com/office/drawing/2014/main" id="{59F187BD-EB63-5370-CB9B-AC4DA24D541E}"/>
              </a:ext>
            </a:extLst>
          </p:cNvPr>
          <p:cNvSpPr/>
          <p:nvPr/>
        </p:nvSpPr>
        <p:spPr>
          <a:xfrm>
            <a:off x="136940" y="1620877"/>
            <a:ext cx="3285751" cy="2064540"/>
          </a:xfrm>
          <a:prstGeom prst="rect">
            <a:avLst/>
          </a:prstGeom>
          <a:solidFill>
            <a:srgbClr val="0000FF">
              <a:alpha val="20000"/>
            </a:srgbClr>
          </a:solidFill>
        </p:spPr>
        <p:txBody>
          <a:bodyPr wrap="square">
            <a:spAutoFit/>
          </a:bodyPr>
          <a:lstStyle/>
          <a:p>
            <a:pPr defTabSz="837133" fontAlgn="auto">
              <a:spcBef>
                <a:spcPts val="0"/>
              </a:spcBef>
              <a:spcAft>
                <a:spcPts val="0"/>
              </a:spcAft>
              <a:defRPr/>
            </a:pPr>
            <a:r>
              <a:rPr lang="en-US" sz="1831" dirty="0">
                <a:solidFill>
                  <a:prstClr val="black"/>
                </a:solidFill>
                <a:cs typeface="Arial" panose="020B0604020202020204" pitchFamily="34" charset="0"/>
              </a:rPr>
              <a:t>Efficacy of lipid-lowering medicines as LDL-C absolute value change from baseline (N=23/33 trials; All: Intervention - N=66330; Control – N=62361; Present: N=52731 – lipid outcomes)</a:t>
            </a:r>
          </a:p>
        </p:txBody>
      </p:sp>
      <p:pic>
        <p:nvPicPr>
          <p:cNvPr id="25" name="Immagine 24">
            <a:extLst>
              <a:ext uri="{FF2B5EF4-FFF2-40B4-BE49-F238E27FC236}">
                <a16:creationId xmlns:a16="http://schemas.microsoft.com/office/drawing/2014/main" id="{FA2DD297-B7D4-5396-2428-C73A70CFA527}"/>
              </a:ext>
            </a:extLst>
          </p:cNvPr>
          <p:cNvPicPr>
            <a:picLocks noChangeAspect="1"/>
          </p:cNvPicPr>
          <p:nvPr/>
        </p:nvPicPr>
        <p:blipFill>
          <a:blip r:embed="rId3"/>
          <a:stretch>
            <a:fillRect/>
          </a:stretch>
        </p:blipFill>
        <p:spPr>
          <a:xfrm>
            <a:off x="1662778" y="716429"/>
            <a:ext cx="6008722" cy="790621"/>
          </a:xfrm>
          <a:prstGeom prst="rect">
            <a:avLst/>
          </a:prstGeom>
        </p:spPr>
      </p:pic>
      <p:sp>
        <p:nvSpPr>
          <p:cNvPr id="26" name="Rettangolo 25">
            <a:extLst>
              <a:ext uri="{FF2B5EF4-FFF2-40B4-BE49-F238E27FC236}">
                <a16:creationId xmlns:a16="http://schemas.microsoft.com/office/drawing/2014/main" id="{4C4879C0-7AF2-9F1C-445A-2B2382E3BC8C}"/>
              </a:ext>
            </a:extLst>
          </p:cNvPr>
          <p:cNvSpPr/>
          <p:nvPr/>
        </p:nvSpPr>
        <p:spPr>
          <a:xfrm>
            <a:off x="9766431" y="6406549"/>
            <a:ext cx="1359963" cy="599780"/>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Ying H, Cardiovasc Drugs </a:t>
            </a:r>
            <a:r>
              <a:rPr lang="en-GB" sz="1099" dirty="0" err="1">
                <a:solidFill>
                  <a:prstClr val="black"/>
                </a:solidFill>
                <a:ea typeface="Calibri" panose="020F0502020204030204" pitchFamily="34" charset="0"/>
                <a:cs typeface="Arial" panose="020B0604020202020204" pitchFamily="34" charset="0"/>
              </a:rPr>
              <a:t>Ther</a:t>
            </a:r>
            <a:r>
              <a:rPr lang="en-GB" sz="1099" dirty="0">
                <a:solidFill>
                  <a:prstClr val="black"/>
                </a:solidFill>
                <a:ea typeface="Calibri" panose="020F0502020204030204" pitchFamily="34" charset="0"/>
                <a:cs typeface="Arial" panose="020B0604020202020204" pitchFamily="34" charset="0"/>
              </a:rPr>
              <a:t> 2021</a:t>
            </a:r>
            <a:endParaRPr lang="en-GB" sz="1099" dirty="0">
              <a:solidFill>
                <a:prstClr val="black"/>
              </a:solidFill>
              <a:cs typeface="Arial" panose="020B0604020202020204" pitchFamily="34" charset="0"/>
            </a:endParaRPr>
          </a:p>
        </p:txBody>
      </p:sp>
    </p:spTree>
    <p:extLst>
      <p:ext uri="{BB962C8B-B14F-4D97-AF65-F5344CB8AC3E}">
        <p14:creationId xmlns:p14="http://schemas.microsoft.com/office/powerpoint/2010/main" val="13891512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6053241-B36C-09D9-3DDD-AC9FD1B9DF51}"/>
              </a:ext>
            </a:extLst>
          </p:cNvPr>
          <p:cNvPicPr>
            <a:picLocks noChangeAspect="1"/>
          </p:cNvPicPr>
          <p:nvPr/>
        </p:nvPicPr>
        <p:blipFill>
          <a:blip r:embed="rId2"/>
          <a:stretch>
            <a:fillRect/>
          </a:stretch>
        </p:blipFill>
        <p:spPr>
          <a:xfrm>
            <a:off x="999904" y="1697036"/>
            <a:ext cx="7619613" cy="5059976"/>
          </a:xfrm>
          <a:prstGeom prst="rect">
            <a:avLst/>
          </a:prstGeom>
          <a:effectLst>
            <a:outerShdw blurRad="50800" dist="38100" dir="2700000" algn="tl" rotWithShape="0">
              <a:prstClr val="black">
                <a:alpha val="40000"/>
              </a:prstClr>
            </a:outerShdw>
          </a:effectLst>
        </p:spPr>
      </p:pic>
      <p:pic>
        <p:nvPicPr>
          <p:cNvPr id="5" name="Immagine 4">
            <a:extLst>
              <a:ext uri="{FF2B5EF4-FFF2-40B4-BE49-F238E27FC236}">
                <a16:creationId xmlns:a16="http://schemas.microsoft.com/office/drawing/2014/main" id="{BC89DD88-1919-5A5A-8C7D-A126D022D185}"/>
              </a:ext>
            </a:extLst>
          </p:cNvPr>
          <p:cNvPicPr>
            <a:picLocks noChangeAspect="1"/>
          </p:cNvPicPr>
          <p:nvPr/>
        </p:nvPicPr>
        <p:blipFill>
          <a:blip r:embed="rId3"/>
          <a:stretch>
            <a:fillRect/>
          </a:stretch>
        </p:blipFill>
        <p:spPr>
          <a:xfrm>
            <a:off x="749961" y="679534"/>
            <a:ext cx="9440948" cy="1023157"/>
          </a:xfrm>
          <a:prstGeom prst="rect">
            <a:avLst/>
          </a:prstGeom>
        </p:spPr>
      </p:pic>
      <p:sp>
        <p:nvSpPr>
          <p:cNvPr id="6" name="Rettangolo 5">
            <a:extLst>
              <a:ext uri="{FF2B5EF4-FFF2-40B4-BE49-F238E27FC236}">
                <a16:creationId xmlns:a16="http://schemas.microsoft.com/office/drawing/2014/main" id="{19EABAE9-A54B-B4CF-F1D6-9265CFE738A8}"/>
              </a:ext>
            </a:extLst>
          </p:cNvPr>
          <p:cNvSpPr/>
          <p:nvPr/>
        </p:nvSpPr>
        <p:spPr>
          <a:xfrm>
            <a:off x="9673484" y="6448936"/>
            <a:ext cx="1411648" cy="599780"/>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Jal-Ani A,</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Drugs &amp; Aging 2024</a:t>
            </a:r>
            <a:endParaRPr lang="en-GB" sz="1099" dirty="0">
              <a:solidFill>
                <a:prstClr val="black"/>
              </a:solidFill>
              <a:cs typeface="Arial" panose="020B0604020202020204" pitchFamily="34" charset="0"/>
            </a:endParaRPr>
          </a:p>
        </p:txBody>
      </p:sp>
      <p:sp>
        <p:nvSpPr>
          <p:cNvPr id="7" name="CasellaDiTesto 6">
            <a:extLst>
              <a:ext uri="{FF2B5EF4-FFF2-40B4-BE49-F238E27FC236}">
                <a16:creationId xmlns:a16="http://schemas.microsoft.com/office/drawing/2014/main" id="{6D32BA50-8C39-7C52-3AC0-4EF80ACB87F2}"/>
              </a:ext>
            </a:extLst>
          </p:cNvPr>
          <p:cNvSpPr txBox="1"/>
          <p:nvPr/>
        </p:nvSpPr>
        <p:spPr>
          <a:xfrm>
            <a:off x="8892911" y="4625632"/>
            <a:ext cx="2099209" cy="486928"/>
          </a:xfrm>
          <a:prstGeom prst="rect">
            <a:avLst/>
          </a:prstGeom>
          <a:solidFill>
            <a:srgbClr val="0432FF">
              <a:alpha val="20000"/>
            </a:srgbClr>
          </a:solidFill>
        </p:spPr>
        <p:txBody>
          <a:bodyPr wrap="square" rtlCol="0">
            <a:spAutoFit/>
          </a:bodyPr>
          <a:lstStyle/>
          <a:p>
            <a:pPr defTabSz="837133" fontAlgn="auto">
              <a:spcBef>
                <a:spcPts val="0"/>
              </a:spcBef>
              <a:spcAft>
                <a:spcPts val="0"/>
              </a:spcAft>
              <a:defRPr/>
            </a:pPr>
            <a:r>
              <a:rPr lang="en-US" sz="1282" b="1" dirty="0">
                <a:solidFill>
                  <a:srgbClr val="0432FF"/>
                </a:solidFill>
                <a:cs typeface="Arial" panose="020B0604020202020204" pitchFamily="34" charset="0"/>
              </a:rPr>
              <a:t>Time to benefit </a:t>
            </a:r>
            <a:r>
              <a:rPr lang="en-US" sz="1282" dirty="0">
                <a:solidFill>
                  <a:prstClr val="black"/>
                </a:solidFill>
                <a:cs typeface="Arial" panose="020B0604020202020204" pitchFamily="34" charset="0"/>
              </a:rPr>
              <a:t>for statins is estimated at </a:t>
            </a:r>
            <a:r>
              <a:rPr lang="en-US" sz="1282" b="1" dirty="0">
                <a:solidFill>
                  <a:srgbClr val="0432FF"/>
                </a:solidFill>
                <a:cs typeface="Arial" panose="020B0604020202020204" pitchFamily="34" charset="0"/>
              </a:rPr>
              <a:t>2.5 years </a:t>
            </a:r>
          </a:p>
        </p:txBody>
      </p:sp>
      <p:cxnSp>
        <p:nvCxnSpPr>
          <p:cNvPr id="9" name="Connettore 1 8">
            <a:extLst>
              <a:ext uri="{FF2B5EF4-FFF2-40B4-BE49-F238E27FC236}">
                <a16:creationId xmlns:a16="http://schemas.microsoft.com/office/drawing/2014/main" id="{29F37B8A-E260-91C0-8CCD-B1B1483B878E}"/>
              </a:ext>
            </a:extLst>
          </p:cNvPr>
          <p:cNvCxnSpPr>
            <a:cxnSpLocks/>
          </p:cNvCxnSpPr>
          <p:nvPr/>
        </p:nvCxnSpPr>
        <p:spPr>
          <a:xfrm>
            <a:off x="7959366" y="4865134"/>
            <a:ext cx="797263"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3818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9F57AA0-8CDA-C4C1-181D-598EC37FC182}"/>
              </a:ext>
            </a:extLst>
          </p:cNvPr>
          <p:cNvPicPr>
            <a:picLocks noChangeAspect="1"/>
          </p:cNvPicPr>
          <p:nvPr/>
        </p:nvPicPr>
        <p:blipFill>
          <a:blip r:embed="rId2"/>
          <a:stretch>
            <a:fillRect/>
          </a:stretch>
        </p:blipFill>
        <p:spPr>
          <a:xfrm>
            <a:off x="179189" y="2616619"/>
            <a:ext cx="7115592" cy="3969241"/>
          </a:xfrm>
          <a:prstGeom prst="rect">
            <a:avLst/>
          </a:prstGeom>
          <a:ln w="31750">
            <a:solidFill>
              <a:srgbClr val="0432FF"/>
            </a:solidFill>
          </a:ln>
          <a:effectLst>
            <a:outerShdw blurRad="50800" dist="38100" dir="2700000" algn="tl" rotWithShape="0">
              <a:prstClr val="black">
                <a:alpha val="40000"/>
              </a:prstClr>
            </a:outerShdw>
          </a:effectLst>
        </p:spPr>
      </p:pic>
      <p:sp>
        <p:nvSpPr>
          <p:cNvPr id="6" name="CasellaDiTesto 5">
            <a:extLst>
              <a:ext uri="{FF2B5EF4-FFF2-40B4-BE49-F238E27FC236}">
                <a16:creationId xmlns:a16="http://schemas.microsoft.com/office/drawing/2014/main" id="{E2B06D0A-8C63-D33A-2E29-6C99E6881759}"/>
              </a:ext>
            </a:extLst>
          </p:cNvPr>
          <p:cNvSpPr txBox="1"/>
          <p:nvPr/>
        </p:nvSpPr>
        <p:spPr>
          <a:xfrm>
            <a:off x="7452154" y="2603077"/>
            <a:ext cx="3549837" cy="2262735"/>
          </a:xfrm>
          <a:prstGeom prst="rect">
            <a:avLst/>
          </a:prstGeom>
          <a:solidFill>
            <a:srgbClr val="0432FF">
              <a:alpha val="15000"/>
            </a:srgbClr>
          </a:solidFill>
          <a:ln w="31750">
            <a:solidFill>
              <a:srgbClr val="0432FF"/>
            </a:solidFill>
          </a:ln>
        </p:spPr>
        <p:txBody>
          <a:bodyPr wrap="square">
            <a:spAutoFit/>
          </a:bodyPr>
          <a:lstStyle/>
          <a:p>
            <a:pPr algn="l">
              <a:buNone/>
            </a:pPr>
            <a:r>
              <a:rPr lang="it-IT" sz="1282" b="1" dirty="0">
                <a:solidFill>
                  <a:srgbClr val="0432FF"/>
                </a:solidFill>
                <a:cs typeface="Arial" panose="020B0604020202020204" pitchFamily="34" charset="0"/>
              </a:rPr>
              <a:t>Il calcolo del punteggio individuale:</a:t>
            </a:r>
            <a:r>
              <a:rPr lang="it-IT" sz="1282" dirty="0">
                <a:solidFill>
                  <a:srgbClr val="212529"/>
                </a:solidFill>
                <a:cs typeface="Arial" panose="020B0604020202020204" pitchFamily="34" charset="0"/>
              </a:rPr>
              <a:t> </a:t>
            </a:r>
          </a:p>
          <a:p>
            <a:pPr marL="261604" indent="-261604">
              <a:buClr>
                <a:srgbClr val="0432FF"/>
              </a:buClr>
              <a:buSzPct val="125000"/>
              <a:buFont typeface="Arial" panose="020B0604020202020204" pitchFamily="34" charset="0"/>
              <a:buChar char="•"/>
            </a:pPr>
            <a:r>
              <a:rPr lang="it-IT" sz="1282" dirty="0">
                <a:solidFill>
                  <a:srgbClr val="212529"/>
                </a:solidFill>
                <a:cs typeface="Arial" panose="020B0604020202020204" pitchFamily="34" charset="0"/>
              </a:rPr>
              <a:t>fattori di rischio (</a:t>
            </a:r>
            <a:r>
              <a:rPr lang="it-IT" sz="1282" dirty="0" err="1">
                <a:solidFill>
                  <a:srgbClr val="212529"/>
                </a:solidFill>
                <a:cs typeface="Arial" panose="020B0604020202020204" pitchFamily="34" charset="0"/>
              </a:rPr>
              <a:t>FdR</a:t>
            </a:r>
            <a:r>
              <a:rPr lang="it-IT" sz="1282" dirty="0">
                <a:solidFill>
                  <a:srgbClr val="212529"/>
                </a:solidFill>
                <a:cs typeface="Arial" panose="020B0604020202020204" pitchFamily="34" charset="0"/>
              </a:rPr>
              <a:t>) misurati con metodi standard</a:t>
            </a:r>
          </a:p>
          <a:p>
            <a:pPr marL="261604" indent="-261604">
              <a:buClr>
                <a:srgbClr val="0432FF"/>
              </a:buClr>
              <a:buSzPct val="125000"/>
              <a:buFont typeface="Arial" panose="020B0604020202020204" pitchFamily="34" charset="0"/>
              <a:buChar char="•"/>
            </a:pPr>
            <a:r>
              <a:rPr lang="it-IT" sz="1282" dirty="0">
                <a:solidFill>
                  <a:srgbClr val="212529"/>
                </a:solidFill>
                <a:cs typeface="Arial" panose="020B0604020202020204" pitchFamily="34" charset="0"/>
              </a:rPr>
              <a:t>utilizzabile su donne e uomini tra i </a:t>
            </a:r>
            <a:r>
              <a:rPr lang="it-IT" sz="1282" b="1" dirty="0">
                <a:solidFill>
                  <a:srgbClr val="0432FF"/>
                </a:solidFill>
                <a:cs typeface="Arial" panose="020B0604020202020204" pitchFamily="34" charset="0"/>
              </a:rPr>
              <a:t>35 e i 69 anni</a:t>
            </a:r>
            <a:r>
              <a:rPr lang="it-IT" sz="1282" dirty="0">
                <a:solidFill>
                  <a:srgbClr val="0432FF"/>
                </a:solidFill>
                <a:cs typeface="Arial" panose="020B0604020202020204" pitchFamily="34" charset="0"/>
              </a:rPr>
              <a:t> </a:t>
            </a:r>
          </a:p>
          <a:p>
            <a:pPr marL="261604" indent="-261604">
              <a:buClr>
                <a:srgbClr val="0432FF"/>
              </a:buClr>
              <a:buSzPct val="125000"/>
              <a:buFont typeface="Arial" panose="020B0604020202020204" pitchFamily="34" charset="0"/>
              <a:buChar char="•"/>
            </a:pPr>
            <a:r>
              <a:rPr lang="it-IT" sz="1282" b="1" u="sng" dirty="0">
                <a:solidFill>
                  <a:srgbClr val="0432FF"/>
                </a:solidFill>
                <a:cs typeface="Arial" panose="020B0604020202020204" pitchFamily="34" charset="0"/>
              </a:rPr>
              <a:t>non</a:t>
            </a:r>
            <a:r>
              <a:rPr lang="it-IT" sz="1282" dirty="0">
                <a:solidFill>
                  <a:srgbClr val="212529"/>
                </a:solidFill>
                <a:cs typeface="Arial" panose="020B0604020202020204" pitchFamily="34" charset="0"/>
              </a:rPr>
              <a:t> precedenti eventi cardiovascolari </a:t>
            </a:r>
          </a:p>
          <a:p>
            <a:pPr marL="261604" indent="-261604">
              <a:buClr>
                <a:srgbClr val="0432FF"/>
              </a:buClr>
              <a:buSzPct val="125000"/>
              <a:buFont typeface="Arial" panose="020B0604020202020204" pitchFamily="34" charset="0"/>
              <a:buChar char="•"/>
            </a:pPr>
            <a:r>
              <a:rPr lang="it-IT" sz="1282" b="1" u="sng" dirty="0">
                <a:solidFill>
                  <a:srgbClr val="0432FF"/>
                </a:solidFill>
                <a:cs typeface="Arial" panose="020B0604020202020204" pitchFamily="34" charset="0"/>
              </a:rPr>
              <a:t>non valori estremi</a:t>
            </a:r>
            <a:r>
              <a:rPr lang="it-IT" sz="1282" dirty="0">
                <a:solidFill>
                  <a:srgbClr val="212529"/>
                </a:solidFill>
                <a:cs typeface="Arial" panose="020B0604020202020204" pitchFamily="34" charset="0"/>
              </a:rPr>
              <a:t> dei </a:t>
            </a:r>
            <a:r>
              <a:rPr lang="it-IT" sz="1282" dirty="0" err="1">
                <a:solidFill>
                  <a:srgbClr val="212529"/>
                </a:solidFill>
                <a:cs typeface="Arial" panose="020B0604020202020204" pitchFamily="34" charset="0"/>
              </a:rPr>
              <a:t>FdR</a:t>
            </a:r>
            <a:r>
              <a:rPr lang="it-IT" sz="1282" dirty="0">
                <a:solidFill>
                  <a:srgbClr val="212529"/>
                </a:solidFill>
                <a:cs typeface="Arial" panose="020B0604020202020204" pitchFamily="34" charset="0"/>
              </a:rPr>
              <a:t>: PA sistolica &gt;200 o &lt;90 mmHg, colesterolemia totale &gt;320 o &lt;130 mg/dl, HDL &lt;20 o &gt;100 mg/dl</a:t>
            </a:r>
          </a:p>
        </p:txBody>
      </p:sp>
      <p:sp>
        <p:nvSpPr>
          <p:cNvPr id="7" name="CasellaDiTesto 6">
            <a:extLst>
              <a:ext uri="{FF2B5EF4-FFF2-40B4-BE49-F238E27FC236}">
                <a16:creationId xmlns:a16="http://schemas.microsoft.com/office/drawing/2014/main" id="{9EDCDC1A-020B-A3A9-0895-B39DDA308544}"/>
              </a:ext>
            </a:extLst>
          </p:cNvPr>
          <p:cNvSpPr txBox="1"/>
          <p:nvPr/>
        </p:nvSpPr>
        <p:spPr>
          <a:xfrm>
            <a:off x="7455399" y="4650469"/>
            <a:ext cx="3549837" cy="1769459"/>
          </a:xfrm>
          <a:prstGeom prst="rect">
            <a:avLst/>
          </a:prstGeom>
          <a:solidFill>
            <a:srgbClr val="FF0000">
              <a:alpha val="15000"/>
            </a:srgbClr>
          </a:solidFill>
          <a:ln w="31750">
            <a:solidFill>
              <a:srgbClr val="FF0000"/>
            </a:solidFill>
          </a:ln>
        </p:spPr>
        <p:txBody>
          <a:bodyPr wrap="square">
            <a:spAutoFit/>
          </a:bodyPr>
          <a:lstStyle/>
          <a:p>
            <a:pPr algn="l">
              <a:buNone/>
            </a:pPr>
            <a:r>
              <a:rPr lang="it-IT" sz="1282" b="1" dirty="0">
                <a:solidFill>
                  <a:srgbClr val="FF0000"/>
                </a:solidFill>
                <a:cs typeface="Arial" panose="020B0604020202020204" pitchFamily="34" charset="0"/>
              </a:rPr>
              <a:t>Eseguire la valutazione:</a:t>
            </a:r>
            <a:r>
              <a:rPr lang="it-IT" sz="1282" dirty="0">
                <a:solidFill>
                  <a:srgbClr val="212529"/>
                </a:solidFill>
                <a:cs typeface="Arial" panose="020B0604020202020204" pitchFamily="34" charset="0"/>
              </a:rPr>
              <a:t> </a:t>
            </a:r>
          </a:p>
          <a:p>
            <a:pPr marL="261604" indent="-261604">
              <a:buClr>
                <a:srgbClr val="FF0000"/>
              </a:buClr>
              <a:buSzPct val="125000"/>
              <a:buFont typeface="Arial" panose="020B0604020202020204" pitchFamily="34" charset="0"/>
              <a:buChar char="•"/>
            </a:pPr>
            <a:r>
              <a:rPr lang="it-IT" sz="1282" dirty="0">
                <a:cs typeface="Arial" panose="020B0604020202020204" pitchFamily="34" charset="0"/>
              </a:rPr>
              <a:t>ogni </a:t>
            </a:r>
            <a:r>
              <a:rPr lang="it-IT" sz="1282" b="1" u="sng" dirty="0">
                <a:solidFill>
                  <a:srgbClr val="FF0000"/>
                </a:solidFill>
                <a:cs typeface="Arial" panose="020B0604020202020204" pitchFamily="34" charset="0"/>
              </a:rPr>
              <a:t>sei mesi</a:t>
            </a:r>
            <a:r>
              <a:rPr lang="it-IT" sz="1282" dirty="0">
                <a:cs typeface="Arial" panose="020B0604020202020204" pitchFamily="34" charset="0"/>
              </a:rPr>
              <a:t> se elevato rischio CV (</a:t>
            </a:r>
            <a:r>
              <a:rPr lang="it-IT" sz="1282" b="1" u="sng" dirty="0">
                <a:solidFill>
                  <a:srgbClr val="FF0000"/>
                </a:solidFill>
                <a:cs typeface="Arial" panose="020B0604020202020204" pitchFamily="34" charset="0"/>
              </a:rPr>
              <a:t>&gt;</a:t>
            </a:r>
            <a:r>
              <a:rPr lang="it-IT" sz="1282" b="1" dirty="0">
                <a:solidFill>
                  <a:srgbClr val="FF0000"/>
                </a:solidFill>
                <a:cs typeface="Arial" panose="020B0604020202020204" pitchFamily="34" charset="0"/>
              </a:rPr>
              <a:t>20%</a:t>
            </a:r>
            <a:r>
              <a:rPr lang="it-IT" sz="1282" dirty="0">
                <a:cs typeface="Arial" panose="020B0604020202020204" pitchFamily="34" charset="0"/>
              </a:rPr>
              <a:t>)</a:t>
            </a:r>
          </a:p>
          <a:p>
            <a:pPr marL="261604" indent="-261604">
              <a:buClr>
                <a:srgbClr val="FF0000"/>
              </a:buClr>
              <a:buSzPct val="125000"/>
              <a:buFont typeface="Arial" panose="020B0604020202020204" pitchFamily="34" charset="0"/>
              <a:buChar char="•"/>
            </a:pPr>
            <a:r>
              <a:rPr lang="it-IT" sz="1282" b="1" u="sng" dirty="0">
                <a:solidFill>
                  <a:srgbClr val="FF0000"/>
                </a:solidFill>
                <a:cs typeface="Arial" panose="020B0604020202020204" pitchFamily="34" charset="0"/>
              </a:rPr>
              <a:t>ogni anno</a:t>
            </a:r>
            <a:r>
              <a:rPr lang="it-IT" sz="1282" dirty="0">
                <a:cs typeface="Arial" panose="020B0604020202020204" pitchFamily="34" charset="0"/>
              </a:rPr>
              <a:t> per rischio da tenere sotto controllo con l'adozione di uno stile di vita sano (</a:t>
            </a:r>
            <a:r>
              <a:rPr lang="it-IT" sz="1282" b="1" u="sng" dirty="0">
                <a:solidFill>
                  <a:srgbClr val="FF0000"/>
                </a:solidFill>
                <a:cs typeface="Arial" panose="020B0604020202020204" pitchFamily="34" charset="0"/>
              </a:rPr>
              <a:t>&gt;</a:t>
            </a:r>
            <a:r>
              <a:rPr lang="it-IT" sz="1282" b="1" dirty="0">
                <a:solidFill>
                  <a:srgbClr val="FF0000"/>
                </a:solidFill>
                <a:cs typeface="Arial" panose="020B0604020202020204" pitchFamily="34" charset="0"/>
              </a:rPr>
              <a:t>3% e &lt;20%</a:t>
            </a:r>
            <a:r>
              <a:rPr lang="it-IT" sz="1282" dirty="0">
                <a:cs typeface="Arial" panose="020B0604020202020204" pitchFamily="34" charset="0"/>
              </a:rPr>
              <a:t>)</a:t>
            </a:r>
          </a:p>
          <a:p>
            <a:pPr marL="261604" indent="-261604">
              <a:buClr>
                <a:srgbClr val="FF0000"/>
              </a:buClr>
              <a:buSzPct val="125000"/>
              <a:buFont typeface="Arial" panose="020B0604020202020204" pitchFamily="34" charset="0"/>
              <a:buChar char="•"/>
            </a:pPr>
            <a:r>
              <a:rPr lang="it-IT" sz="1282" dirty="0">
                <a:cs typeface="Arial" panose="020B0604020202020204" pitchFamily="34" charset="0"/>
              </a:rPr>
              <a:t>ogni </a:t>
            </a:r>
            <a:r>
              <a:rPr lang="it-IT" sz="1282" b="1" u="sng" dirty="0">
                <a:solidFill>
                  <a:srgbClr val="FF0000"/>
                </a:solidFill>
                <a:cs typeface="Arial" panose="020B0604020202020204" pitchFamily="34" charset="0"/>
              </a:rPr>
              <a:t>5 anni</a:t>
            </a:r>
            <a:r>
              <a:rPr lang="it-IT" sz="1282" dirty="0">
                <a:cs typeface="Arial" panose="020B0604020202020204" pitchFamily="34" charset="0"/>
              </a:rPr>
              <a:t> per basso rischio CV (</a:t>
            </a:r>
            <a:r>
              <a:rPr lang="it-IT" sz="1282" b="1" dirty="0">
                <a:solidFill>
                  <a:srgbClr val="FF0000"/>
                </a:solidFill>
                <a:cs typeface="Arial" panose="020B0604020202020204" pitchFamily="34" charset="0"/>
              </a:rPr>
              <a:t>&lt;3%</a:t>
            </a:r>
            <a:r>
              <a:rPr lang="it-IT" sz="1282" dirty="0">
                <a:cs typeface="Arial" panose="020B0604020202020204" pitchFamily="34" charset="0"/>
              </a:rPr>
              <a:t>)</a:t>
            </a:r>
            <a:endParaRPr lang="it-IT" sz="1282" dirty="0">
              <a:solidFill>
                <a:srgbClr val="212529"/>
              </a:solidFill>
              <a:cs typeface="Arial" panose="020B0604020202020204" pitchFamily="34" charset="0"/>
            </a:endParaRPr>
          </a:p>
        </p:txBody>
      </p:sp>
      <p:pic>
        <p:nvPicPr>
          <p:cNvPr id="8" name="Immagine 7">
            <a:extLst>
              <a:ext uri="{FF2B5EF4-FFF2-40B4-BE49-F238E27FC236}">
                <a16:creationId xmlns:a16="http://schemas.microsoft.com/office/drawing/2014/main" id="{4117F275-8A38-D872-366E-84E5A1F63BE0}"/>
              </a:ext>
            </a:extLst>
          </p:cNvPr>
          <p:cNvPicPr>
            <a:picLocks noChangeAspect="1"/>
          </p:cNvPicPr>
          <p:nvPr/>
        </p:nvPicPr>
        <p:blipFill>
          <a:blip r:embed="rId3"/>
          <a:stretch>
            <a:fillRect/>
          </a:stretch>
        </p:blipFill>
        <p:spPr>
          <a:xfrm>
            <a:off x="1283272" y="809922"/>
            <a:ext cx="4429805" cy="837128"/>
          </a:xfrm>
          <a:prstGeom prst="rect">
            <a:avLst/>
          </a:prstGeom>
        </p:spPr>
      </p:pic>
      <p:pic>
        <p:nvPicPr>
          <p:cNvPr id="9" name="Immagine 8">
            <a:extLst>
              <a:ext uri="{FF2B5EF4-FFF2-40B4-BE49-F238E27FC236}">
                <a16:creationId xmlns:a16="http://schemas.microsoft.com/office/drawing/2014/main" id="{332496C1-B4BF-D203-EF9C-042457920B7F}"/>
              </a:ext>
            </a:extLst>
          </p:cNvPr>
          <p:cNvPicPr>
            <a:picLocks noChangeAspect="1"/>
          </p:cNvPicPr>
          <p:nvPr/>
        </p:nvPicPr>
        <p:blipFill>
          <a:blip r:embed="rId4"/>
          <a:stretch>
            <a:fillRect/>
          </a:stretch>
        </p:blipFill>
        <p:spPr>
          <a:xfrm>
            <a:off x="6323303" y="793498"/>
            <a:ext cx="967348" cy="944676"/>
          </a:xfrm>
          <a:prstGeom prst="rect">
            <a:avLst/>
          </a:prstGeom>
        </p:spPr>
      </p:pic>
      <p:sp>
        <p:nvSpPr>
          <p:cNvPr id="10" name="CasellaDiTesto 9">
            <a:extLst>
              <a:ext uri="{FF2B5EF4-FFF2-40B4-BE49-F238E27FC236}">
                <a16:creationId xmlns:a16="http://schemas.microsoft.com/office/drawing/2014/main" id="{6B97DD8E-F71D-B983-868A-E1FFC47BDE35}"/>
              </a:ext>
            </a:extLst>
          </p:cNvPr>
          <p:cNvSpPr txBox="1"/>
          <p:nvPr/>
        </p:nvSpPr>
        <p:spPr>
          <a:xfrm>
            <a:off x="1118035" y="1891297"/>
            <a:ext cx="6542956" cy="374077"/>
          </a:xfrm>
          <a:prstGeom prst="rect">
            <a:avLst/>
          </a:prstGeom>
          <a:solidFill>
            <a:srgbClr val="0432FF">
              <a:alpha val="15000"/>
            </a:srgbClr>
          </a:solidFill>
        </p:spPr>
        <p:txBody>
          <a:bodyPr wrap="square">
            <a:spAutoFit/>
          </a:bodyPr>
          <a:lstStyle/>
          <a:p>
            <a:r>
              <a:rPr lang="en-US" sz="1831" noProof="1">
                <a:solidFill>
                  <a:srgbClr val="000000"/>
                </a:solidFill>
                <a:cs typeface="Arial" panose="020B0604020202020204" pitchFamily="34" charset="0"/>
              </a:rPr>
              <a:t>Valutazione del Rischio – Calcolo del punteggio individuale</a:t>
            </a:r>
          </a:p>
        </p:txBody>
      </p:sp>
      <p:sp>
        <p:nvSpPr>
          <p:cNvPr id="12" name="CasellaDiTesto 11">
            <a:extLst>
              <a:ext uri="{FF2B5EF4-FFF2-40B4-BE49-F238E27FC236}">
                <a16:creationId xmlns:a16="http://schemas.microsoft.com/office/drawing/2014/main" id="{BC28E60A-8F55-2C6F-AEEF-8CD9EDFE63EC}"/>
              </a:ext>
            </a:extLst>
          </p:cNvPr>
          <p:cNvSpPr txBox="1"/>
          <p:nvPr/>
        </p:nvSpPr>
        <p:spPr>
          <a:xfrm>
            <a:off x="7940036" y="6290748"/>
            <a:ext cx="3061956" cy="430631"/>
          </a:xfrm>
          <a:prstGeom prst="rect">
            <a:avLst/>
          </a:prstGeom>
          <a:noFill/>
        </p:spPr>
        <p:txBody>
          <a:bodyPr wrap="square">
            <a:spAutoFit/>
          </a:bodyPr>
          <a:lstStyle/>
          <a:p>
            <a:r>
              <a:rPr lang="it-IT" sz="1099" dirty="0">
                <a:cs typeface="Arial" panose="020B0604020202020204" pitchFamily="34" charset="0"/>
                <a:hlinkClick r:id="rId5"/>
              </a:rPr>
              <a:t>https://www.cuore.iss.it/valutazione/calc-rischio</a:t>
            </a:r>
            <a:endParaRPr lang="it-IT" sz="1099" dirty="0">
              <a:cs typeface="Arial" panose="020B0604020202020204" pitchFamily="34" charset="0"/>
            </a:endParaRPr>
          </a:p>
        </p:txBody>
      </p:sp>
    </p:spTree>
    <p:extLst>
      <p:ext uri="{BB962C8B-B14F-4D97-AF65-F5344CB8AC3E}">
        <p14:creationId xmlns:p14="http://schemas.microsoft.com/office/powerpoint/2010/main" val="498920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a:extLst>
              <a:ext uri="{FF2B5EF4-FFF2-40B4-BE49-F238E27FC236}">
                <a16:creationId xmlns:a16="http://schemas.microsoft.com/office/drawing/2014/main" id="{0681F36E-4043-2D68-0641-2333F55EBA6D}"/>
              </a:ext>
            </a:extLst>
          </p:cNvPr>
          <p:cNvSpPr txBox="1"/>
          <p:nvPr/>
        </p:nvSpPr>
        <p:spPr>
          <a:xfrm>
            <a:off x="5418827" y="6012879"/>
            <a:ext cx="4104456" cy="461665"/>
          </a:xfrm>
          <a:prstGeom prst="rect">
            <a:avLst/>
          </a:prstGeom>
          <a:noFill/>
        </p:spPr>
        <p:txBody>
          <a:bodyPr wrap="square">
            <a:spAutoFit/>
          </a:bodyPr>
          <a:lstStyle/>
          <a:p>
            <a:pPr marL="342900" indent="-342900">
              <a:buFont typeface="Arial" panose="020B0604020202020204" pitchFamily="34" charset="0"/>
              <a:buChar char="•"/>
            </a:pPr>
            <a:r>
              <a:rPr lang="it-IT" sz="2400" dirty="0">
                <a:solidFill>
                  <a:srgbClr val="002060"/>
                </a:solidFill>
                <a:latin typeface="Calibri" panose="020F0502020204030204" pitchFamily="34" charset="0"/>
                <a:cs typeface="Calibri" panose="020F0502020204030204" pitchFamily="34" charset="0"/>
              </a:rPr>
              <a:t>I pazienti e le loro famiglie</a:t>
            </a:r>
          </a:p>
        </p:txBody>
      </p:sp>
      <p:sp>
        <p:nvSpPr>
          <p:cNvPr id="3" name="CasellaDiTesto 2">
            <a:extLst>
              <a:ext uri="{FF2B5EF4-FFF2-40B4-BE49-F238E27FC236}">
                <a16:creationId xmlns:a16="http://schemas.microsoft.com/office/drawing/2014/main" id="{D303E0CF-D1F8-B520-434D-5EF9CF20D85F}"/>
              </a:ext>
            </a:extLst>
          </p:cNvPr>
          <p:cNvSpPr txBox="1"/>
          <p:nvPr/>
        </p:nvSpPr>
        <p:spPr>
          <a:xfrm>
            <a:off x="252264" y="324247"/>
            <a:ext cx="2785378" cy="1323439"/>
          </a:xfrm>
          <a:prstGeom prst="rect">
            <a:avLst/>
          </a:prstGeom>
          <a:noFill/>
        </p:spPr>
        <p:txBody>
          <a:bodyPr wrap="none" rtlCol="0">
            <a:spAutoFit/>
          </a:bodyPr>
          <a:lstStyle/>
          <a:p>
            <a:r>
              <a:rPr lang="it-IT" sz="3200" dirty="0">
                <a:solidFill>
                  <a:srgbClr val="C00000"/>
                </a:solidFill>
                <a:latin typeface="Calibri" panose="020F0502020204030204" pitchFamily="34" charset="0"/>
                <a:cs typeface="Calibri" panose="020F0502020204030204" pitchFamily="34" charset="0"/>
              </a:rPr>
              <a:t>Ringraziamenti:</a:t>
            </a:r>
          </a:p>
          <a:p>
            <a:pPr algn="r"/>
            <a:r>
              <a:rPr lang="it-IT" sz="3200" b="1" dirty="0">
                <a:solidFill>
                  <a:srgbClr val="C00000"/>
                </a:solidFill>
                <a:latin typeface="Calibri" panose="020F0502020204030204" pitchFamily="34" charset="0"/>
                <a:cs typeface="Calibri" panose="020F0502020204030204" pitchFamily="34" charset="0"/>
              </a:rPr>
              <a:t>I sostenitori</a:t>
            </a:r>
          </a:p>
        </p:txBody>
      </p:sp>
      <p:sp>
        <p:nvSpPr>
          <p:cNvPr id="4" name="Rettangolo 3">
            <a:extLst>
              <a:ext uri="{FF2B5EF4-FFF2-40B4-BE49-F238E27FC236}">
                <a16:creationId xmlns:a16="http://schemas.microsoft.com/office/drawing/2014/main" id="{9F42F51F-81F3-03EB-0612-B992ED080C1B}"/>
              </a:ext>
            </a:extLst>
          </p:cNvPr>
          <p:cNvSpPr/>
          <p:nvPr/>
        </p:nvSpPr>
        <p:spPr bwMode="auto">
          <a:xfrm>
            <a:off x="1348961" y="2372853"/>
            <a:ext cx="2768801" cy="2674301"/>
          </a:xfrm>
          <a:prstGeom prst="rect">
            <a:avLst/>
          </a:prstGeom>
          <a:solidFill>
            <a:srgbClr val="AB7942"/>
          </a:solid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020763" rtl="0" eaLnBrk="1" fontAlgn="base" latinLnBrk="0" hangingPunct="1">
              <a:lnSpc>
                <a:spcPct val="100000"/>
              </a:lnSpc>
              <a:spcBef>
                <a:spcPct val="50000"/>
              </a:spcBef>
              <a:spcAft>
                <a:spcPct val="0"/>
              </a:spcAft>
              <a:buClrTx/>
              <a:buSzTx/>
              <a:buFontTx/>
              <a:buNone/>
              <a:tabLst/>
            </a:pPr>
            <a:endParaRPr kumimoji="0" lang="it-IT" sz="900" b="0" i="0" u="none" strike="noStrike" cap="none" normalizeH="0" baseline="0">
              <a:ln>
                <a:noFill/>
              </a:ln>
              <a:solidFill>
                <a:schemeClr val="tx1"/>
              </a:solidFill>
              <a:effectLst/>
              <a:latin typeface="Arial" charset="0"/>
            </a:endParaRPr>
          </a:p>
        </p:txBody>
      </p:sp>
      <p:pic>
        <p:nvPicPr>
          <p:cNvPr id="7" name="Immagine 6">
            <a:extLst>
              <a:ext uri="{FF2B5EF4-FFF2-40B4-BE49-F238E27FC236}">
                <a16:creationId xmlns:a16="http://schemas.microsoft.com/office/drawing/2014/main" id="{B72E13BD-AF09-043B-4F06-ECB19472E417}"/>
              </a:ext>
            </a:extLst>
          </p:cNvPr>
          <p:cNvPicPr>
            <a:picLocks noChangeAspect="1"/>
          </p:cNvPicPr>
          <p:nvPr/>
        </p:nvPicPr>
        <p:blipFill rotWithShape="1">
          <a:blip r:embed="rId2">
            <a:extLst>
              <a:ext uri="{28A0092B-C50C-407E-A947-70E740481C1C}">
                <a14:useLocalDpi xmlns:a14="http://schemas.microsoft.com/office/drawing/2010/main" val="0"/>
              </a:ext>
            </a:extLst>
          </a:blip>
          <a:srcRect t="11336" r="6023" b="12616"/>
          <a:stretch/>
        </p:blipFill>
        <p:spPr>
          <a:xfrm>
            <a:off x="5418827" y="4364227"/>
            <a:ext cx="2376264" cy="1127996"/>
          </a:xfrm>
          <a:prstGeom prst="rect">
            <a:avLst/>
          </a:prstGeom>
          <a:ln>
            <a:solidFill>
              <a:schemeClr val="bg1">
                <a:lumMod val="85000"/>
              </a:schemeClr>
            </a:solidFill>
          </a:ln>
        </p:spPr>
      </p:pic>
      <p:grpSp>
        <p:nvGrpSpPr>
          <p:cNvPr id="2" name="Gruppo 1">
            <a:extLst>
              <a:ext uri="{FF2B5EF4-FFF2-40B4-BE49-F238E27FC236}">
                <a16:creationId xmlns:a16="http://schemas.microsoft.com/office/drawing/2014/main" id="{A1B87E13-958E-DA13-AC3A-E2F7A7A670BF}"/>
              </a:ext>
            </a:extLst>
          </p:cNvPr>
          <p:cNvGrpSpPr/>
          <p:nvPr/>
        </p:nvGrpSpPr>
        <p:grpSpPr>
          <a:xfrm>
            <a:off x="8222613" y="4284687"/>
            <a:ext cx="2160240" cy="1198497"/>
            <a:chOff x="7813104" y="4958398"/>
            <a:chExt cx="2160240" cy="1198497"/>
          </a:xfrm>
        </p:grpSpPr>
        <p:pic>
          <p:nvPicPr>
            <p:cNvPr id="9" name="Immagine 8">
              <a:extLst>
                <a:ext uri="{FF2B5EF4-FFF2-40B4-BE49-F238E27FC236}">
                  <a16:creationId xmlns:a16="http://schemas.microsoft.com/office/drawing/2014/main" id="{7D9C97A1-BBEE-48AF-4829-74775387F418}"/>
                </a:ext>
              </a:extLst>
            </p:cNvPr>
            <p:cNvPicPr>
              <a:picLocks noChangeAspect="1"/>
            </p:cNvPicPr>
            <p:nvPr/>
          </p:nvPicPr>
          <p:blipFill rotWithShape="1">
            <a:blip r:embed="rId3">
              <a:extLst>
                <a:ext uri="{28A0092B-C50C-407E-A947-70E740481C1C}">
                  <a14:useLocalDpi xmlns:a14="http://schemas.microsoft.com/office/drawing/2010/main" val="0"/>
                </a:ext>
              </a:extLst>
            </a:blip>
            <a:srcRect t="11336" b="12616"/>
            <a:stretch/>
          </p:blipFill>
          <p:spPr>
            <a:xfrm>
              <a:off x="7813104" y="4958398"/>
              <a:ext cx="1454009" cy="1127996"/>
            </a:xfrm>
            <a:prstGeom prst="rect">
              <a:avLst/>
            </a:prstGeom>
          </p:spPr>
        </p:pic>
        <p:sp>
          <p:nvSpPr>
            <p:cNvPr id="10" name="CasellaDiTesto 9">
              <a:extLst>
                <a:ext uri="{FF2B5EF4-FFF2-40B4-BE49-F238E27FC236}">
                  <a16:creationId xmlns:a16="http://schemas.microsoft.com/office/drawing/2014/main" id="{189E0194-E7A4-62E6-6C57-38B0D923F2EA}"/>
                </a:ext>
              </a:extLst>
            </p:cNvPr>
            <p:cNvSpPr txBox="1"/>
            <p:nvPr/>
          </p:nvSpPr>
          <p:spPr>
            <a:xfrm>
              <a:off x="8917025" y="5222210"/>
              <a:ext cx="840295" cy="400110"/>
            </a:xfrm>
            <a:prstGeom prst="rect">
              <a:avLst/>
            </a:prstGeom>
            <a:noFill/>
          </p:spPr>
          <p:txBody>
            <a:bodyPr wrap="none" rtlCol="0">
              <a:spAutoFit/>
            </a:bodyPr>
            <a:lstStyle/>
            <a:p>
              <a:r>
                <a:rPr lang="it-IT" sz="2000" b="1" i="1" dirty="0">
                  <a:solidFill>
                    <a:srgbClr val="DF0000"/>
                  </a:solidFill>
                </a:rPr>
                <a:t>Prato</a:t>
              </a:r>
            </a:p>
          </p:txBody>
        </p:sp>
        <p:sp>
          <p:nvSpPr>
            <p:cNvPr id="14" name="Rettangolo 13">
              <a:extLst>
                <a:ext uri="{FF2B5EF4-FFF2-40B4-BE49-F238E27FC236}">
                  <a16:creationId xmlns:a16="http://schemas.microsoft.com/office/drawing/2014/main" id="{8FF108A5-542A-7B7F-9D6A-922D1A8A09C9}"/>
                </a:ext>
              </a:extLst>
            </p:cNvPr>
            <p:cNvSpPr/>
            <p:nvPr/>
          </p:nvSpPr>
          <p:spPr bwMode="auto">
            <a:xfrm>
              <a:off x="7813104" y="5028899"/>
              <a:ext cx="2160240" cy="1127996"/>
            </a:xfrm>
            <a:prstGeom prst="rect">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020763" rtl="0" eaLnBrk="1" fontAlgn="base" latinLnBrk="0" hangingPunct="1">
                <a:lnSpc>
                  <a:spcPct val="100000"/>
                </a:lnSpc>
                <a:spcBef>
                  <a:spcPct val="50000"/>
                </a:spcBef>
                <a:spcAft>
                  <a:spcPct val="0"/>
                </a:spcAft>
                <a:buClrTx/>
                <a:buSzTx/>
                <a:buFontTx/>
                <a:buNone/>
                <a:tabLst/>
              </a:pPr>
              <a:endParaRPr kumimoji="0" lang="it-IT" sz="900" b="0" i="0" u="none" strike="noStrike" cap="none" normalizeH="0" baseline="0">
                <a:ln>
                  <a:noFill/>
                </a:ln>
                <a:solidFill>
                  <a:schemeClr val="tx1"/>
                </a:solidFill>
                <a:effectLst/>
                <a:latin typeface="Arial" charset="0"/>
              </a:endParaRPr>
            </a:p>
          </p:txBody>
        </p:sp>
      </p:grpSp>
      <p:grpSp>
        <p:nvGrpSpPr>
          <p:cNvPr id="20" name="Gruppo 19">
            <a:extLst>
              <a:ext uri="{FF2B5EF4-FFF2-40B4-BE49-F238E27FC236}">
                <a16:creationId xmlns:a16="http://schemas.microsoft.com/office/drawing/2014/main" id="{86B7A34A-2367-3B12-1A4E-F49A9C3B5132}"/>
              </a:ext>
            </a:extLst>
          </p:cNvPr>
          <p:cNvGrpSpPr/>
          <p:nvPr/>
        </p:nvGrpSpPr>
        <p:grpSpPr>
          <a:xfrm>
            <a:off x="5384282" y="2329802"/>
            <a:ext cx="3286183" cy="1632052"/>
            <a:chOff x="1326479" y="6012879"/>
            <a:chExt cx="2860040" cy="1127996"/>
          </a:xfrm>
        </p:grpSpPr>
        <p:pic>
          <p:nvPicPr>
            <p:cNvPr id="17" name="Immagine 16">
              <a:extLst>
                <a:ext uri="{FF2B5EF4-FFF2-40B4-BE49-F238E27FC236}">
                  <a16:creationId xmlns:a16="http://schemas.microsoft.com/office/drawing/2014/main" id="{40803DC3-6B9C-5F00-4813-290D761EB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479" y="6012879"/>
              <a:ext cx="2783830" cy="1079269"/>
            </a:xfrm>
            <a:prstGeom prst="rect">
              <a:avLst/>
            </a:prstGeom>
          </p:spPr>
        </p:pic>
        <p:sp>
          <p:nvSpPr>
            <p:cNvPr id="18" name="CasellaDiTesto 17">
              <a:extLst>
                <a:ext uri="{FF2B5EF4-FFF2-40B4-BE49-F238E27FC236}">
                  <a16:creationId xmlns:a16="http://schemas.microsoft.com/office/drawing/2014/main" id="{7D54E620-9AB6-0619-7F1B-5884E8C053DD}"/>
                </a:ext>
              </a:extLst>
            </p:cNvPr>
            <p:cNvSpPr txBox="1"/>
            <p:nvPr/>
          </p:nvSpPr>
          <p:spPr>
            <a:xfrm>
              <a:off x="1786344" y="6784371"/>
              <a:ext cx="1864100" cy="307777"/>
            </a:xfrm>
            <a:prstGeom prst="rect">
              <a:avLst/>
            </a:prstGeom>
            <a:noFill/>
          </p:spPr>
          <p:txBody>
            <a:bodyPr wrap="none" rtlCol="0">
              <a:spAutoFit/>
            </a:bodyPr>
            <a:lstStyle/>
            <a:p>
              <a:r>
                <a:rPr lang="it-IT" sz="1400" b="1" i="1" dirty="0" err="1">
                  <a:solidFill>
                    <a:schemeClr val="accent2"/>
                  </a:solidFill>
                  <a:latin typeface="Calibri" panose="020F0502020204030204" pitchFamily="34" charset="0"/>
                  <a:cs typeface="Calibri" panose="020F0502020204030204" pitchFamily="34" charset="0"/>
                </a:rPr>
                <a:t>Commanderie</a:t>
              </a:r>
              <a:r>
                <a:rPr lang="it-IT" sz="1400" b="1" i="1" dirty="0">
                  <a:solidFill>
                    <a:schemeClr val="accent2"/>
                  </a:solidFill>
                  <a:latin typeface="Calibri" panose="020F0502020204030204" pitchFamily="34" charset="0"/>
                  <a:cs typeface="Calibri" panose="020F0502020204030204" pitchFamily="34" charset="0"/>
                </a:rPr>
                <a:t> Toscana</a:t>
              </a:r>
            </a:p>
          </p:txBody>
        </p:sp>
        <p:sp>
          <p:nvSpPr>
            <p:cNvPr id="19" name="Rettangolo 18">
              <a:extLst>
                <a:ext uri="{FF2B5EF4-FFF2-40B4-BE49-F238E27FC236}">
                  <a16:creationId xmlns:a16="http://schemas.microsoft.com/office/drawing/2014/main" id="{415BF640-3C52-BEB4-DCE7-94FFBAA267BD}"/>
                </a:ext>
              </a:extLst>
            </p:cNvPr>
            <p:cNvSpPr/>
            <p:nvPr/>
          </p:nvSpPr>
          <p:spPr bwMode="auto">
            <a:xfrm>
              <a:off x="1348962" y="6012879"/>
              <a:ext cx="2837557" cy="1127996"/>
            </a:xfrm>
            <a:prstGeom prst="rect">
              <a:avLst/>
            </a:prstGeom>
            <a:noFill/>
            <a:ln w="9525"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1020763" rtl="0" eaLnBrk="1" fontAlgn="base" latinLnBrk="0" hangingPunct="1">
                <a:lnSpc>
                  <a:spcPct val="100000"/>
                </a:lnSpc>
                <a:spcBef>
                  <a:spcPct val="50000"/>
                </a:spcBef>
                <a:spcAft>
                  <a:spcPct val="0"/>
                </a:spcAft>
                <a:buClrTx/>
                <a:buSzTx/>
                <a:buFontTx/>
                <a:buNone/>
                <a:tabLst/>
              </a:pPr>
              <a:endParaRPr kumimoji="0" lang="it-IT" sz="900" b="0" i="0" u="none" strike="noStrike" cap="none" normalizeH="0" baseline="0">
                <a:ln>
                  <a:noFill/>
                </a:ln>
                <a:solidFill>
                  <a:schemeClr val="tx1"/>
                </a:solidFill>
                <a:effectLst/>
                <a:latin typeface="Arial" charset="0"/>
              </a:endParaRPr>
            </a:p>
          </p:txBody>
        </p:sp>
      </p:grpSp>
      <p:sp>
        <p:nvSpPr>
          <p:cNvPr id="21" name="Rettangolo con angoli arrotondati 20">
            <a:extLst>
              <a:ext uri="{FF2B5EF4-FFF2-40B4-BE49-F238E27FC236}">
                <a16:creationId xmlns:a16="http://schemas.microsoft.com/office/drawing/2014/main" id="{8611F7F0-F745-3A45-E226-14B184BE7A63}"/>
              </a:ext>
            </a:extLst>
          </p:cNvPr>
          <p:cNvSpPr/>
          <p:nvPr/>
        </p:nvSpPr>
        <p:spPr bwMode="auto">
          <a:xfrm>
            <a:off x="1348962" y="2372853"/>
            <a:ext cx="2785378" cy="2656046"/>
          </a:xfrm>
          <a:prstGeom prst="roundRect">
            <a:avLst/>
          </a:prstGeom>
          <a:solidFill>
            <a:srgbClr val="FFD57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1020763" rtl="0" eaLnBrk="1" fontAlgn="base" latinLnBrk="0" hangingPunct="1">
              <a:lnSpc>
                <a:spcPct val="100000"/>
              </a:lnSpc>
              <a:spcBef>
                <a:spcPct val="50000"/>
              </a:spcBef>
              <a:spcAft>
                <a:spcPct val="0"/>
              </a:spcAft>
              <a:buClrTx/>
              <a:buSzTx/>
              <a:buFontTx/>
              <a:buNone/>
              <a:tabLst/>
            </a:pPr>
            <a:endParaRPr kumimoji="0" lang="it-IT"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indent="0" algn="ctr" defTabSz="1020763" rtl="0" eaLnBrk="1" fontAlgn="base" latinLnBrk="0" hangingPunct="1">
              <a:lnSpc>
                <a:spcPct val="100000"/>
              </a:lnSpc>
              <a:spcBef>
                <a:spcPct val="50000"/>
              </a:spcBef>
              <a:spcAft>
                <a:spcPct val="0"/>
              </a:spcAft>
              <a:buClrTx/>
              <a:buSzTx/>
              <a:buFontTx/>
              <a:buNone/>
              <a:tabLst/>
            </a:pPr>
            <a:r>
              <a:rPr kumimoji="0" lang="it-IT"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 &amp; C Enterprise</a:t>
            </a:r>
          </a:p>
          <a:p>
            <a:pPr marL="0" marR="0" indent="0" algn="ctr" defTabSz="1020763" rtl="0" eaLnBrk="1" fontAlgn="base" latinLnBrk="0" hangingPunct="1">
              <a:lnSpc>
                <a:spcPct val="100000"/>
              </a:lnSpc>
              <a:spcBef>
                <a:spcPct val="50000"/>
              </a:spcBef>
              <a:spcAft>
                <a:spcPct val="0"/>
              </a:spcAft>
              <a:buClrTx/>
              <a:buSzTx/>
              <a:buFontTx/>
              <a:buNone/>
              <a:tabLst/>
            </a:pPr>
            <a:endParaRPr lang="it-IT"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52834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53085FE-0BDD-C02D-1D73-0BB3598890B8}"/>
              </a:ext>
            </a:extLst>
          </p:cNvPr>
          <p:cNvPicPr>
            <a:picLocks noChangeAspect="1"/>
          </p:cNvPicPr>
          <p:nvPr/>
        </p:nvPicPr>
        <p:blipFill>
          <a:blip r:embed="rId2"/>
          <a:stretch>
            <a:fillRect/>
          </a:stretch>
        </p:blipFill>
        <p:spPr>
          <a:xfrm>
            <a:off x="444466" y="2523893"/>
            <a:ext cx="7115592" cy="3541948"/>
          </a:xfrm>
          <a:prstGeom prst="rect">
            <a:avLst/>
          </a:prstGeom>
        </p:spPr>
      </p:pic>
      <p:sp>
        <p:nvSpPr>
          <p:cNvPr id="6" name="Rettangolo 5">
            <a:extLst>
              <a:ext uri="{FF2B5EF4-FFF2-40B4-BE49-F238E27FC236}">
                <a16:creationId xmlns:a16="http://schemas.microsoft.com/office/drawing/2014/main" id="{3E29066E-EABF-40F6-6A19-79BDCAF240AB}"/>
              </a:ext>
            </a:extLst>
          </p:cNvPr>
          <p:cNvSpPr/>
          <p:nvPr/>
        </p:nvSpPr>
        <p:spPr>
          <a:xfrm>
            <a:off x="9853692" y="6311838"/>
            <a:ext cx="1282981" cy="599780"/>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Aronne LJ,</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N Engl J Med 2025</a:t>
            </a:r>
            <a:endParaRPr lang="en-GB" sz="1099" dirty="0">
              <a:solidFill>
                <a:prstClr val="black"/>
              </a:solidFill>
              <a:cs typeface="Arial" panose="020B0604020202020204" pitchFamily="34" charset="0"/>
            </a:endParaRPr>
          </a:p>
        </p:txBody>
      </p:sp>
      <p:sp>
        <p:nvSpPr>
          <p:cNvPr id="7" name="CasellaDiTesto 6">
            <a:extLst>
              <a:ext uri="{FF2B5EF4-FFF2-40B4-BE49-F238E27FC236}">
                <a16:creationId xmlns:a16="http://schemas.microsoft.com/office/drawing/2014/main" id="{D24F110D-4B0A-B153-E36C-744E7AA9DF72}"/>
              </a:ext>
            </a:extLst>
          </p:cNvPr>
          <p:cNvSpPr txBox="1"/>
          <p:nvPr/>
        </p:nvSpPr>
        <p:spPr>
          <a:xfrm>
            <a:off x="623494" y="1689361"/>
            <a:ext cx="9921999" cy="655821"/>
          </a:xfrm>
          <a:prstGeom prst="rect">
            <a:avLst/>
          </a:prstGeom>
          <a:solidFill>
            <a:srgbClr val="0432FF">
              <a:alpha val="15000"/>
            </a:srgbClr>
          </a:solidFill>
        </p:spPr>
        <p:txBody>
          <a:bodyPr wrap="square">
            <a:spAutoFit/>
          </a:bodyPr>
          <a:lstStyle/>
          <a:p>
            <a:r>
              <a:rPr lang="en-US" sz="1831" noProof="1">
                <a:solidFill>
                  <a:srgbClr val="000000"/>
                </a:solidFill>
                <a:cs typeface="Arial" panose="020B0604020202020204" pitchFamily="34" charset="0"/>
              </a:rPr>
              <a:t>Variazioni di peso corporeo a 72 settimane, rispetto ai valori di base, con semaglutide e tirzepatide (SURMOUNT-5 Trial; N=751; età: 45 anni; donne: 64.7%)</a:t>
            </a:r>
          </a:p>
        </p:txBody>
      </p:sp>
      <p:sp>
        <p:nvSpPr>
          <p:cNvPr id="8" name="CasellaDiTesto 7">
            <a:extLst>
              <a:ext uri="{FF2B5EF4-FFF2-40B4-BE49-F238E27FC236}">
                <a16:creationId xmlns:a16="http://schemas.microsoft.com/office/drawing/2014/main" id="{426E4B7B-92AC-0D23-7381-2735AE08688F}"/>
              </a:ext>
            </a:extLst>
          </p:cNvPr>
          <p:cNvSpPr txBox="1"/>
          <p:nvPr/>
        </p:nvSpPr>
        <p:spPr>
          <a:xfrm>
            <a:off x="7737895" y="5047219"/>
            <a:ext cx="788340" cy="486928"/>
          </a:xfrm>
          <a:prstGeom prst="rect">
            <a:avLst/>
          </a:prstGeom>
          <a:noFill/>
        </p:spPr>
        <p:txBody>
          <a:bodyPr wrap="square" rtlCol="0">
            <a:spAutoFit/>
          </a:bodyPr>
          <a:lstStyle/>
          <a:p>
            <a:r>
              <a:rPr lang="it-IT" sz="1282" dirty="0">
                <a:cs typeface="Arial" panose="020B0604020202020204" pitchFamily="34" charset="0"/>
              </a:rPr>
              <a:t>-22.8 Kg</a:t>
            </a:r>
          </a:p>
        </p:txBody>
      </p:sp>
      <p:sp>
        <p:nvSpPr>
          <p:cNvPr id="9" name="CasellaDiTesto 8">
            <a:extLst>
              <a:ext uri="{FF2B5EF4-FFF2-40B4-BE49-F238E27FC236}">
                <a16:creationId xmlns:a16="http://schemas.microsoft.com/office/drawing/2014/main" id="{D7E890AA-0F6C-2943-5210-688D12C7D35D}"/>
              </a:ext>
            </a:extLst>
          </p:cNvPr>
          <p:cNvSpPr txBox="1"/>
          <p:nvPr/>
        </p:nvSpPr>
        <p:spPr>
          <a:xfrm>
            <a:off x="7733907" y="4349609"/>
            <a:ext cx="788340" cy="486928"/>
          </a:xfrm>
          <a:prstGeom prst="rect">
            <a:avLst/>
          </a:prstGeom>
          <a:noFill/>
        </p:spPr>
        <p:txBody>
          <a:bodyPr wrap="square" rtlCol="0">
            <a:spAutoFit/>
          </a:bodyPr>
          <a:lstStyle/>
          <a:p>
            <a:r>
              <a:rPr lang="it-IT" sz="1282" dirty="0">
                <a:cs typeface="Arial" panose="020B0604020202020204" pitchFamily="34" charset="0"/>
              </a:rPr>
              <a:t>-15.0 Kg</a:t>
            </a:r>
          </a:p>
        </p:txBody>
      </p:sp>
      <p:sp>
        <p:nvSpPr>
          <p:cNvPr id="10" name="CasellaDiTesto 9">
            <a:extLst>
              <a:ext uri="{FF2B5EF4-FFF2-40B4-BE49-F238E27FC236}">
                <a16:creationId xmlns:a16="http://schemas.microsoft.com/office/drawing/2014/main" id="{2B30E232-5AE3-517C-71A4-2526E5B45BFE}"/>
              </a:ext>
            </a:extLst>
          </p:cNvPr>
          <p:cNvSpPr txBox="1"/>
          <p:nvPr/>
        </p:nvSpPr>
        <p:spPr>
          <a:xfrm>
            <a:off x="1530627" y="4053753"/>
            <a:ext cx="1239307" cy="881523"/>
          </a:xfrm>
          <a:prstGeom prst="rect">
            <a:avLst/>
          </a:prstGeom>
          <a:noFill/>
        </p:spPr>
        <p:txBody>
          <a:bodyPr wrap="square" rtlCol="0">
            <a:spAutoFit/>
          </a:bodyPr>
          <a:lstStyle/>
          <a:p>
            <a:r>
              <a:rPr lang="it-IT" sz="1282" dirty="0">
                <a:cs typeface="Arial" panose="020B0604020202020204" pitchFamily="34" charset="0"/>
              </a:rPr>
              <a:t>Differenze tra tirzepatide e semaglutide: </a:t>
            </a:r>
            <a:r>
              <a:rPr lang="it-IT" sz="1282" dirty="0">
                <a:solidFill>
                  <a:srgbClr val="FF0000"/>
                </a:solidFill>
                <a:cs typeface="Arial" panose="020B0604020202020204" pitchFamily="34" charset="0"/>
              </a:rPr>
              <a:t>6.5%</a:t>
            </a:r>
            <a:r>
              <a:rPr lang="it-IT" sz="1282" dirty="0">
                <a:cs typeface="Arial" panose="020B0604020202020204" pitchFamily="34" charset="0"/>
              </a:rPr>
              <a:t>, </a:t>
            </a:r>
            <a:r>
              <a:rPr lang="it-IT" sz="1282" dirty="0" err="1">
                <a:cs typeface="Arial" panose="020B0604020202020204" pitchFamily="34" charset="0"/>
              </a:rPr>
              <a:t>p</a:t>
            </a:r>
            <a:r>
              <a:rPr lang="it-IT" sz="1282" dirty="0">
                <a:cs typeface="Arial" panose="020B0604020202020204" pitchFamily="34" charset="0"/>
              </a:rPr>
              <a:t>&lt;0.001</a:t>
            </a:r>
          </a:p>
        </p:txBody>
      </p:sp>
      <p:sp>
        <p:nvSpPr>
          <p:cNvPr id="12" name="CasellaDiTesto 11">
            <a:extLst>
              <a:ext uri="{FF2B5EF4-FFF2-40B4-BE49-F238E27FC236}">
                <a16:creationId xmlns:a16="http://schemas.microsoft.com/office/drawing/2014/main" id="{6D9715F0-E527-860B-5D29-B07C40A34970}"/>
              </a:ext>
            </a:extLst>
          </p:cNvPr>
          <p:cNvSpPr txBox="1"/>
          <p:nvPr/>
        </p:nvSpPr>
        <p:spPr>
          <a:xfrm>
            <a:off x="8238111" y="2735952"/>
            <a:ext cx="2582549" cy="1360950"/>
          </a:xfrm>
          <a:prstGeom prst="rect">
            <a:avLst/>
          </a:prstGeom>
          <a:solidFill>
            <a:srgbClr val="FF0000">
              <a:alpha val="15000"/>
            </a:srgbClr>
          </a:solidFill>
        </p:spPr>
        <p:txBody>
          <a:bodyPr wrap="square">
            <a:spAutoFit/>
          </a:bodyPr>
          <a:lstStyle/>
          <a:p>
            <a:r>
              <a:rPr lang="it-IT" sz="1099" dirty="0">
                <a:solidFill>
                  <a:srgbClr val="4D4D4D"/>
                </a:solidFill>
                <a:cs typeface="Arial" panose="020B0604020202020204" pitchFamily="34" charset="0"/>
              </a:rPr>
              <a:t>Tirzepatide (GIP &amp; GLP-1) e semaglutide (GLP-1) sono farmaci di nuova generazione con elevata efficacia nel trattamento dell’obesità.</a:t>
            </a:r>
          </a:p>
          <a:p>
            <a:r>
              <a:rPr lang="it-IT" sz="1099" dirty="0">
                <a:solidFill>
                  <a:srgbClr val="FF0000"/>
                </a:solidFill>
                <a:cs typeface="Arial" panose="020B0604020202020204" pitchFamily="34" charset="0"/>
              </a:rPr>
              <a:t>Entrambe le terapie </a:t>
            </a:r>
            <a:r>
              <a:rPr lang="it-IT" sz="1099" u="sng" dirty="0">
                <a:solidFill>
                  <a:srgbClr val="FF0000"/>
                </a:solidFill>
                <a:cs typeface="Arial" panose="020B0604020202020204" pitchFamily="34" charset="0"/>
              </a:rPr>
              <a:t>diminuiscono l’appetito</a:t>
            </a:r>
            <a:r>
              <a:rPr lang="it-IT" sz="1099" dirty="0">
                <a:solidFill>
                  <a:srgbClr val="FF0000"/>
                </a:solidFill>
                <a:cs typeface="Arial" panose="020B0604020202020204" pitchFamily="34" charset="0"/>
              </a:rPr>
              <a:t> e regolano </a:t>
            </a:r>
            <a:r>
              <a:rPr lang="it-IT" sz="1099" u="sng" dirty="0">
                <a:solidFill>
                  <a:srgbClr val="FF0000"/>
                </a:solidFill>
                <a:cs typeface="Arial" panose="020B0604020202020204" pitchFamily="34" charset="0"/>
              </a:rPr>
              <a:t>i comportamenti correlati all’assunzione di cibo</a:t>
            </a:r>
            <a:r>
              <a:rPr lang="it-IT" sz="1099" dirty="0">
                <a:cs typeface="Arial" panose="020B0604020202020204" pitchFamily="34" charset="0"/>
              </a:rPr>
              <a:t>.</a:t>
            </a:r>
            <a:endParaRPr lang="it-IT" sz="1099" dirty="0">
              <a:solidFill>
                <a:srgbClr val="4D4D4D"/>
              </a:solidFill>
              <a:cs typeface="Arial" panose="020B0604020202020204" pitchFamily="34" charset="0"/>
            </a:endParaRPr>
          </a:p>
        </p:txBody>
      </p:sp>
      <p:pic>
        <p:nvPicPr>
          <p:cNvPr id="13" name="Immagine 12">
            <a:extLst>
              <a:ext uri="{FF2B5EF4-FFF2-40B4-BE49-F238E27FC236}">
                <a16:creationId xmlns:a16="http://schemas.microsoft.com/office/drawing/2014/main" id="{78CE5F9C-D7BB-CBAA-FDB6-EF4F4003395E}"/>
              </a:ext>
            </a:extLst>
          </p:cNvPr>
          <p:cNvPicPr>
            <a:picLocks noChangeAspect="1"/>
          </p:cNvPicPr>
          <p:nvPr/>
        </p:nvPicPr>
        <p:blipFill>
          <a:blip r:embed="rId3"/>
          <a:stretch>
            <a:fillRect/>
          </a:stretch>
        </p:blipFill>
        <p:spPr>
          <a:xfrm>
            <a:off x="2892153" y="811747"/>
            <a:ext cx="5075091" cy="659239"/>
          </a:xfrm>
          <a:prstGeom prst="rect">
            <a:avLst/>
          </a:prstGeom>
        </p:spPr>
      </p:pic>
    </p:spTree>
    <p:extLst>
      <p:ext uri="{BB962C8B-B14F-4D97-AF65-F5344CB8AC3E}">
        <p14:creationId xmlns:p14="http://schemas.microsoft.com/office/powerpoint/2010/main" val="37805075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19E9D65-FD7A-231A-77CC-6A7CEC08D814}"/>
              </a:ext>
            </a:extLst>
          </p:cNvPr>
          <p:cNvSpPr/>
          <p:nvPr/>
        </p:nvSpPr>
        <p:spPr>
          <a:xfrm>
            <a:off x="9853692" y="6426736"/>
            <a:ext cx="1282981" cy="430631"/>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Powell-Wiley TM,</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Circulation 2021</a:t>
            </a:r>
            <a:endParaRPr lang="en-GB" sz="1099" dirty="0">
              <a:solidFill>
                <a:prstClr val="black"/>
              </a:solidFill>
              <a:cs typeface="Arial" panose="020B0604020202020204" pitchFamily="34" charset="0"/>
            </a:endParaRPr>
          </a:p>
        </p:txBody>
      </p:sp>
      <p:sp>
        <p:nvSpPr>
          <p:cNvPr id="5" name="CasellaDiTesto 4">
            <a:extLst>
              <a:ext uri="{FF2B5EF4-FFF2-40B4-BE49-F238E27FC236}">
                <a16:creationId xmlns:a16="http://schemas.microsoft.com/office/drawing/2014/main" id="{C9717CC5-C176-10D5-9CEC-2C7720740DB1}"/>
              </a:ext>
            </a:extLst>
          </p:cNvPr>
          <p:cNvSpPr txBox="1"/>
          <p:nvPr/>
        </p:nvSpPr>
        <p:spPr>
          <a:xfrm>
            <a:off x="1312895" y="1674161"/>
            <a:ext cx="3348762" cy="655821"/>
          </a:xfrm>
          <a:prstGeom prst="rect">
            <a:avLst/>
          </a:prstGeom>
          <a:solidFill>
            <a:srgbClr val="0432FF">
              <a:alpha val="15000"/>
            </a:srgbClr>
          </a:solidFill>
        </p:spPr>
        <p:txBody>
          <a:bodyPr wrap="square">
            <a:spAutoFit/>
          </a:bodyPr>
          <a:lstStyle/>
          <a:p>
            <a:r>
              <a:rPr lang="en-US" sz="1831" noProof="1">
                <a:solidFill>
                  <a:srgbClr val="000000"/>
                </a:solidFill>
                <a:cs typeface="Arial" panose="020B0604020202020204" pitchFamily="34" charset="0"/>
              </a:rPr>
              <a:t>Scompenso cardiaco e obesità</a:t>
            </a:r>
          </a:p>
        </p:txBody>
      </p:sp>
      <p:pic>
        <p:nvPicPr>
          <p:cNvPr id="6" name="Immagine 5">
            <a:extLst>
              <a:ext uri="{FF2B5EF4-FFF2-40B4-BE49-F238E27FC236}">
                <a16:creationId xmlns:a16="http://schemas.microsoft.com/office/drawing/2014/main" id="{E21666CF-F030-27F3-F28E-4968BE3EBDCD}"/>
              </a:ext>
            </a:extLst>
          </p:cNvPr>
          <p:cNvPicPr>
            <a:picLocks noChangeAspect="1"/>
          </p:cNvPicPr>
          <p:nvPr/>
        </p:nvPicPr>
        <p:blipFill>
          <a:blip r:embed="rId2"/>
          <a:stretch>
            <a:fillRect/>
          </a:stretch>
        </p:blipFill>
        <p:spPr>
          <a:xfrm>
            <a:off x="1776209" y="772712"/>
            <a:ext cx="5737818" cy="740626"/>
          </a:xfrm>
          <a:prstGeom prst="rect">
            <a:avLst/>
          </a:prstGeom>
        </p:spPr>
      </p:pic>
      <p:pic>
        <p:nvPicPr>
          <p:cNvPr id="7" name="Immagine 6">
            <a:extLst>
              <a:ext uri="{FF2B5EF4-FFF2-40B4-BE49-F238E27FC236}">
                <a16:creationId xmlns:a16="http://schemas.microsoft.com/office/drawing/2014/main" id="{027D9672-3609-EE96-2B97-87D80B9E51C6}"/>
              </a:ext>
            </a:extLst>
          </p:cNvPr>
          <p:cNvPicPr>
            <a:picLocks noChangeAspect="1"/>
          </p:cNvPicPr>
          <p:nvPr/>
        </p:nvPicPr>
        <p:blipFill>
          <a:blip r:embed="rId3"/>
          <a:stretch>
            <a:fillRect/>
          </a:stretch>
        </p:blipFill>
        <p:spPr>
          <a:xfrm>
            <a:off x="857656" y="2201285"/>
            <a:ext cx="6269743" cy="4499565"/>
          </a:xfrm>
          <a:prstGeom prst="rect">
            <a:avLst/>
          </a:prstGeom>
        </p:spPr>
      </p:pic>
      <p:pic>
        <p:nvPicPr>
          <p:cNvPr id="8" name="Immagine 7">
            <a:extLst>
              <a:ext uri="{FF2B5EF4-FFF2-40B4-BE49-F238E27FC236}">
                <a16:creationId xmlns:a16="http://schemas.microsoft.com/office/drawing/2014/main" id="{5B35ECC9-22DF-348F-0738-81D85498DB30}"/>
              </a:ext>
            </a:extLst>
          </p:cNvPr>
          <p:cNvPicPr>
            <a:picLocks noChangeAspect="1"/>
          </p:cNvPicPr>
          <p:nvPr/>
        </p:nvPicPr>
        <p:blipFill>
          <a:blip r:embed="rId4"/>
          <a:stretch>
            <a:fillRect/>
          </a:stretch>
        </p:blipFill>
        <p:spPr>
          <a:xfrm>
            <a:off x="7514027" y="3138351"/>
            <a:ext cx="3238059" cy="1546362"/>
          </a:xfrm>
          <a:prstGeom prst="rect">
            <a:avLst/>
          </a:prstGeom>
        </p:spPr>
      </p:pic>
    </p:spTree>
    <p:extLst>
      <p:ext uri="{BB962C8B-B14F-4D97-AF65-F5344CB8AC3E}">
        <p14:creationId xmlns:p14="http://schemas.microsoft.com/office/powerpoint/2010/main" val="22379499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F2BF92A-1C61-FE5B-26AA-3CEBD8D86561}"/>
              </a:ext>
            </a:extLst>
          </p:cNvPr>
          <p:cNvPicPr>
            <a:picLocks noChangeAspect="1"/>
          </p:cNvPicPr>
          <p:nvPr/>
        </p:nvPicPr>
        <p:blipFill>
          <a:blip r:embed="rId2"/>
          <a:stretch>
            <a:fillRect/>
          </a:stretch>
        </p:blipFill>
        <p:spPr>
          <a:xfrm>
            <a:off x="3393858" y="1752206"/>
            <a:ext cx="4373996" cy="5134388"/>
          </a:xfrm>
          <a:prstGeom prst="rect">
            <a:avLst/>
          </a:prstGeom>
        </p:spPr>
      </p:pic>
      <p:sp>
        <p:nvSpPr>
          <p:cNvPr id="5" name="Rettangolo 4">
            <a:extLst>
              <a:ext uri="{FF2B5EF4-FFF2-40B4-BE49-F238E27FC236}">
                <a16:creationId xmlns:a16="http://schemas.microsoft.com/office/drawing/2014/main" id="{162F80AB-BB07-EE9C-2E8C-2EBE911BC139}"/>
              </a:ext>
            </a:extLst>
          </p:cNvPr>
          <p:cNvSpPr/>
          <p:nvPr/>
        </p:nvSpPr>
        <p:spPr>
          <a:xfrm>
            <a:off x="9853692" y="6379283"/>
            <a:ext cx="1282981" cy="430631"/>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Koskinas KC,</a:t>
            </a:r>
          </a:p>
          <a:p>
            <a:pPr defTabSz="837133" fontAlgn="auto">
              <a:spcBef>
                <a:spcPts val="0"/>
              </a:spcBef>
              <a:spcAft>
                <a:spcPts val="0"/>
              </a:spcAft>
              <a:defRPr/>
            </a:pPr>
            <a:r>
              <a:rPr lang="en-GB" sz="1099" dirty="0" err="1">
                <a:solidFill>
                  <a:prstClr val="black"/>
                </a:solidFill>
                <a:ea typeface="Calibri" panose="020F0502020204030204" pitchFamily="34" charset="0"/>
                <a:cs typeface="Arial" panose="020B0604020202020204" pitchFamily="34" charset="0"/>
              </a:rPr>
              <a:t>Eur</a:t>
            </a:r>
            <a:r>
              <a:rPr lang="en-GB" sz="1099" dirty="0">
                <a:solidFill>
                  <a:prstClr val="black"/>
                </a:solidFill>
                <a:ea typeface="Calibri" panose="020F0502020204030204" pitchFamily="34" charset="0"/>
                <a:cs typeface="Arial" panose="020B0604020202020204" pitchFamily="34" charset="0"/>
              </a:rPr>
              <a:t> Heart J 2024</a:t>
            </a:r>
            <a:endParaRPr lang="en-GB" sz="1099" dirty="0">
              <a:solidFill>
                <a:prstClr val="black"/>
              </a:solidFill>
              <a:cs typeface="Arial" panose="020B0604020202020204" pitchFamily="34" charset="0"/>
            </a:endParaRPr>
          </a:p>
        </p:txBody>
      </p:sp>
      <p:sp>
        <p:nvSpPr>
          <p:cNvPr id="6" name="CasellaDiTesto 5">
            <a:extLst>
              <a:ext uri="{FF2B5EF4-FFF2-40B4-BE49-F238E27FC236}">
                <a16:creationId xmlns:a16="http://schemas.microsoft.com/office/drawing/2014/main" id="{005C0946-F7EA-24CC-666C-7FAAD363A033}"/>
              </a:ext>
            </a:extLst>
          </p:cNvPr>
          <p:cNvSpPr txBox="1"/>
          <p:nvPr/>
        </p:nvSpPr>
        <p:spPr>
          <a:xfrm>
            <a:off x="2077598" y="1354774"/>
            <a:ext cx="5049306" cy="374077"/>
          </a:xfrm>
          <a:prstGeom prst="rect">
            <a:avLst/>
          </a:prstGeom>
          <a:solidFill>
            <a:srgbClr val="0432FF">
              <a:alpha val="15000"/>
            </a:srgbClr>
          </a:solidFill>
        </p:spPr>
        <p:txBody>
          <a:bodyPr wrap="square">
            <a:spAutoFit/>
          </a:bodyPr>
          <a:lstStyle/>
          <a:p>
            <a:r>
              <a:rPr lang="en-US" sz="1831" noProof="1">
                <a:solidFill>
                  <a:srgbClr val="000000"/>
                </a:solidFill>
                <a:cs typeface="Arial" panose="020B0604020202020204" pitchFamily="34" charset="0"/>
              </a:rPr>
              <a:t>Cause e complicanze CV principali dell’obesità</a:t>
            </a:r>
          </a:p>
        </p:txBody>
      </p:sp>
      <p:pic>
        <p:nvPicPr>
          <p:cNvPr id="7" name="Immagine 6">
            <a:extLst>
              <a:ext uri="{FF2B5EF4-FFF2-40B4-BE49-F238E27FC236}">
                <a16:creationId xmlns:a16="http://schemas.microsoft.com/office/drawing/2014/main" id="{C482AB57-36D0-D574-B993-3D6EEB190929}"/>
              </a:ext>
            </a:extLst>
          </p:cNvPr>
          <p:cNvPicPr>
            <a:picLocks noChangeAspect="1"/>
          </p:cNvPicPr>
          <p:nvPr/>
        </p:nvPicPr>
        <p:blipFill>
          <a:blip r:embed="rId3"/>
          <a:stretch>
            <a:fillRect/>
          </a:stretch>
        </p:blipFill>
        <p:spPr>
          <a:xfrm>
            <a:off x="3058872" y="706866"/>
            <a:ext cx="4952312" cy="591106"/>
          </a:xfrm>
          <a:prstGeom prst="rect">
            <a:avLst/>
          </a:prstGeom>
        </p:spPr>
      </p:pic>
    </p:spTree>
    <p:extLst>
      <p:ext uri="{BB962C8B-B14F-4D97-AF65-F5344CB8AC3E}">
        <p14:creationId xmlns:p14="http://schemas.microsoft.com/office/powerpoint/2010/main" val="18465770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A3B82-3381-31ED-69D8-937F24A141E1}"/>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3B42EED1-25EA-E8DA-781E-542AE6126CF7}"/>
              </a:ext>
            </a:extLst>
          </p:cNvPr>
          <p:cNvPicPr>
            <a:picLocks noChangeAspect="1"/>
          </p:cNvPicPr>
          <p:nvPr/>
        </p:nvPicPr>
        <p:blipFill>
          <a:blip r:embed="rId3"/>
          <a:stretch>
            <a:fillRect/>
          </a:stretch>
        </p:blipFill>
        <p:spPr>
          <a:xfrm>
            <a:off x="563678" y="2055216"/>
            <a:ext cx="5069278" cy="4864646"/>
          </a:xfrm>
          <a:prstGeom prst="rect">
            <a:avLst/>
          </a:prstGeom>
        </p:spPr>
      </p:pic>
      <p:pic>
        <p:nvPicPr>
          <p:cNvPr id="5" name="Immagine 4">
            <a:extLst>
              <a:ext uri="{FF2B5EF4-FFF2-40B4-BE49-F238E27FC236}">
                <a16:creationId xmlns:a16="http://schemas.microsoft.com/office/drawing/2014/main" id="{49F7F8E6-57D1-4F14-185A-81FA40B07315}"/>
              </a:ext>
            </a:extLst>
          </p:cNvPr>
          <p:cNvPicPr>
            <a:picLocks noChangeAspect="1"/>
          </p:cNvPicPr>
          <p:nvPr/>
        </p:nvPicPr>
        <p:blipFill>
          <a:blip r:embed="rId4"/>
          <a:stretch>
            <a:fillRect/>
          </a:stretch>
        </p:blipFill>
        <p:spPr>
          <a:xfrm>
            <a:off x="1283272" y="694454"/>
            <a:ext cx="4429805" cy="837128"/>
          </a:xfrm>
          <a:prstGeom prst="rect">
            <a:avLst/>
          </a:prstGeom>
        </p:spPr>
      </p:pic>
      <p:pic>
        <p:nvPicPr>
          <p:cNvPr id="6" name="Immagine 5">
            <a:extLst>
              <a:ext uri="{FF2B5EF4-FFF2-40B4-BE49-F238E27FC236}">
                <a16:creationId xmlns:a16="http://schemas.microsoft.com/office/drawing/2014/main" id="{E3F4E07E-E762-E8C1-E407-23D57634FFFC}"/>
              </a:ext>
            </a:extLst>
          </p:cNvPr>
          <p:cNvPicPr>
            <a:picLocks noChangeAspect="1"/>
          </p:cNvPicPr>
          <p:nvPr/>
        </p:nvPicPr>
        <p:blipFill>
          <a:blip r:embed="rId5"/>
          <a:stretch>
            <a:fillRect/>
          </a:stretch>
        </p:blipFill>
        <p:spPr>
          <a:xfrm>
            <a:off x="6323303" y="678031"/>
            <a:ext cx="967348" cy="944676"/>
          </a:xfrm>
          <a:prstGeom prst="rect">
            <a:avLst/>
          </a:prstGeom>
        </p:spPr>
      </p:pic>
      <p:sp>
        <p:nvSpPr>
          <p:cNvPr id="7" name="CasellaDiTesto 6">
            <a:extLst>
              <a:ext uri="{FF2B5EF4-FFF2-40B4-BE49-F238E27FC236}">
                <a16:creationId xmlns:a16="http://schemas.microsoft.com/office/drawing/2014/main" id="{4EDF8B00-4128-EB9C-CF59-96EA69A9E888}"/>
              </a:ext>
            </a:extLst>
          </p:cNvPr>
          <p:cNvSpPr txBox="1"/>
          <p:nvPr/>
        </p:nvSpPr>
        <p:spPr>
          <a:xfrm>
            <a:off x="540701" y="1689227"/>
            <a:ext cx="2288211" cy="374077"/>
          </a:xfrm>
          <a:prstGeom prst="rect">
            <a:avLst/>
          </a:prstGeom>
          <a:solidFill>
            <a:srgbClr val="0432FF">
              <a:alpha val="15000"/>
            </a:srgbClr>
          </a:solidFill>
        </p:spPr>
        <p:txBody>
          <a:bodyPr wrap="square">
            <a:spAutoFit/>
          </a:bodyPr>
          <a:lstStyle/>
          <a:p>
            <a:pPr defTabSz="837133" fontAlgn="auto">
              <a:spcBef>
                <a:spcPts val="0"/>
              </a:spcBef>
              <a:spcAft>
                <a:spcPts val="0"/>
              </a:spcAft>
              <a:defRPr/>
            </a:pPr>
            <a:r>
              <a:rPr lang="en-US" sz="1831" noProof="1">
                <a:solidFill>
                  <a:srgbClr val="000000"/>
                </a:solidFill>
                <a:cs typeface="Arial" panose="020B0604020202020204" pitchFamily="34" charset="0"/>
              </a:rPr>
              <a:t>Alimentazione</a:t>
            </a:r>
          </a:p>
        </p:txBody>
      </p:sp>
      <p:pic>
        <p:nvPicPr>
          <p:cNvPr id="8" name="Immagine 7">
            <a:extLst>
              <a:ext uri="{FF2B5EF4-FFF2-40B4-BE49-F238E27FC236}">
                <a16:creationId xmlns:a16="http://schemas.microsoft.com/office/drawing/2014/main" id="{E0BE74C4-FD64-E2AD-83D8-35765DA60483}"/>
              </a:ext>
            </a:extLst>
          </p:cNvPr>
          <p:cNvPicPr>
            <a:picLocks noChangeAspect="1"/>
          </p:cNvPicPr>
          <p:nvPr/>
        </p:nvPicPr>
        <p:blipFill>
          <a:blip r:embed="rId6"/>
          <a:stretch>
            <a:fillRect/>
          </a:stretch>
        </p:blipFill>
        <p:spPr>
          <a:xfrm>
            <a:off x="5433330" y="2737127"/>
            <a:ext cx="5397153" cy="2768919"/>
          </a:xfrm>
          <a:prstGeom prst="rect">
            <a:avLst/>
          </a:prstGeom>
          <a:ln w="38100">
            <a:solidFill>
              <a:srgbClr val="0432FF"/>
            </a:solidFill>
          </a:ln>
        </p:spPr>
      </p:pic>
      <p:sp>
        <p:nvSpPr>
          <p:cNvPr id="9" name="Freccia destra 8">
            <a:extLst>
              <a:ext uri="{FF2B5EF4-FFF2-40B4-BE49-F238E27FC236}">
                <a16:creationId xmlns:a16="http://schemas.microsoft.com/office/drawing/2014/main" id="{373E6B34-3B80-EB5B-434F-61F0545865D8}"/>
              </a:ext>
            </a:extLst>
          </p:cNvPr>
          <p:cNvSpPr/>
          <p:nvPr/>
        </p:nvSpPr>
        <p:spPr>
          <a:xfrm>
            <a:off x="8991915" y="3592993"/>
            <a:ext cx="418564" cy="122683"/>
          </a:xfrm>
          <a:prstGeom prst="rightArrow">
            <a:avLst/>
          </a:prstGeom>
          <a:solidFill>
            <a:srgbClr val="0096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Aptos" panose="02110004020202020204"/>
            </a:endParaRPr>
          </a:p>
        </p:txBody>
      </p:sp>
      <p:sp>
        <p:nvSpPr>
          <p:cNvPr id="10" name="Freccia destra 9">
            <a:extLst>
              <a:ext uri="{FF2B5EF4-FFF2-40B4-BE49-F238E27FC236}">
                <a16:creationId xmlns:a16="http://schemas.microsoft.com/office/drawing/2014/main" id="{07FE744E-A774-4D81-F9A3-6055D1F00565}"/>
              </a:ext>
            </a:extLst>
          </p:cNvPr>
          <p:cNvSpPr/>
          <p:nvPr/>
        </p:nvSpPr>
        <p:spPr>
          <a:xfrm>
            <a:off x="8991915" y="4093356"/>
            <a:ext cx="418564" cy="122683"/>
          </a:xfrm>
          <a:prstGeom prst="rightArrow">
            <a:avLst/>
          </a:prstGeom>
          <a:solidFill>
            <a:srgbClr val="0096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Aptos" panose="02110004020202020204"/>
            </a:endParaRPr>
          </a:p>
        </p:txBody>
      </p:sp>
      <p:sp>
        <p:nvSpPr>
          <p:cNvPr id="11" name="Freccia destra 10">
            <a:extLst>
              <a:ext uri="{FF2B5EF4-FFF2-40B4-BE49-F238E27FC236}">
                <a16:creationId xmlns:a16="http://schemas.microsoft.com/office/drawing/2014/main" id="{75BA2B04-0556-14C0-5D7A-4C60786C9836}"/>
              </a:ext>
            </a:extLst>
          </p:cNvPr>
          <p:cNvSpPr/>
          <p:nvPr/>
        </p:nvSpPr>
        <p:spPr>
          <a:xfrm>
            <a:off x="8991915" y="4728414"/>
            <a:ext cx="418564" cy="122683"/>
          </a:xfrm>
          <a:prstGeom prst="rightArrow">
            <a:avLst/>
          </a:prstGeom>
          <a:solidFill>
            <a:srgbClr val="0096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Aptos" panose="02110004020202020204"/>
            </a:endParaRPr>
          </a:p>
        </p:txBody>
      </p:sp>
      <p:sp>
        <p:nvSpPr>
          <p:cNvPr id="12" name="Freccia destra 11">
            <a:extLst>
              <a:ext uri="{FF2B5EF4-FFF2-40B4-BE49-F238E27FC236}">
                <a16:creationId xmlns:a16="http://schemas.microsoft.com/office/drawing/2014/main" id="{19BB92F2-03C6-6332-1359-23EC040C3B71}"/>
              </a:ext>
            </a:extLst>
          </p:cNvPr>
          <p:cNvSpPr/>
          <p:nvPr/>
        </p:nvSpPr>
        <p:spPr>
          <a:xfrm>
            <a:off x="8991915" y="5199909"/>
            <a:ext cx="418564" cy="122683"/>
          </a:xfrm>
          <a:prstGeom prst="rightArrow">
            <a:avLst/>
          </a:prstGeom>
          <a:solidFill>
            <a:srgbClr val="0096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37133" fontAlgn="auto">
              <a:spcBef>
                <a:spcPts val="0"/>
              </a:spcBef>
              <a:spcAft>
                <a:spcPts val="0"/>
              </a:spcAft>
              <a:defRPr/>
            </a:pPr>
            <a:endParaRPr lang="it-IT" sz="1648">
              <a:solidFill>
                <a:prstClr val="white"/>
              </a:solidFill>
              <a:latin typeface="Aptos" panose="02110004020202020204"/>
            </a:endParaRPr>
          </a:p>
        </p:txBody>
      </p:sp>
      <p:sp>
        <p:nvSpPr>
          <p:cNvPr id="14" name="CasellaDiTesto 13">
            <a:extLst>
              <a:ext uri="{FF2B5EF4-FFF2-40B4-BE49-F238E27FC236}">
                <a16:creationId xmlns:a16="http://schemas.microsoft.com/office/drawing/2014/main" id="{F1DD5FEA-552C-3F7D-CB9B-478D8E2A8036}"/>
              </a:ext>
            </a:extLst>
          </p:cNvPr>
          <p:cNvSpPr txBox="1"/>
          <p:nvPr/>
        </p:nvSpPr>
        <p:spPr>
          <a:xfrm>
            <a:off x="7858290" y="5671404"/>
            <a:ext cx="3104378" cy="261482"/>
          </a:xfrm>
          <a:prstGeom prst="rect">
            <a:avLst/>
          </a:prstGeom>
          <a:noFill/>
        </p:spPr>
        <p:txBody>
          <a:bodyPr wrap="square">
            <a:spAutoFit/>
          </a:bodyPr>
          <a:lstStyle/>
          <a:p>
            <a:pPr defTabSz="837133" fontAlgn="auto">
              <a:spcBef>
                <a:spcPts val="0"/>
              </a:spcBef>
              <a:spcAft>
                <a:spcPts val="0"/>
              </a:spcAft>
              <a:defRPr/>
            </a:pPr>
            <a:r>
              <a:rPr lang="it-IT" sz="1099" dirty="0">
                <a:solidFill>
                  <a:prstClr val="black"/>
                </a:solidFill>
                <a:cs typeface="Arial" panose="020B0604020202020204" pitchFamily="34" charset="0"/>
                <a:hlinkClick r:id="rId7"/>
              </a:rPr>
              <a:t>https://www.cuore.iss.it/prevenzione/RischiSale</a:t>
            </a:r>
            <a:endParaRPr lang="it-IT" sz="1099" dirty="0">
              <a:solidFill>
                <a:prstClr val="black"/>
              </a:solidFill>
              <a:cs typeface="Arial" panose="020B0604020202020204" pitchFamily="34" charset="0"/>
            </a:endParaRPr>
          </a:p>
        </p:txBody>
      </p:sp>
      <p:sp>
        <p:nvSpPr>
          <p:cNvPr id="16" name="CasellaDiTesto 15">
            <a:extLst>
              <a:ext uri="{FF2B5EF4-FFF2-40B4-BE49-F238E27FC236}">
                <a16:creationId xmlns:a16="http://schemas.microsoft.com/office/drawing/2014/main" id="{A0006A99-EF82-FAEC-9D93-6764C44684B4}"/>
              </a:ext>
            </a:extLst>
          </p:cNvPr>
          <p:cNvSpPr txBox="1"/>
          <p:nvPr/>
        </p:nvSpPr>
        <p:spPr>
          <a:xfrm>
            <a:off x="511834" y="2055217"/>
            <a:ext cx="2432549" cy="430631"/>
          </a:xfrm>
          <a:prstGeom prst="rect">
            <a:avLst/>
          </a:prstGeom>
          <a:noFill/>
        </p:spPr>
        <p:txBody>
          <a:bodyPr wrap="square">
            <a:spAutoFit/>
          </a:bodyPr>
          <a:lstStyle/>
          <a:p>
            <a:pPr defTabSz="837133" fontAlgn="auto">
              <a:spcBef>
                <a:spcPts val="0"/>
              </a:spcBef>
              <a:spcAft>
                <a:spcPts val="0"/>
              </a:spcAft>
              <a:defRPr/>
            </a:pPr>
            <a:r>
              <a:rPr lang="it-IT" sz="1099" dirty="0">
                <a:solidFill>
                  <a:prstClr val="black"/>
                </a:solidFill>
                <a:cs typeface="Arial" panose="020B0604020202020204" pitchFamily="34" charset="0"/>
                <a:hlinkClick r:id="rId8"/>
              </a:rPr>
              <a:t>https://www.cuore.iss.it/prevenzione/alimentazione</a:t>
            </a:r>
            <a:endParaRPr lang="it-IT" sz="1099" dirty="0">
              <a:solidFill>
                <a:prstClr val="black"/>
              </a:solidFill>
              <a:cs typeface="Arial" panose="020B0604020202020204" pitchFamily="34" charset="0"/>
            </a:endParaRPr>
          </a:p>
        </p:txBody>
      </p:sp>
    </p:spTree>
    <p:extLst>
      <p:ext uri="{BB962C8B-B14F-4D97-AF65-F5344CB8AC3E}">
        <p14:creationId xmlns:p14="http://schemas.microsoft.com/office/powerpoint/2010/main" val="31340785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899BD5C-939C-94B5-473C-CBC98E52C7FA}"/>
              </a:ext>
            </a:extLst>
          </p:cNvPr>
          <p:cNvSpPr/>
          <p:nvPr/>
        </p:nvSpPr>
        <p:spPr>
          <a:xfrm>
            <a:off x="9853692" y="6311838"/>
            <a:ext cx="1282981" cy="599780"/>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Dunstan DW,</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Nat Rev </a:t>
            </a:r>
            <a:r>
              <a:rPr lang="en-GB" sz="1099" dirty="0" err="1">
                <a:solidFill>
                  <a:prstClr val="black"/>
                </a:solidFill>
                <a:ea typeface="Calibri" panose="020F0502020204030204" pitchFamily="34" charset="0"/>
                <a:cs typeface="Arial" panose="020B0604020202020204" pitchFamily="34" charset="0"/>
              </a:rPr>
              <a:t>Cardiol</a:t>
            </a:r>
            <a:r>
              <a:rPr lang="en-GB" sz="1099" dirty="0">
                <a:solidFill>
                  <a:prstClr val="black"/>
                </a:solidFill>
                <a:ea typeface="Calibri" panose="020F0502020204030204" pitchFamily="34" charset="0"/>
                <a:cs typeface="Arial" panose="020B0604020202020204" pitchFamily="34" charset="0"/>
              </a:rPr>
              <a:t> 2021</a:t>
            </a:r>
            <a:endParaRPr lang="en-GB" sz="1099" dirty="0">
              <a:solidFill>
                <a:prstClr val="black"/>
              </a:solidFill>
              <a:cs typeface="Arial" panose="020B0604020202020204" pitchFamily="34" charset="0"/>
            </a:endParaRPr>
          </a:p>
        </p:txBody>
      </p:sp>
      <p:sp>
        <p:nvSpPr>
          <p:cNvPr id="5" name="CasellaDiTesto 4">
            <a:extLst>
              <a:ext uri="{FF2B5EF4-FFF2-40B4-BE49-F238E27FC236}">
                <a16:creationId xmlns:a16="http://schemas.microsoft.com/office/drawing/2014/main" id="{D3535D3F-4CDF-588C-445B-B002E835E059}"/>
              </a:ext>
            </a:extLst>
          </p:cNvPr>
          <p:cNvSpPr txBox="1"/>
          <p:nvPr/>
        </p:nvSpPr>
        <p:spPr>
          <a:xfrm>
            <a:off x="623494" y="1796456"/>
            <a:ext cx="9921999" cy="374077"/>
          </a:xfrm>
          <a:prstGeom prst="rect">
            <a:avLst/>
          </a:prstGeom>
          <a:solidFill>
            <a:srgbClr val="0432FF">
              <a:alpha val="15000"/>
            </a:srgbClr>
          </a:solidFill>
        </p:spPr>
        <p:txBody>
          <a:bodyPr wrap="square">
            <a:spAutoFit/>
          </a:bodyPr>
          <a:lstStyle/>
          <a:p>
            <a:r>
              <a:rPr lang="it-IT" sz="1831" noProof="1">
                <a:solidFill>
                  <a:srgbClr val="000000"/>
                </a:solidFill>
                <a:cs typeface="Arial" panose="020B0604020202020204" pitchFamily="34" charset="0"/>
              </a:rPr>
              <a:t>Effetti della sedentarietà sulla salute (sn), e la matrice SIT-ACT per il rischio di mortalità (dx) </a:t>
            </a:r>
          </a:p>
        </p:txBody>
      </p:sp>
      <p:pic>
        <p:nvPicPr>
          <p:cNvPr id="6" name="Immagine 5">
            <a:extLst>
              <a:ext uri="{FF2B5EF4-FFF2-40B4-BE49-F238E27FC236}">
                <a16:creationId xmlns:a16="http://schemas.microsoft.com/office/drawing/2014/main" id="{89E30F5F-42A9-A13B-9742-8D191C1536FE}"/>
              </a:ext>
            </a:extLst>
          </p:cNvPr>
          <p:cNvPicPr>
            <a:picLocks noChangeAspect="1"/>
          </p:cNvPicPr>
          <p:nvPr/>
        </p:nvPicPr>
        <p:blipFill>
          <a:blip r:embed="rId2"/>
          <a:stretch>
            <a:fillRect/>
          </a:stretch>
        </p:blipFill>
        <p:spPr>
          <a:xfrm>
            <a:off x="3168213" y="770297"/>
            <a:ext cx="3798935" cy="872241"/>
          </a:xfrm>
          <a:prstGeom prst="rect">
            <a:avLst/>
          </a:prstGeom>
        </p:spPr>
      </p:pic>
      <p:pic>
        <p:nvPicPr>
          <p:cNvPr id="7" name="Immagine 6">
            <a:extLst>
              <a:ext uri="{FF2B5EF4-FFF2-40B4-BE49-F238E27FC236}">
                <a16:creationId xmlns:a16="http://schemas.microsoft.com/office/drawing/2014/main" id="{948B95E2-BC81-9786-F59F-13F7D04C5372}"/>
              </a:ext>
            </a:extLst>
          </p:cNvPr>
          <p:cNvPicPr>
            <a:picLocks noChangeAspect="1"/>
          </p:cNvPicPr>
          <p:nvPr/>
        </p:nvPicPr>
        <p:blipFill>
          <a:blip r:embed="rId3"/>
          <a:stretch>
            <a:fillRect/>
          </a:stretch>
        </p:blipFill>
        <p:spPr>
          <a:xfrm>
            <a:off x="623494" y="2462395"/>
            <a:ext cx="4740240" cy="2009108"/>
          </a:xfrm>
          <a:prstGeom prst="rect">
            <a:avLst/>
          </a:prstGeom>
        </p:spPr>
      </p:pic>
      <p:sp>
        <p:nvSpPr>
          <p:cNvPr id="8" name="Rettangolo con angoli arrotondati 7">
            <a:extLst>
              <a:ext uri="{FF2B5EF4-FFF2-40B4-BE49-F238E27FC236}">
                <a16:creationId xmlns:a16="http://schemas.microsoft.com/office/drawing/2014/main" id="{C4D1A860-D4DD-2B0F-BC6B-ACB3B4A3C57F}"/>
              </a:ext>
            </a:extLst>
          </p:cNvPr>
          <p:cNvSpPr/>
          <p:nvPr/>
        </p:nvSpPr>
        <p:spPr>
          <a:xfrm>
            <a:off x="623494" y="3354850"/>
            <a:ext cx="2544719" cy="894861"/>
          </a:xfrm>
          <a:prstGeom prst="roundRect">
            <a:avLst/>
          </a:prstGeom>
          <a:noFill/>
          <a:ln w="254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pic>
        <p:nvPicPr>
          <p:cNvPr id="9" name="Immagine 8">
            <a:extLst>
              <a:ext uri="{FF2B5EF4-FFF2-40B4-BE49-F238E27FC236}">
                <a16:creationId xmlns:a16="http://schemas.microsoft.com/office/drawing/2014/main" id="{4C2ED264-493D-BDF0-37C7-258C8F71250B}"/>
              </a:ext>
            </a:extLst>
          </p:cNvPr>
          <p:cNvPicPr>
            <a:picLocks noChangeAspect="1"/>
          </p:cNvPicPr>
          <p:nvPr/>
        </p:nvPicPr>
        <p:blipFill>
          <a:blip r:embed="rId4"/>
          <a:stretch>
            <a:fillRect/>
          </a:stretch>
        </p:blipFill>
        <p:spPr>
          <a:xfrm>
            <a:off x="6158987" y="3033782"/>
            <a:ext cx="3458736" cy="3278055"/>
          </a:xfrm>
          <a:prstGeom prst="rect">
            <a:avLst/>
          </a:prstGeom>
        </p:spPr>
      </p:pic>
      <p:pic>
        <p:nvPicPr>
          <p:cNvPr id="10" name="Immagine 9">
            <a:extLst>
              <a:ext uri="{FF2B5EF4-FFF2-40B4-BE49-F238E27FC236}">
                <a16:creationId xmlns:a16="http://schemas.microsoft.com/office/drawing/2014/main" id="{5CCFAB1D-2580-D616-3C58-3BAB724B4555}"/>
              </a:ext>
            </a:extLst>
          </p:cNvPr>
          <p:cNvPicPr>
            <a:picLocks noChangeAspect="1"/>
          </p:cNvPicPr>
          <p:nvPr/>
        </p:nvPicPr>
        <p:blipFill>
          <a:blip r:embed="rId5"/>
          <a:stretch>
            <a:fillRect/>
          </a:stretch>
        </p:blipFill>
        <p:spPr>
          <a:xfrm>
            <a:off x="9094461" y="2170045"/>
            <a:ext cx="1848659" cy="1046411"/>
          </a:xfrm>
          <a:prstGeom prst="rect">
            <a:avLst/>
          </a:prstGeom>
        </p:spPr>
      </p:pic>
      <p:pic>
        <p:nvPicPr>
          <p:cNvPr id="11" name="Immagine 10">
            <a:extLst>
              <a:ext uri="{FF2B5EF4-FFF2-40B4-BE49-F238E27FC236}">
                <a16:creationId xmlns:a16="http://schemas.microsoft.com/office/drawing/2014/main" id="{61B5CA31-51A1-EC84-94D1-C16A495D4447}"/>
              </a:ext>
            </a:extLst>
          </p:cNvPr>
          <p:cNvPicPr>
            <a:picLocks noChangeAspect="1"/>
          </p:cNvPicPr>
          <p:nvPr/>
        </p:nvPicPr>
        <p:blipFill>
          <a:blip r:embed="rId6"/>
          <a:stretch>
            <a:fillRect/>
          </a:stretch>
        </p:blipFill>
        <p:spPr>
          <a:xfrm>
            <a:off x="4241581" y="5406217"/>
            <a:ext cx="1825405" cy="1290573"/>
          </a:xfrm>
          <a:prstGeom prst="rect">
            <a:avLst/>
          </a:prstGeom>
        </p:spPr>
      </p:pic>
      <p:pic>
        <p:nvPicPr>
          <p:cNvPr id="12" name="Immagine 11">
            <a:extLst>
              <a:ext uri="{FF2B5EF4-FFF2-40B4-BE49-F238E27FC236}">
                <a16:creationId xmlns:a16="http://schemas.microsoft.com/office/drawing/2014/main" id="{742E6997-68CB-193D-28F8-69E02053AFB3}"/>
              </a:ext>
            </a:extLst>
          </p:cNvPr>
          <p:cNvPicPr>
            <a:picLocks noChangeAspect="1"/>
          </p:cNvPicPr>
          <p:nvPr/>
        </p:nvPicPr>
        <p:blipFill>
          <a:blip r:embed="rId7"/>
          <a:stretch>
            <a:fillRect/>
          </a:stretch>
        </p:blipFill>
        <p:spPr>
          <a:xfrm>
            <a:off x="4219413" y="4617439"/>
            <a:ext cx="1660305" cy="774344"/>
          </a:xfrm>
          <a:prstGeom prst="rect">
            <a:avLst/>
          </a:prstGeom>
        </p:spPr>
      </p:pic>
    </p:spTree>
    <p:extLst>
      <p:ext uri="{BB962C8B-B14F-4D97-AF65-F5344CB8AC3E}">
        <p14:creationId xmlns:p14="http://schemas.microsoft.com/office/powerpoint/2010/main" val="336904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EFD5B2A-E854-1CEC-B209-4EC86058EA06}"/>
              </a:ext>
            </a:extLst>
          </p:cNvPr>
          <p:cNvSpPr/>
          <p:nvPr/>
        </p:nvSpPr>
        <p:spPr>
          <a:xfrm>
            <a:off x="9853692" y="6311838"/>
            <a:ext cx="1282981" cy="599780"/>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Dunstan DW,</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Nat Rev </a:t>
            </a:r>
            <a:r>
              <a:rPr lang="en-GB" sz="1099" dirty="0" err="1">
                <a:solidFill>
                  <a:prstClr val="black"/>
                </a:solidFill>
                <a:ea typeface="Calibri" panose="020F0502020204030204" pitchFamily="34" charset="0"/>
                <a:cs typeface="Arial" panose="020B0604020202020204" pitchFamily="34" charset="0"/>
              </a:rPr>
              <a:t>Cardiol</a:t>
            </a:r>
            <a:r>
              <a:rPr lang="en-GB" sz="1099" dirty="0">
                <a:solidFill>
                  <a:prstClr val="black"/>
                </a:solidFill>
                <a:ea typeface="Calibri" panose="020F0502020204030204" pitchFamily="34" charset="0"/>
                <a:cs typeface="Arial" panose="020B0604020202020204" pitchFamily="34" charset="0"/>
              </a:rPr>
              <a:t> 2021</a:t>
            </a:r>
            <a:endParaRPr lang="en-GB" sz="1099" dirty="0">
              <a:solidFill>
                <a:prstClr val="black"/>
              </a:solidFill>
              <a:cs typeface="Arial" panose="020B0604020202020204" pitchFamily="34" charset="0"/>
            </a:endParaRPr>
          </a:p>
        </p:txBody>
      </p:sp>
      <p:sp>
        <p:nvSpPr>
          <p:cNvPr id="5" name="CasellaDiTesto 4">
            <a:extLst>
              <a:ext uri="{FF2B5EF4-FFF2-40B4-BE49-F238E27FC236}">
                <a16:creationId xmlns:a16="http://schemas.microsoft.com/office/drawing/2014/main" id="{32C21259-14E4-BEB9-00B6-65C569D9458A}"/>
              </a:ext>
            </a:extLst>
          </p:cNvPr>
          <p:cNvSpPr txBox="1"/>
          <p:nvPr/>
        </p:nvSpPr>
        <p:spPr>
          <a:xfrm>
            <a:off x="623494" y="1637686"/>
            <a:ext cx="9921999" cy="219163"/>
          </a:xfrm>
          <a:prstGeom prst="rect">
            <a:avLst/>
          </a:prstGeom>
          <a:solidFill>
            <a:srgbClr val="0432FF">
              <a:alpha val="15000"/>
            </a:srgbClr>
          </a:solidFill>
        </p:spPr>
        <p:txBody>
          <a:bodyPr wrap="square">
            <a:spAutoFit/>
          </a:bodyPr>
          <a:lstStyle/>
          <a:p>
            <a:r>
              <a:rPr lang="it-IT" sz="824" noProof="1">
                <a:solidFill>
                  <a:srgbClr val="000000"/>
                </a:solidFill>
                <a:cs typeface="Arial" panose="020B0604020202020204" pitchFamily="34" charset="0"/>
              </a:rPr>
              <a:t>Attività fisica e tempo trascorso seduti. In soggetti in pensione, le 16 ore di veglia, nonostante 30 minuti di attività fisica, sono occupate per il 90% (14.5 h) da attività sedentarie  </a:t>
            </a:r>
          </a:p>
        </p:txBody>
      </p:sp>
      <p:pic>
        <p:nvPicPr>
          <p:cNvPr id="7" name="Immagine 6">
            <a:extLst>
              <a:ext uri="{FF2B5EF4-FFF2-40B4-BE49-F238E27FC236}">
                <a16:creationId xmlns:a16="http://schemas.microsoft.com/office/drawing/2014/main" id="{8762EC25-D7D1-D0F7-48EF-FC85A89E66FC}"/>
              </a:ext>
            </a:extLst>
          </p:cNvPr>
          <p:cNvPicPr>
            <a:picLocks noChangeAspect="1"/>
          </p:cNvPicPr>
          <p:nvPr/>
        </p:nvPicPr>
        <p:blipFill>
          <a:blip r:embed="rId2"/>
          <a:stretch>
            <a:fillRect/>
          </a:stretch>
        </p:blipFill>
        <p:spPr>
          <a:xfrm>
            <a:off x="1243665" y="2302973"/>
            <a:ext cx="8156421" cy="2000388"/>
          </a:xfrm>
          <a:prstGeom prst="rect">
            <a:avLst/>
          </a:prstGeom>
        </p:spPr>
      </p:pic>
      <p:sp>
        <p:nvSpPr>
          <p:cNvPr id="10" name="Ovale 9">
            <a:extLst>
              <a:ext uri="{FF2B5EF4-FFF2-40B4-BE49-F238E27FC236}">
                <a16:creationId xmlns:a16="http://schemas.microsoft.com/office/drawing/2014/main" id="{7C34268E-6E83-DE7E-D0DC-CD392ABE4EC2}"/>
              </a:ext>
            </a:extLst>
          </p:cNvPr>
          <p:cNvSpPr/>
          <p:nvPr/>
        </p:nvSpPr>
        <p:spPr>
          <a:xfrm>
            <a:off x="1643251" y="3369817"/>
            <a:ext cx="961147" cy="96114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sp>
        <p:nvSpPr>
          <p:cNvPr id="11" name="Ovale 10">
            <a:extLst>
              <a:ext uri="{FF2B5EF4-FFF2-40B4-BE49-F238E27FC236}">
                <a16:creationId xmlns:a16="http://schemas.microsoft.com/office/drawing/2014/main" id="{602C72D1-B908-6953-4731-8E62DDA04A3D}"/>
              </a:ext>
            </a:extLst>
          </p:cNvPr>
          <p:cNvSpPr/>
          <p:nvPr/>
        </p:nvSpPr>
        <p:spPr>
          <a:xfrm>
            <a:off x="4106534" y="3369817"/>
            <a:ext cx="961147" cy="96114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sp>
        <p:nvSpPr>
          <p:cNvPr id="12" name="Ovale 11">
            <a:extLst>
              <a:ext uri="{FF2B5EF4-FFF2-40B4-BE49-F238E27FC236}">
                <a16:creationId xmlns:a16="http://schemas.microsoft.com/office/drawing/2014/main" id="{CB665149-4025-61D6-7C36-28163E632693}"/>
              </a:ext>
            </a:extLst>
          </p:cNvPr>
          <p:cNvSpPr/>
          <p:nvPr/>
        </p:nvSpPr>
        <p:spPr>
          <a:xfrm>
            <a:off x="6079094" y="3369817"/>
            <a:ext cx="961147" cy="96114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sp>
        <p:nvSpPr>
          <p:cNvPr id="14" name="CasellaDiTesto 13">
            <a:extLst>
              <a:ext uri="{FF2B5EF4-FFF2-40B4-BE49-F238E27FC236}">
                <a16:creationId xmlns:a16="http://schemas.microsoft.com/office/drawing/2014/main" id="{E4AAA9BD-9279-E189-5E07-4CBDA2E7A239}"/>
              </a:ext>
            </a:extLst>
          </p:cNvPr>
          <p:cNvSpPr txBox="1"/>
          <p:nvPr/>
        </p:nvSpPr>
        <p:spPr>
          <a:xfrm>
            <a:off x="743339" y="4806797"/>
            <a:ext cx="3951846" cy="472822"/>
          </a:xfrm>
          <a:prstGeom prst="rect">
            <a:avLst/>
          </a:prstGeom>
          <a:solidFill>
            <a:srgbClr val="0432FF">
              <a:alpha val="15000"/>
            </a:srgbClr>
          </a:solidFill>
        </p:spPr>
        <p:txBody>
          <a:bodyPr wrap="square">
            <a:spAutoFit/>
          </a:bodyPr>
          <a:lstStyle/>
          <a:p>
            <a:r>
              <a:rPr lang="it-IT" sz="824" noProof="1">
                <a:solidFill>
                  <a:srgbClr val="000000"/>
                </a:solidFill>
                <a:cs typeface="Arial" panose="020B0604020202020204" pitchFamily="34" charset="0"/>
              </a:rPr>
              <a:t>In soggetti più giovani, nonostante uguale durata del tempo trascorso a sedere (13 h) o svolgendo esercizio fisico moderato-intenso (0.7 h), possono esserci sequenze diverse di attività fisica complessiva e di riposo seduti</a:t>
            </a:r>
          </a:p>
        </p:txBody>
      </p:sp>
      <p:grpSp>
        <p:nvGrpSpPr>
          <p:cNvPr id="16" name="Gruppo 15">
            <a:extLst>
              <a:ext uri="{FF2B5EF4-FFF2-40B4-BE49-F238E27FC236}">
                <a16:creationId xmlns:a16="http://schemas.microsoft.com/office/drawing/2014/main" id="{A802A604-59FA-DA6F-EF97-84474B839B4E}"/>
              </a:ext>
            </a:extLst>
          </p:cNvPr>
          <p:cNvGrpSpPr/>
          <p:nvPr/>
        </p:nvGrpSpPr>
        <p:grpSpPr>
          <a:xfrm>
            <a:off x="5102555" y="4388699"/>
            <a:ext cx="4343766" cy="2427672"/>
            <a:chOff x="5573549" y="4093196"/>
            <a:chExt cx="4744720" cy="2651760"/>
          </a:xfrm>
        </p:grpSpPr>
        <p:pic>
          <p:nvPicPr>
            <p:cNvPr id="13" name="Immagine 12">
              <a:extLst>
                <a:ext uri="{FF2B5EF4-FFF2-40B4-BE49-F238E27FC236}">
                  <a16:creationId xmlns:a16="http://schemas.microsoft.com/office/drawing/2014/main" id="{91DEA083-549E-79FF-F08D-DEF8B2F38087}"/>
                </a:ext>
              </a:extLst>
            </p:cNvPr>
            <p:cNvPicPr>
              <a:picLocks noChangeAspect="1"/>
            </p:cNvPicPr>
            <p:nvPr/>
          </p:nvPicPr>
          <p:blipFill>
            <a:blip r:embed="rId3"/>
            <a:stretch>
              <a:fillRect/>
            </a:stretch>
          </p:blipFill>
          <p:spPr>
            <a:xfrm>
              <a:off x="5573549" y="4093196"/>
              <a:ext cx="4744720" cy="2651760"/>
            </a:xfrm>
            <a:prstGeom prst="rect">
              <a:avLst/>
            </a:prstGeom>
          </p:spPr>
        </p:pic>
        <p:sp>
          <p:nvSpPr>
            <p:cNvPr id="15" name="Rettangolo 14">
              <a:extLst>
                <a:ext uri="{FF2B5EF4-FFF2-40B4-BE49-F238E27FC236}">
                  <a16:creationId xmlns:a16="http://schemas.microsoft.com/office/drawing/2014/main" id="{C29F40DD-D4A0-924A-DE79-1495BAAFEC44}"/>
                </a:ext>
              </a:extLst>
            </p:cNvPr>
            <p:cNvSpPr/>
            <p:nvPr/>
          </p:nvSpPr>
          <p:spPr>
            <a:xfrm>
              <a:off x="5573549" y="4093196"/>
              <a:ext cx="239565" cy="242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24"/>
            </a:p>
          </p:txBody>
        </p:sp>
      </p:grpSp>
      <p:pic>
        <p:nvPicPr>
          <p:cNvPr id="17" name="Immagine 16">
            <a:extLst>
              <a:ext uri="{FF2B5EF4-FFF2-40B4-BE49-F238E27FC236}">
                <a16:creationId xmlns:a16="http://schemas.microsoft.com/office/drawing/2014/main" id="{A4DC2315-A7F2-F519-24C1-0C415B434700}"/>
              </a:ext>
            </a:extLst>
          </p:cNvPr>
          <p:cNvPicPr>
            <a:picLocks noChangeAspect="1"/>
          </p:cNvPicPr>
          <p:nvPr/>
        </p:nvPicPr>
        <p:blipFill>
          <a:blip r:embed="rId4"/>
          <a:stretch>
            <a:fillRect/>
          </a:stretch>
        </p:blipFill>
        <p:spPr>
          <a:xfrm>
            <a:off x="3168213" y="698128"/>
            <a:ext cx="3798935" cy="872241"/>
          </a:xfrm>
          <a:prstGeom prst="rect">
            <a:avLst/>
          </a:prstGeom>
        </p:spPr>
      </p:pic>
    </p:spTree>
    <p:extLst>
      <p:ext uri="{BB962C8B-B14F-4D97-AF65-F5344CB8AC3E}">
        <p14:creationId xmlns:p14="http://schemas.microsoft.com/office/powerpoint/2010/main" val="423562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E2C59D1-02C0-92F1-FEA4-72D785478A2A}"/>
              </a:ext>
            </a:extLst>
          </p:cNvPr>
          <p:cNvPicPr>
            <a:picLocks noChangeAspect="1"/>
          </p:cNvPicPr>
          <p:nvPr/>
        </p:nvPicPr>
        <p:blipFill>
          <a:blip r:embed="rId2"/>
          <a:stretch>
            <a:fillRect/>
          </a:stretch>
        </p:blipFill>
        <p:spPr>
          <a:xfrm>
            <a:off x="1283272" y="694454"/>
            <a:ext cx="4429805" cy="837128"/>
          </a:xfrm>
          <a:prstGeom prst="rect">
            <a:avLst/>
          </a:prstGeom>
        </p:spPr>
      </p:pic>
      <p:pic>
        <p:nvPicPr>
          <p:cNvPr id="6" name="Immagine 5">
            <a:extLst>
              <a:ext uri="{FF2B5EF4-FFF2-40B4-BE49-F238E27FC236}">
                <a16:creationId xmlns:a16="http://schemas.microsoft.com/office/drawing/2014/main" id="{EC23B055-0A71-D8D9-7CDD-B5F471FB9F56}"/>
              </a:ext>
            </a:extLst>
          </p:cNvPr>
          <p:cNvPicPr>
            <a:picLocks noChangeAspect="1"/>
          </p:cNvPicPr>
          <p:nvPr/>
        </p:nvPicPr>
        <p:blipFill>
          <a:blip r:embed="rId3"/>
          <a:stretch>
            <a:fillRect/>
          </a:stretch>
        </p:blipFill>
        <p:spPr>
          <a:xfrm>
            <a:off x="6323303" y="678031"/>
            <a:ext cx="967348" cy="944676"/>
          </a:xfrm>
          <a:prstGeom prst="rect">
            <a:avLst/>
          </a:prstGeom>
        </p:spPr>
      </p:pic>
      <p:sp>
        <p:nvSpPr>
          <p:cNvPr id="7" name="CasellaDiTesto 6">
            <a:extLst>
              <a:ext uri="{FF2B5EF4-FFF2-40B4-BE49-F238E27FC236}">
                <a16:creationId xmlns:a16="http://schemas.microsoft.com/office/drawing/2014/main" id="{3E9DD9C1-D621-1A73-3A43-C71BC71591DF}"/>
              </a:ext>
            </a:extLst>
          </p:cNvPr>
          <p:cNvSpPr txBox="1"/>
          <p:nvPr/>
        </p:nvSpPr>
        <p:spPr>
          <a:xfrm>
            <a:off x="1493296" y="1795962"/>
            <a:ext cx="1725318" cy="374077"/>
          </a:xfrm>
          <a:prstGeom prst="rect">
            <a:avLst/>
          </a:prstGeom>
          <a:solidFill>
            <a:srgbClr val="0432FF">
              <a:alpha val="15000"/>
            </a:srgbClr>
          </a:solidFill>
        </p:spPr>
        <p:txBody>
          <a:bodyPr wrap="square">
            <a:spAutoFit/>
          </a:bodyPr>
          <a:lstStyle/>
          <a:p>
            <a:r>
              <a:rPr lang="en-US" sz="1831" noProof="1">
                <a:solidFill>
                  <a:srgbClr val="000000"/>
                </a:solidFill>
                <a:cs typeface="Arial" panose="020B0604020202020204" pitchFamily="34" charset="0"/>
              </a:rPr>
              <a:t>Attività fisica</a:t>
            </a:r>
          </a:p>
        </p:txBody>
      </p:sp>
      <p:sp>
        <p:nvSpPr>
          <p:cNvPr id="9" name="CasellaDiTesto 8">
            <a:extLst>
              <a:ext uri="{FF2B5EF4-FFF2-40B4-BE49-F238E27FC236}">
                <a16:creationId xmlns:a16="http://schemas.microsoft.com/office/drawing/2014/main" id="{B58E5CD6-3DB1-6D39-8FCA-E4312EB32126}"/>
              </a:ext>
            </a:extLst>
          </p:cNvPr>
          <p:cNvSpPr txBox="1"/>
          <p:nvPr/>
        </p:nvSpPr>
        <p:spPr>
          <a:xfrm>
            <a:off x="1462291" y="2158699"/>
            <a:ext cx="2906438" cy="261482"/>
          </a:xfrm>
          <a:prstGeom prst="rect">
            <a:avLst/>
          </a:prstGeom>
          <a:noFill/>
        </p:spPr>
        <p:txBody>
          <a:bodyPr wrap="square">
            <a:spAutoFit/>
          </a:bodyPr>
          <a:lstStyle/>
          <a:p>
            <a:r>
              <a:rPr lang="it-IT" sz="1099" dirty="0">
                <a:cs typeface="Arial" panose="020B0604020202020204" pitchFamily="34" charset="0"/>
                <a:hlinkClick r:id="rId4"/>
              </a:rPr>
              <a:t>https://www.cuore.iss.it/prevenzione/attivita</a:t>
            </a:r>
            <a:endParaRPr lang="it-IT" sz="1099" dirty="0">
              <a:cs typeface="Arial" panose="020B0604020202020204" pitchFamily="34" charset="0"/>
            </a:endParaRPr>
          </a:p>
        </p:txBody>
      </p:sp>
      <p:pic>
        <p:nvPicPr>
          <p:cNvPr id="10" name="Immagine 9">
            <a:extLst>
              <a:ext uri="{FF2B5EF4-FFF2-40B4-BE49-F238E27FC236}">
                <a16:creationId xmlns:a16="http://schemas.microsoft.com/office/drawing/2014/main" id="{09B05805-30DA-1E9D-3763-28D619FF623B}"/>
              </a:ext>
            </a:extLst>
          </p:cNvPr>
          <p:cNvPicPr>
            <a:picLocks noChangeAspect="1"/>
          </p:cNvPicPr>
          <p:nvPr/>
        </p:nvPicPr>
        <p:blipFill>
          <a:blip r:embed="rId5"/>
          <a:stretch>
            <a:fillRect/>
          </a:stretch>
        </p:blipFill>
        <p:spPr>
          <a:xfrm>
            <a:off x="3204179" y="2470024"/>
            <a:ext cx="5232053" cy="4378182"/>
          </a:xfrm>
          <a:prstGeom prst="rect">
            <a:avLst/>
          </a:prstGeom>
          <a:ln w="38100">
            <a:solidFill>
              <a:srgbClr val="0432FF"/>
            </a:solidFill>
          </a:ln>
        </p:spPr>
      </p:pic>
    </p:spTree>
    <p:extLst>
      <p:ext uri="{BB962C8B-B14F-4D97-AF65-F5344CB8AC3E}">
        <p14:creationId xmlns:p14="http://schemas.microsoft.com/office/powerpoint/2010/main" val="32328719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E6002B4-1674-9919-5BD6-03838DF67681}"/>
              </a:ext>
            </a:extLst>
          </p:cNvPr>
          <p:cNvSpPr/>
          <p:nvPr/>
        </p:nvSpPr>
        <p:spPr>
          <a:xfrm>
            <a:off x="9700056" y="6448936"/>
            <a:ext cx="1385077" cy="430631"/>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Joynt Maddox KE, Circulation 2024</a:t>
            </a:r>
            <a:endParaRPr lang="en-GB" sz="1099" dirty="0">
              <a:solidFill>
                <a:prstClr val="black"/>
              </a:solidFill>
              <a:cs typeface="Arial" panose="020B0604020202020204" pitchFamily="34" charset="0"/>
            </a:endParaRPr>
          </a:p>
        </p:txBody>
      </p:sp>
      <p:pic>
        <p:nvPicPr>
          <p:cNvPr id="5" name="Immagine 4">
            <a:extLst>
              <a:ext uri="{FF2B5EF4-FFF2-40B4-BE49-F238E27FC236}">
                <a16:creationId xmlns:a16="http://schemas.microsoft.com/office/drawing/2014/main" id="{D75ED651-5D5C-943B-B0F0-F0C80865C2B6}"/>
              </a:ext>
            </a:extLst>
          </p:cNvPr>
          <p:cNvPicPr>
            <a:picLocks noChangeAspect="1"/>
          </p:cNvPicPr>
          <p:nvPr/>
        </p:nvPicPr>
        <p:blipFill>
          <a:blip r:embed="rId2"/>
          <a:stretch>
            <a:fillRect/>
          </a:stretch>
        </p:blipFill>
        <p:spPr>
          <a:xfrm>
            <a:off x="2320307" y="654691"/>
            <a:ext cx="4341209" cy="1450325"/>
          </a:xfrm>
          <a:prstGeom prst="rect">
            <a:avLst/>
          </a:prstGeom>
        </p:spPr>
      </p:pic>
      <p:pic>
        <p:nvPicPr>
          <p:cNvPr id="6" name="Immagine 5">
            <a:extLst>
              <a:ext uri="{FF2B5EF4-FFF2-40B4-BE49-F238E27FC236}">
                <a16:creationId xmlns:a16="http://schemas.microsoft.com/office/drawing/2014/main" id="{BCD6DEB7-0580-EC37-86C5-E773C18CD371}"/>
              </a:ext>
            </a:extLst>
          </p:cNvPr>
          <p:cNvPicPr>
            <a:picLocks noChangeAspect="1"/>
          </p:cNvPicPr>
          <p:nvPr/>
        </p:nvPicPr>
        <p:blipFill>
          <a:blip r:embed="rId3"/>
          <a:stretch>
            <a:fillRect/>
          </a:stretch>
        </p:blipFill>
        <p:spPr>
          <a:xfrm>
            <a:off x="1504838" y="2779809"/>
            <a:ext cx="7115592" cy="4115142"/>
          </a:xfrm>
          <a:prstGeom prst="rect">
            <a:avLst/>
          </a:prstGeom>
        </p:spPr>
      </p:pic>
      <p:sp>
        <p:nvSpPr>
          <p:cNvPr id="7" name="Rettangolo 6">
            <a:extLst>
              <a:ext uri="{FF2B5EF4-FFF2-40B4-BE49-F238E27FC236}">
                <a16:creationId xmlns:a16="http://schemas.microsoft.com/office/drawing/2014/main" id="{19FD9229-4734-E296-2D0E-3C284A734B68}"/>
              </a:ext>
            </a:extLst>
          </p:cNvPr>
          <p:cNvSpPr/>
          <p:nvPr/>
        </p:nvSpPr>
        <p:spPr>
          <a:xfrm>
            <a:off x="680999" y="2127746"/>
            <a:ext cx="9377832" cy="937564"/>
          </a:xfrm>
          <a:prstGeom prst="rect">
            <a:avLst/>
          </a:prstGeom>
          <a:solidFill>
            <a:srgbClr val="0000FF">
              <a:alpha val="20000"/>
            </a:srgbClr>
          </a:solidFill>
        </p:spPr>
        <p:txBody>
          <a:bodyPr wrap="square">
            <a:spAutoFit/>
          </a:bodyPr>
          <a:lstStyle/>
          <a:p>
            <a:pPr defTabSz="837133" fontAlgn="auto">
              <a:spcBef>
                <a:spcPts val="0"/>
              </a:spcBef>
              <a:spcAft>
                <a:spcPts val="0"/>
              </a:spcAft>
              <a:defRPr/>
            </a:pPr>
            <a:r>
              <a:rPr lang="en-US" sz="1831" dirty="0">
                <a:solidFill>
                  <a:prstClr val="black"/>
                </a:solidFill>
                <a:cs typeface="Arial" panose="020B0604020202020204" pitchFamily="34" charset="0"/>
              </a:rPr>
              <a:t>Prevalence and number of US adults with adverse levels of CV health factors in 2020 and 2050, by age group (using the 2015 - March 2020 NHANES and 2015 to 2019 MEPS)</a:t>
            </a:r>
          </a:p>
        </p:txBody>
      </p:sp>
      <p:sp>
        <p:nvSpPr>
          <p:cNvPr id="8" name="CasellaDiTesto 7">
            <a:extLst>
              <a:ext uri="{FF2B5EF4-FFF2-40B4-BE49-F238E27FC236}">
                <a16:creationId xmlns:a16="http://schemas.microsoft.com/office/drawing/2014/main" id="{B81F610E-9188-921A-292D-030D639D80FD}"/>
              </a:ext>
            </a:extLst>
          </p:cNvPr>
          <p:cNvSpPr txBox="1"/>
          <p:nvPr/>
        </p:nvSpPr>
        <p:spPr>
          <a:xfrm>
            <a:off x="1740696" y="2966755"/>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2020</a:t>
            </a:r>
          </a:p>
        </p:txBody>
      </p:sp>
      <p:sp>
        <p:nvSpPr>
          <p:cNvPr id="9" name="CasellaDiTesto 8">
            <a:extLst>
              <a:ext uri="{FF2B5EF4-FFF2-40B4-BE49-F238E27FC236}">
                <a16:creationId xmlns:a16="http://schemas.microsoft.com/office/drawing/2014/main" id="{12C4E68E-6951-B360-A656-C53B402E9CC6}"/>
              </a:ext>
            </a:extLst>
          </p:cNvPr>
          <p:cNvSpPr txBox="1"/>
          <p:nvPr/>
        </p:nvSpPr>
        <p:spPr>
          <a:xfrm>
            <a:off x="2026380" y="2966755"/>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2050</a:t>
            </a:r>
          </a:p>
        </p:txBody>
      </p:sp>
      <p:sp>
        <p:nvSpPr>
          <p:cNvPr id="10" name="CasellaDiTesto 9">
            <a:extLst>
              <a:ext uri="{FF2B5EF4-FFF2-40B4-BE49-F238E27FC236}">
                <a16:creationId xmlns:a16="http://schemas.microsoft.com/office/drawing/2014/main" id="{CE8F1C7B-517C-3C29-D367-A584B510DD7F}"/>
              </a:ext>
            </a:extLst>
          </p:cNvPr>
          <p:cNvSpPr txBox="1"/>
          <p:nvPr/>
        </p:nvSpPr>
        <p:spPr>
          <a:xfrm>
            <a:off x="2464880" y="2960114"/>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2020</a:t>
            </a:r>
          </a:p>
        </p:txBody>
      </p:sp>
      <p:sp>
        <p:nvSpPr>
          <p:cNvPr id="11" name="CasellaDiTesto 10">
            <a:extLst>
              <a:ext uri="{FF2B5EF4-FFF2-40B4-BE49-F238E27FC236}">
                <a16:creationId xmlns:a16="http://schemas.microsoft.com/office/drawing/2014/main" id="{08AA968F-960A-E4BF-0862-2D1507B49FCF}"/>
              </a:ext>
            </a:extLst>
          </p:cNvPr>
          <p:cNvSpPr txBox="1"/>
          <p:nvPr/>
        </p:nvSpPr>
        <p:spPr>
          <a:xfrm>
            <a:off x="2750563" y="2960114"/>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2050</a:t>
            </a:r>
          </a:p>
        </p:txBody>
      </p:sp>
      <p:sp>
        <p:nvSpPr>
          <p:cNvPr id="12" name="CasellaDiTesto 11">
            <a:extLst>
              <a:ext uri="{FF2B5EF4-FFF2-40B4-BE49-F238E27FC236}">
                <a16:creationId xmlns:a16="http://schemas.microsoft.com/office/drawing/2014/main" id="{2CD6551B-BBEF-75A4-2ED5-2444594EE548}"/>
              </a:ext>
            </a:extLst>
          </p:cNvPr>
          <p:cNvSpPr txBox="1"/>
          <p:nvPr/>
        </p:nvSpPr>
        <p:spPr>
          <a:xfrm>
            <a:off x="3142553" y="2960112"/>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2020</a:t>
            </a:r>
          </a:p>
        </p:txBody>
      </p:sp>
      <p:sp>
        <p:nvSpPr>
          <p:cNvPr id="13" name="CasellaDiTesto 12">
            <a:extLst>
              <a:ext uri="{FF2B5EF4-FFF2-40B4-BE49-F238E27FC236}">
                <a16:creationId xmlns:a16="http://schemas.microsoft.com/office/drawing/2014/main" id="{9EB160AE-50B6-B096-5257-A8D1DFFB5FFA}"/>
              </a:ext>
            </a:extLst>
          </p:cNvPr>
          <p:cNvSpPr txBox="1"/>
          <p:nvPr/>
        </p:nvSpPr>
        <p:spPr>
          <a:xfrm>
            <a:off x="3428236" y="2960112"/>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2050</a:t>
            </a:r>
          </a:p>
        </p:txBody>
      </p:sp>
      <p:sp>
        <p:nvSpPr>
          <p:cNvPr id="14" name="CasellaDiTesto 13">
            <a:extLst>
              <a:ext uri="{FF2B5EF4-FFF2-40B4-BE49-F238E27FC236}">
                <a16:creationId xmlns:a16="http://schemas.microsoft.com/office/drawing/2014/main" id="{36A68DD4-FF4D-30A9-0B58-1B3BEB373F9F}"/>
              </a:ext>
            </a:extLst>
          </p:cNvPr>
          <p:cNvSpPr txBox="1"/>
          <p:nvPr/>
        </p:nvSpPr>
        <p:spPr>
          <a:xfrm>
            <a:off x="3813586" y="2953471"/>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2020</a:t>
            </a:r>
          </a:p>
        </p:txBody>
      </p:sp>
      <p:sp>
        <p:nvSpPr>
          <p:cNvPr id="15" name="CasellaDiTesto 14">
            <a:extLst>
              <a:ext uri="{FF2B5EF4-FFF2-40B4-BE49-F238E27FC236}">
                <a16:creationId xmlns:a16="http://schemas.microsoft.com/office/drawing/2014/main" id="{BAD10400-1CAF-9246-6EE9-AD6BD90C41D3}"/>
              </a:ext>
            </a:extLst>
          </p:cNvPr>
          <p:cNvSpPr txBox="1"/>
          <p:nvPr/>
        </p:nvSpPr>
        <p:spPr>
          <a:xfrm>
            <a:off x="4099270" y="2953471"/>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2050</a:t>
            </a:r>
          </a:p>
        </p:txBody>
      </p:sp>
      <p:sp>
        <p:nvSpPr>
          <p:cNvPr id="16" name="CasellaDiTesto 15">
            <a:extLst>
              <a:ext uri="{FF2B5EF4-FFF2-40B4-BE49-F238E27FC236}">
                <a16:creationId xmlns:a16="http://schemas.microsoft.com/office/drawing/2014/main" id="{67DABF2A-B8C3-E610-386C-664A4DAB25C2}"/>
              </a:ext>
            </a:extLst>
          </p:cNvPr>
          <p:cNvSpPr txBox="1"/>
          <p:nvPr/>
        </p:nvSpPr>
        <p:spPr>
          <a:xfrm>
            <a:off x="5401472" y="2960114"/>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2020</a:t>
            </a:r>
          </a:p>
        </p:txBody>
      </p:sp>
      <p:sp>
        <p:nvSpPr>
          <p:cNvPr id="17" name="CasellaDiTesto 16">
            <a:extLst>
              <a:ext uri="{FF2B5EF4-FFF2-40B4-BE49-F238E27FC236}">
                <a16:creationId xmlns:a16="http://schemas.microsoft.com/office/drawing/2014/main" id="{F3B45C99-61FF-4CDC-756B-F4687659E482}"/>
              </a:ext>
            </a:extLst>
          </p:cNvPr>
          <p:cNvSpPr txBox="1"/>
          <p:nvPr/>
        </p:nvSpPr>
        <p:spPr>
          <a:xfrm>
            <a:off x="5687156" y="2960114"/>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2050</a:t>
            </a:r>
          </a:p>
        </p:txBody>
      </p:sp>
      <p:sp>
        <p:nvSpPr>
          <p:cNvPr id="18" name="CasellaDiTesto 17">
            <a:extLst>
              <a:ext uri="{FF2B5EF4-FFF2-40B4-BE49-F238E27FC236}">
                <a16:creationId xmlns:a16="http://schemas.microsoft.com/office/drawing/2014/main" id="{5E64A0E3-D558-A302-8F37-0EE3A53C6409}"/>
              </a:ext>
            </a:extLst>
          </p:cNvPr>
          <p:cNvSpPr txBox="1"/>
          <p:nvPr/>
        </p:nvSpPr>
        <p:spPr>
          <a:xfrm>
            <a:off x="6125656" y="2953473"/>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2020</a:t>
            </a:r>
          </a:p>
        </p:txBody>
      </p:sp>
      <p:sp>
        <p:nvSpPr>
          <p:cNvPr id="19" name="CasellaDiTesto 18">
            <a:extLst>
              <a:ext uri="{FF2B5EF4-FFF2-40B4-BE49-F238E27FC236}">
                <a16:creationId xmlns:a16="http://schemas.microsoft.com/office/drawing/2014/main" id="{8A39EB99-9CE5-5678-CDDC-3A7F77FE872C}"/>
              </a:ext>
            </a:extLst>
          </p:cNvPr>
          <p:cNvSpPr txBox="1"/>
          <p:nvPr/>
        </p:nvSpPr>
        <p:spPr>
          <a:xfrm>
            <a:off x="6411340" y="2953473"/>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2050</a:t>
            </a:r>
          </a:p>
        </p:txBody>
      </p:sp>
      <p:sp>
        <p:nvSpPr>
          <p:cNvPr id="20" name="CasellaDiTesto 19">
            <a:extLst>
              <a:ext uri="{FF2B5EF4-FFF2-40B4-BE49-F238E27FC236}">
                <a16:creationId xmlns:a16="http://schemas.microsoft.com/office/drawing/2014/main" id="{3A98CEA8-1A3F-3DA2-5A73-6D0F3214F171}"/>
              </a:ext>
            </a:extLst>
          </p:cNvPr>
          <p:cNvSpPr txBox="1"/>
          <p:nvPr/>
        </p:nvSpPr>
        <p:spPr>
          <a:xfrm>
            <a:off x="6803329" y="3312239"/>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2020</a:t>
            </a:r>
          </a:p>
        </p:txBody>
      </p:sp>
      <p:sp>
        <p:nvSpPr>
          <p:cNvPr id="21" name="CasellaDiTesto 20">
            <a:extLst>
              <a:ext uri="{FF2B5EF4-FFF2-40B4-BE49-F238E27FC236}">
                <a16:creationId xmlns:a16="http://schemas.microsoft.com/office/drawing/2014/main" id="{93E2E18F-A1DF-60B7-E1B2-0288CA76BC69}"/>
              </a:ext>
            </a:extLst>
          </p:cNvPr>
          <p:cNvSpPr txBox="1"/>
          <p:nvPr/>
        </p:nvSpPr>
        <p:spPr>
          <a:xfrm>
            <a:off x="7089013" y="3312239"/>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2050</a:t>
            </a:r>
          </a:p>
        </p:txBody>
      </p:sp>
      <p:sp>
        <p:nvSpPr>
          <p:cNvPr id="22" name="CasellaDiTesto 21">
            <a:extLst>
              <a:ext uri="{FF2B5EF4-FFF2-40B4-BE49-F238E27FC236}">
                <a16:creationId xmlns:a16="http://schemas.microsoft.com/office/drawing/2014/main" id="{06D9451D-8D93-31C7-DF4C-97444027A8CA}"/>
              </a:ext>
            </a:extLst>
          </p:cNvPr>
          <p:cNvSpPr txBox="1"/>
          <p:nvPr/>
        </p:nvSpPr>
        <p:spPr>
          <a:xfrm>
            <a:off x="7487650" y="3305598"/>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2020</a:t>
            </a:r>
          </a:p>
        </p:txBody>
      </p:sp>
      <p:sp>
        <p:nvSpPr>
          <p:cNvPr id="23" name="CasellaDiTesto 22">
            <a:extLst>
              <a:ext uri="{FF2B5EF4-FFF2-40B4-BE49-F238E27FC236}">
                <a16:creationId xmlns:a16="http://schemas.microsoft.com/office/drawing/2014/main" id="{C0E5BF98-8E50-1124-BC99-8F262025FE0D}"/>
              </a:ext>
            </a:extLst>
          </p:cNvPr>
          <p:cNvSpPr txBox="1"/>
          <p:nvPr/>
        </p:nvSpPr>
        <p:spPr>
          <a:xfrm>
            <a:off x="7773334" y="3305598"/>
            <a:ext cx="411920" cy="345992"/>
          </a:xfrm>
          <a:prstGeom prst="rect">
            <a:avLst/>
          </a:prstGeom>
          <a:noFill/>
        </p:spPr>
        <p:txBody>
          <a:bodyPr wrap="square" rtlCol="0">
            <a:spAutoFit/>
          </a:bodyPr>
          <a:lstStyle/>
          <a:p>
            <a:pPr algn="ctr" defTabSz="837133" fontAlgn="auto">
              <a:spcBef>
                <a:spcPts val="0"/>
              </a:spcBef>
              <a:spcAft>
                <a:spcPts val="0"/>
              </a:spcAft>
              <a:defRPr/>
            </a:pPr>
            <a:r>
              <a:rPr lang="it-IT" sz="824" dirty="0">
                <a:solidFill>
                  <a:prstClr val="black"/>
                </a:solidFill>
                <a:cs typeface="Arial" panose="020B0604020202020204" pitchFamily="34" charset="0"/>
              </a:rPr>
              <a:t>2050</a:t>
            </a:r>
          </a:p>
        </p:txBody>
      </p:sp>
      <p:sp>
        <p:nvSpPr>
          <p:cNvPr id="24" name="CasellaDiTesto 23">
            <a:extLst>
              <a:ext uri="{FF2B5EF4-FFF2-40B4-BE49-F238E27FC236}">
                <a16:creationId xmlns:a16="http://schemas.microsoft.com/office/drawing/2014/main" id="{71DDE30F-1726-BD1F-AC96-901FE1734BD2}"/>
              </a:ext>
            </a:extLst>
          </p:cNvPr>
          <p:cNvSpPr txBox="1"/>
          <p:nvPr/>
        </p:nvSpPr>
        <p:spPr>
          <a:xfrm>
            <a:off x="3179096" y="3345456"/>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76</a:t>
            </a:r>
          </a:p>
        </p:txBody>
      </p:sp>
      <p:sp>
        <p:nvSpPr>
          <p:cNvPr id="25" name="CasellaDiTesto 24">
            <a:extLst>
              <a:ext uri="{FF2B5EF4-FFF2-40B4-BE49-F238E27FC236}">
                <a16:creationId xmlns:a16="http://schemas.microsoft.com/office/drawing/2014/main" id="{267E064B-3760-F853-93D0-6FA7F64E801F}"/>
              </a:ext>
            </a:extLst>
          </p:cNvPr>
          <p:cNvSpPr txBox="1"/>
          <p:nvPr/>
        </p:nvSpPr>
        <p:spPr>
          <a:xfrm>
            <a:off x="3464780" y="3292306"/>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white"/>
                </a:solidFill>
                <a:cs typeface="Arial" panose="020B0604020202020204" pitchFamily="34" charset="0"/>
              </a:rPr>
              <a:t>81</a:t>
            </a:r>
          </a:p>
        </p:txBody>
      </p:sp>
      <p:sp>
        <p:nvSpPr>
          <p:cNvPr id="26" name="CasellaDiTesto 25">
            <a:extLst>
              <a:ext uri="{FF2B5EF4-FFF2-40B4-BE49-F238E27FC236}">
                <a16:creationId xmlns:a16="http://schemas.microsoft.com/office/drawing/2014/main" id="{C2A75CB4-5A0E-2DE6-B391-198137B90906}"/>
              </a:ext>
            </a:extLst>
          </p:cNvPr>
          <p:cNvSpPr txBox="1"/>
          <p:nvPr/>
        </p:nvSpPr>
        <p:spPr>
          <a:xfrm>
            <a:off x="3876701" y="3259089"/>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83</a:t>
            </a:r>
          </a:p>
        </p:txBody>
      </p:sp>
      <p:sp>
        <p:nvSpPr>
          <p:cNvPr id="27" name="CasellaDiTesto 26">
            <a:extLst>
              <a:ext uri="{FF2B5EF4-FFF2-40B4-BE49-F238E27FC236}">
                <a16:creationId xmlns:a16="http://schemas.microsoft.com/office/drawing/2014/main" id="{AF19E7E0-5C7D-8F98-A6E6-37F92F324C98}"/>
              </a:ext>
            </a:extLst>
          </p:cNvPr>
          <p:cNvSpPr txBox="1"/>
          <p:nvPr/>
        </p:nvSpPr>
        <p:spPr>
          <a:xfrm>
            <a:off x="4162384" y="3205939"/>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86</a:t>
            </a:r>
          </a:p>
        </p:txBody>
      </p:sp>
      <p:sp>
        <p:nvSpPr>
          <p:cNvPr id="28" name="CasellaDiTesto 27">
            <a:extLst>
              <a:ext uri="{FF2B5EF4-FFF2-40B4-BE49-F238E27FC236}">
                <a16:creationId xmlns:a16="http://schemas.microsoft.com/office/drawing/2014/main" id="{3BD6278C-3DC2-ABA5-E06B-2CD74FB6193A}"/>
              </a:ext>
            </a:extLst>
          </p:cNvPr>
          <p:cNvSpPr txBox="1"/>
          <p:nvPr/>
        </p:nvSpPr>
        <p:spPr>
          <a:xfrm>
            <a:off x="6814958" y="4041400"/>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31</a:t>
            </a:r>
          </a:p>
        </p:txBody>
      </p:sp>
      <p:sp>
        <p:nvSpPr>
          <p:cNvPr id="29" name="CasellaDiTesto 28">
            <a:extLst>
              <a:ext uri="{FF2B5EF4-FFF2-40B4-BE49-F238E27FC236}">
                <a16:creationId xmlns:a16="http://schemas.microsoft.com/office/drawing/2014/main" id="{58AF91D4-101B-E975-3615-8FE51AF534DA}"/>
              </a:ext>
            </a:extLst>
          </p:cNvPr>
          <p:cNvSpPr txBox="1"/>
          <p:nvPr/>
        </p:nvSpPr>
        <p:spPr>
          <a:xfrm>
            <a:off x="7100642" y="3918490"/>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white"/>
                </a:solidFill>
                <a:cs typeface="Arial" panose="020B0604020202020204" pitchFamily="34" charset="0"/>
              </a:rPr>
              <a:t>40</a:t>
            </a:r>
          </a:p>
        </p:txBody>
      </p:sp>
      <p:sp>
        <p:nvSpPr>
          <p:cNvPr id="30" name="CasellaDiTesto 29">
            <a:extLst>
              <a:ext uri="{FF2B5EF4-FFF2-40B4-BE49-F238E27FC236}">
                <a16:creationId xmlns:a16="http://schemas.microsoft.com/office/drawing/2014/main" id="{AE9AB50B-791F-3C2D-A18A-4136A2A559DC}"/>
              </a:ext>
            </a:extLst>
          </p:cNvPr>
          <p:cNvSpPr txBox="1"/>
          <p:nvPr/>
        </p:nvSpPr>
        <p:spPr>
          <a:xfrm>
            <a:off x="7512563" y="4013167"/>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30</a:t>
            </a:r>
          </a:p>
        </p:txBody>
      </p:sp>
      <p:sp>
        <p:nvSpPr>
          <p:cNvPr id="31" name="CasellaDiTesto 30">
            <a:extLst>
              <a:ext uri="{FF2B5EF4-FFF2-40B4-BE49-F238E27FC236}">
                <a16:creationId xmlns:a16="http://schemas.microsoft.com/office/drawing/2014/main" id="{DEA29C17-5218-E0BE-E942-5F629C7C12E2}"/>
              </a:ext>
            </a:extLst>
          </p:cNvPr>
          <p:cNvSpPr txBox="1"/>
          <p:nvPr/>
        </p:nvSpPr>
        <p:spPr>
          <a:xfrm>
            <a:off x="7798246" y="3936764"/>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38</a:t>
            </a:r>
          </a:p>
        </p:txBody>
      </p:sp>
      <p:sp>
        <p:nvSpPr>
          <p:cNvPr id="32" name="CasellaDiTesto 31">
            <a:extLst>
              <a:ext uri="{FF2B5EF4-FFF2-40B4-BE49-F238E27FC236}">
                <a16:creationId xmlns:a16="http://schemas.microsoft.com/office/drawing/2014/main" id="{DE47D7D8-3134-CE94-C4C3-52CE59B35A27}"/>
              </a:ext>
            </a:extLst>
          </p:cNvPr>
          <p:cNvSpPr txBox="1"/>
          <p:nvPr/>
        </p:nvSpPr>
        <p:spPr>
          <a:xfrm>
            <a:off x="6849839" y="5924939"/>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45</a:t>
            </a:r>
          </a:p>
        </p:txBody>
      </p:sp>
      <p:sp>
        <p:nvSpPr>
          <p:cNvPr id="33" name="CasellaDiTesto 32">
            <a:extLst>
              <a:ext uri="{FF2B5EF4-FFF2-40B4-BE49-F238E27FC236}">
                <a16:creationId xmlns:a16="http://schemas.microsoft.com/office/drawing/2014/main" id="{124C7754-C27E-AFCA-9AE7-5CAD63369235}"/>
              </a:ext>
            </a:extLst>
          </p:cNvPr>
          <p:cNvSpPr txBox="1"/>
          <p:nvPr/>
        </p:nvSpPr>
        <p:spPr>
          <a:xfrm>
            <a:off x="7123896" y="5674134"/>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white"/>
                </a:solidFill>
                <a:cs typeface="Arial" panose="020B0604020202020204" pitchFamily="34" charset="0"/>
              </a:rPr>
              <a:t>62</a:t>
            </a:r>
          </a:p>
        </p:txBody>
      </p:sp>
      <p:sp>
        <p:nvSpPr>
          <p:cNvPr id="34" name="CasellaDiTesto 33">
            <a:extLst>
              <a:ext uri="{FF2B5EF4-FFF2-40B4-BE49-F238E27FC236}">
                <a16:creationId xmlns:a16="http://schemas.microsoft.com/office/drawing/2014/main" id="{B351CB4F-69B5-A6A1-29EF-3B45E9051FCF}"/>
              </a:ext>
            </a:extLst>
          </p:cNvPr>
          <p:cNvSpPr txBox="1"/>
          <p:nvPr/>
        </p:nvSpPr>
        <p:spPr>
          <a:xfrm>
            <a:off x="7535816" y="6082735"/>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33</a:t>
            </a:r>
          </a:p>
        </p:txBody>
      </p:sp>
      <p:sp>
        <p:nvSpPr>
          <p:cNvPr id="35" name="CasellaDiTesto 34">
            <a:extLst>
              <a:ext uri="{FF2B5EF4-FFF2-40B4-BE49-F238E27FC236}">
                <a16:creationId xmlns:a16="http://schemas.microsoft.com/office/drawing/2014/main" id="{D003A7D4-87BB-0D79-CA7A-E1B68DB9514E}"/>
              </a:ext>
            </a:extLst>
          </p:cNvPr>
          <p:cNvSpPr txBox="1"/>
          <p:nvPr/>
        </p:nvSpPr>
        <p:spPr>
          <a:xfrm>
            <a:off x="7821500" y="5785422"/>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54</a:t>
            </a:r>
          </a:p>
        </p:txBody>
      </p:sp>
      <p:sp>
        <p:nvSpPr>
          <p:cNvPr id="36" name="CasellaDiTesto 35">
            <a:extLst>
              <a:ext uri="{FF2B5EF4-FFF2-40B4-BE49-F238E27FC236}">
                <a16:creationId xmlns:a16="http://schemas.microsoft.com/office/drawing/2014/main" id="{2B2B185F-0EA2-D487-4B09-4EA90F4D387E}"/>
              </a:ext>
            </a:extLst>
          </p:cNvPr>
          <p:cNvSpPr txBox="1"/>
          <p:nvPr/>
        </p:nvSpPr>
        <p:spPr>
          <a:xfrm>
            <a:off x="3175775" y="5564509"/>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69</a:t>
            </a:r>
          </a:p>
        </p:txBody>
      </p:sp>
      <p:sp>
        <p:nvSpPr>
          <p:cNvPr id="37" name="CasellaDiTesto 36">
            <a:extLst>
              <a:ext uri="{FF2B5EF4-FFF2-40B4-BE49-F238E27FC236}">
                <a16:creationId xmlns:a16="http://schemas.microsoft.com/office/drawing/2014/main" id="{5CEB002E-7DC7-87FA-F57E-05B8D0DD8BD5}"/>
              </a:ext>
            </a:extLst>
          </p:cNvPr>
          <p:cNvSpPr txBox="1"/>
          <p:nvPr/>
        </p:nvSpPr>
        <p:spPr>
          <a:xfrm>
            <a:off x="3461459" y="6069445"/>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white"/>
                </a:solidFill>
                <a:cs typeface="Arial" panose="020B0604020202020204" pitchFamily="34" charset="0"/>
              </a:rPr>
              <a:t>35</a:t>
            </a:r>
          </a:p>
        </p:txBody>
      </p:sp>
      <p:sp>
        <p:nvSpPr>
          <p:cNvPr id="38" name="CasellaDiTesto 37">
            <a:extLst>
              <a:ext uri="{FF2B5EF4-FFF2-40B4-BE49-F238E27FC236}">
                <a16:creationId xmlns:a16="http://schemas.microsoft.com/office/drawing/2014/main" id="{B8B5C307-E137-04B7-E171-FFD107E48D96}"/>
              </a:ext>
            </a:extLst>
          </p:cNvPr>
          <p:cNvSpPr txBox="1"/>
          <p:nvPr/>
        </p:nvSpPr>
        <p:spPr>
          <a:xfrm>
            <a:off x="3873379" y="5640917"/>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64</a:t>
            </a:r>
          </a:p>
        </p:txBody>
      </p:sp>
      <p:sp>
        <p:nvSpPr>
          <p:cNvPr id="39" name="CasellaDiTesto 38">
            <a:extLst>
              <a:ext uri="{FF2B5EF4-FFF2-40B4-BE49-F238E27FC236}">
                <a16:creationId xmlns:a16="http://schemas.microsoft.com/office/drawing/2014/main" id="{4CC5C7C2-A684-2F17-3016-2382CAF66E56}"/>
              </a:ext>
            </a:extLst>
          </p:cNvPr>
          <p:cNvSpPr txBox="1"/>
          <p:nvPr/>
        </p:nvSpPr>
        <p:spPr>
          <a:xfrm>
            <a:off x="4159063" y="6122599"/>
            <a:ext cx="348806" cy="233141"/>
          </a:xfrm>
          <a:prstGeom prst="rect">
            <a:avLst/>
          </a:prstGeom>
          <a:noFill/>
        </p:spPr>
        <p:txBody>
          <a:bodyPr wrap="square" rtlCol="0">
            <a:spAutoFit/>
          </a:bodyPr>
          <a:lstStyle/>
          <a:p>
            <a:pPr algn="ctr" defTabSz="837133" fontAlgn="auto">
              <a:spcBef>
                <a:spcPts val="0"/>
              </a:spcBef>
              <a:spcAft>
                <a:spcPts val="0"/>
              </a:spcAft>
              <a:defRPr/>
            </a:pPr>
            <a:r>
              <a:rPr lang="it-IT" sz="915" dirty="0">
                <a:solidFill>
                  <a:prstClr val="black"/>
                </a:solidFill>
                <a:cs typeface="Arial" panose="020B0604020202020204" pitchFamily="34" charset="0"/>
              </a:rPr>
              <a:t>32</a:t>
            </a:r>
          </a:p>
        </p:txBody>
      </p:sp>
    </p:spTree>
    <p:extLst>
      <p:ext uri="{BB962C8B-B14F-4D97-AF65-F5344CB8AC3E}">
        <p14:creationId xmlns:p14="http://schemas.microsoft.com/office/powerpoint/2010/main" val="36783674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EC3B67C-115B-135B-4EA3-11AC52145DC7}"/>
              </a:ext>
            </a:extLst>
          </p:cNvPr>
          <p:cNvSpPr/>
          <p:nvPr/>
        </p:nvSpPr>
        <p:spPr>
          <a:xfrm>
            <a:off x="9700056" y="6448936"/>
            <a:ext cx="1385077" cy="430631"/>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Joynt Maddox KE, Circulation 2024</a:t>
            </a:r>
            <a:endParaRPr lang="en-GB" sz="1099" dirty="0">
              <a:solidFill>
                <a:prstClr val="black"/>
              </a:solidFill>
              <a:cs typeface="Arial" panose="020B0604020202020204" pitchFamily="34" charset="0"/>
            </a:endParaRPr>
          </a:p>
        </p:txBody>
      </p:sp>
      <p:pic>
        <p:nvPicPr>
          <p:cNvPr id="5" name="Immagine 4">
            <a:extLst>
              <a:ext uri="{FF2B5EF4-FFF2-40B4-BE49-F238E27FC236}">
                <a16:creationId xmlns:a16="http://schemas.microsoft.com/office/drawing/2014/main" id="{88232F27-0AD3-4E0C-6E15-37BF3755B44A}"/>
              </a:ext>
            </a:extLst>
          </p:cNvPr>
          <p:cNvPicPr>
            <a:picLocks noChangeAspect="1"/>
          </p:cNvPicPr>
          <p:nvPr/>
        </p:nvPicPr>
        <p:blipFill>
          <a:blip r:embed="rId2"/>
          <a:stretch>
            <a:fillRect/>
          </a:stretch>
        </p:blipFill>
        <p:spPr>
          <a:xfrm>
            <a:off x="2320307" y="654691"/>
            <a:ext cx="4341209" cy="1450325"/>
          </a:xfrm>
          <a:prstGeom prst="rect">
            <a:avLst/>
          </a:prstGeom>
        </p:spPr>
      </p:pic>
      <p:sp>
        <p:nvSpPr>
          <p:cNvPr id="6" name="Rettangolo 5">
            <a:extLst>
              <a:ext uri="{FF2B5EF4-FFF2-40B4-BE49-F238E27FC236}">
                <a16:creationId xmlns:a16="http://schemas.microsoft.com/office/drawing/2014/main" id="{F7D92338-31C1-019E-EE4F-1A03DD1C06A8}"/>
              </a:ext>
            </a:extLst>
          </p:cNvPr>
          <p:cNvSpPr/>
          <p:nvPr/>
        </p:nvSpPr>
        <p:spPr>
          <a:xfrm>
            <a:off x="680999" y="2174253"/>
            <a:ext cx="9377832" cy="655821"/>
          </a:xfrm>
          <a:prstGeom prst="rect">
            <a:avLst/>
          </a:prstGeom>
          <a:solidFill>
            <a:srgbClr val="0000FF">
              <a:alpha val="20000"/>
            </a:srgbClr>
          </a:solidFill>
        </p:spPr>
        <p:txBody>
          <a:bodyPr wrap="square">
            <a:spAutoFit/>
          </a:bodyPr>
          <a:lstStyle/>
          <a:p>
            <a:pPr defTabSz="837133" fontAlgn="auto">
              <a:spcBef>
                <a:spcPts val="0"/>
              </a:spcBef>
              <a:spcAft>
                <a:spcPts val="0"/>
              </a:spcAft>
              <a:defRPr/>
            </a:pPr>
            <a:r>
              <a:rPr lang="en-US" sz="1831" dirty="0">
                <a:solidFill>
                  <a:prstClr val="black"/>
                </a:solidFill>
                <a:cs typeface="Arial" panose="020B0604020202020204" pitchFamily="34" charset="0"/>
              </a:rPr>
              <a:t>Prevalence and number of US adults with cardiovascular disease and stroke in 2020 and 2050, by age group (using the 2015 - March 2020 NHANES and 2015 to 2019 MEPS)</a:t>
            </a:r>
          </a:p>
        </p:txBody>
      </p:sp>
      <p:pic>
        <p:nvPicPr>
          <p:cNvPr id="7" name="Immagine 6">
            <a:extLst>
              <a:ext uri="{FF2B5EF4-FFF2-40B4-BE49-F238E27FC236}">
                <a16:creationId xmlns:a16="http://schemas.microsoft.com/office/drawing/2014/main" id="{993C39E9-0A7C-4138-83D6-6D6E99B6151D}"/>
              </a:ext>
            </a:extLst>
          </p:cNvPr>
          <p:cNvPicPr>
            <a:picLocks noChangeAspect="1"/>
          </p:cNvPicPr>
          <p:nvPr/>
        </p:nvPicPr>
        <p:blipFill>
          <a:blip r:embed="rId3"/>
          <a:stretch>
            <a:fillRect/>
          </a:stretch>
        </p:blipFill>
        <p:spPr>
          <a:xfrm>
            <a:off x="1812118" y="3003073"/>
            <a:ext cx="7115592" cy="3358123"/>
          </a:xfrm>
          <a:prstGeom prst="rect">
            <a:avLst/>
          </a:prstGeom>
        </p:spPr>
      </p:pic>
      <p:sp>
        <p:nvSpPr>
          <p:cNvPr id="8" name="CasellaDiTesto 7">
            <a:extLst>
              <a:ext uri="{FF2B5EF4-FFF2-40B4-BE49-F238E27FC236}">
                <a16:creationId xmlns:a16="http://schemas.microsoft.com/office/drawing/2014/main" id="{6449AC7E-248B-107E-0433-9862C86ED6D4}"/>
              </a:ext>
            </a:extLst>
          </p:cNvPr>
          <p:cNvSpPr txBox="1"/>
          <p:nvPr/>
        </p:nvSpPr>
        <p:spPr>
          <a:xfrm>
            <a:off x="2368542" y="3629482"/>
            <a:ext cx="458429" cy="402290"/>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2020</a:t>
            </a:r>
          </a:p>
        </p:txBody>
      </p:sp>
      <p:sp>
        <p:nvSpPr>
          <p:cNvPr id="9" name="CasellaDiTesto 8">
            <a:extLst>
              <a:ext uri="{FF2B5EF4-FFF2-40B4-BE49-F238E27FC236}">
                <a16:creationId xmlns:a16="http://schemas.microsoft.com/office/drawing/2014/main" id="{6F7A83BF-77D8-1A64-AC27-22AF465B4A05}"/>
              </a:ext>
            </a:extLst>
          </p:cNvPr>
          <p:cNvSpPr txBox="1"/>
          <p:nvPr/>
        </p:nvSpPr>
        <p:spPr>
          <a:xfrm>
            <a:off x="2979776" y="3629482"/>
            <a:ext cx="458429" cy="402290"/>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2050</a:t>
            </a:r>
          </a:p>
        </p:txBody>
      </p:sp>
      <p:sp>
        <p:nvSpPr>
          <p:cNvPr id="10" name="CasellaDiTesto 9">
            <a:extLst>
              <a:ext uri="{FF2B5EF4-FFF2-40B4-BE49-F238E27FC236}">
                <a16:creationId xmlns:a16="http://schemas.microsoft.com/office/drawing/2014/main" id="{2FD8F66A-4EE6-8180-577D-E1230A7023AA}"/>
              </a:ext>
            </a:extLst>
          </p:cNvPr>
          <p:cNvSpPr txBox="1"/>
          <p:nvPr/>
        </p:nvSpPr>
        <p:spPr>
          <a:xfrm>
            <a:off x="3894974" y="3622841"/>
            <a:ext cx="458429" cy="402290"/>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2020</a:t>
            </a:r>
          </a:p>
        </p:txBody>
      </p:sp>
      <p:sp>
        <p:nvSpPr>
          <p:cNvPr id="11" name="CasellaDiTesto 10">
            <a:extLst>
              <a:ext uri="{FF2B5EF4-FFF2-40B4-BE49-F238E27FC236}">
                <a16:creationId xmlns:a16="http://schemas.microsoft.com/office/drawing/2014/main" id="{729BA9DA-A27B-1C02-DC38-CEE4621E9C45}"/>
              </a:ext>
            </a:extLst>
          </p:cNvPr>
          <p:cNvSpPr txBox="1"/>
          <p:nvPr/>
        </p:nvSpPr>
        <p:spPr>
          <a:xfrm>
            <a:off x="4494581" y="3622841"/>
            <a:ext cx="458429" cy="402290"/>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2050</a:t>
            </a:r>
          </a:p>
        </p:txBody>
      </p:sp>
      <p:sp>
        <p:nvSpPr>
          <p:cNvPr id="16" name="CasellaDiTesto 15">
            <a:extLst>
              <a:ext uri="{FF2B5EF4-FFF2-40B4-BE49-F238E27FC236}">
                <a16:creationId xmlns:a16="http://schemas.microsoft.com/office/drawing/2014/main" id="{BE023731-5443-96B0-3DA6-2F14C9C792B7}"/>
              </a:ext>
            </a:extLst>
          </p:cNvPr>
          <p:cNvSpPr txBox="1"/>
          <p:nvPr/>
        </p:nvSpPr>
        <p:spPr>
          <a:xfrm>
            <a:off x="5484520" y="3071396"/>
            <a:ext cx="458429" cy="402290"/>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2020</a:t>
            </a:r>
          </a:p>
        </p:txBody>
      </p:sp>
      <p:sp>
        <p:nvSpPr>
          <p:cNvPr id="17" name="CasellaDiTesto 16">
            <a:extLst>
              <a:ext uri="{FF2B5EF4-FFF2-40B4-BE49-F238E27FC236}">
                <a16:creationId xmlns:a16="http://schemas.microsoft.com/office/drawing/2014/main" id="{55E0358D-945D-B5FD-6380-E2A5E0214C87}"/>
              </a:ext>
            </a:extLst>
          </p:cNvPr>
          <p:cNvSpPr txBox="1"/>
          <p:nvPr/>
        </p:nvSpPr>
        <p:spPr>
          <a:xfrm>
            <a:off x="6072500" y="3071396"/>
            <a:ext cx="458429" cy="402290"/>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2050</a:t>
            </a:r>
          </a:p>
        </p:txBody>
      </p:sp>
      <p:sp>
        <p:nvSpPr>
          <p:cNvPr id="18" name="CasellaDiTesto 17">
            <a:extLst>
              <a:ext uri="{FF2B5EF4-FFF2-40B4-BE49-F238E27FC236}">
                <a16:creationId xmlns:a16="http://schemas.microsoft.com/office/drawing/2014/main" id="{00EBC128-B335-6F3B-8642-DE748D22BA9F}"/>
              </a:ext>
            </a:extLst>
          </p:cNvPr>
          <p:cNvSpPr txBox="1"/>
          <p:nvPr/>
        </p:nvSpPr>
        <p:spPr>
          <a:xfrm>
            <a:off x="6976072" y="3064755"/>
            <a:ext cx="458429" cy="402290"/>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2020</a:t>
            </a:r>
          </a:p>
        </p:txBody>
      </p:sp>
      <p:sp>
        <p:nvSpPr>
          <p:cNvPr id="19" name="CasellaDiTesto 18">
            <a:extLst>
              <a:ext uri="{FF2B5EF4-FFF2-40B4-BE49-F238E27FC236}">
                <a16:creationId xmlns:a16="http://schemas.microsoft.com/office/drawing/2014/main" id="{E36E9867-570F-8EDD-FFF4-75F98BD5FD46}"/>
              </a:ext>
            </a:extLst>
          </p:cNvPr>
          <p:cNvSpPr txBox="1"/>
          <p:nvPr/>
        </p:nvSpPr>
        <p:spPr>
          <a:xfrm>
            <a:off x="7529171" y="3064755"/>
            <a:ext cx="458429" cy="402290"/>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2050</a:t>
            </a:r>
          </a:p>
        </p:txBody>
      </p:sp>
      <p:sp>
        <p:nvSpPr>
          <p:cNvPr id="20" name="CasellaDiTesto 19">
            <a:extLst>
              <a:ext uri="{FF2B5EF4-FFF2-40B4-BE49-F238E27FC236}">
                <a16:creationId xmlns:a16="http://schemas.microsoft.com/office/drawing/2014/main" id="{3E048193-6811-DB04-E845-7A5644D3FF8E}"/>
              </a:ext>
            </a:extLst>
          </p:cNvPr>
          <p:cNvSpPr txBox="1"/>
          <p:nvPr/>
        </p:nvSpPr>
        <p:spPr>
          <a:xfrm>
            <a:off x="5539333" y="4229091"/>
            <a:ext cx="348806" cy="247312"/>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25</a:t>
            </a:r>
          </a:p>
        </p:txBody>
      </p:sp>
      <p:sp>
        <p:nvSpPr>
          <p:cNvPr id="21" name="CasellaDiTesto 20">
            <a:extLst>
              <a:ext uri="{FF2B5EF4-FFF2-40B4-BE49-F238E27FC236}">
                <a16:creationId xmlns:a16="http://schemas.microsoft.com/office/drawing/2014/main" id="{B5EF2B37-454F-79E7-6070-F1D10592D95D}"/>
              </a:ext>
            </a:extLst>
          </p:cNvPr>
          <p:cNvSpPr txBox="1"/>
          <p:nvPr/>
        </p:nvSpPr>
        <p:spPr>
          <a:xfrm>
            <a:off x="6104060" y="4082926"/>
            <a:ext cx="348806" cy="247312"/>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white"/>
                </a:solidFill>
                <a:cs typeface="Arial" panose="020B0604020202020204" pitchFamily="34" charset="0"/>
              </a:rPr>
              <a:t>27</a:t>
            </a:r>
          </a:p>
        </p:txBody>
      </p:sp>
      <p:sp>
        <p:nvSpPr>
          <p:cNvPr id="22" name="CasellaDiTesto 21">
            <a:extLst>
              <a:ext uri="{FF2B5EF4-FFF2-40B4-BE49-F238E27FC236}">
                <a16:creationId xmlns:a16="http://schemas.microsoft.com/office/drawing/2014/main" id="{05651255-4CDF-310D-135A-80EAD30C4A1D}"/>
              </a:ext>
            </a:extLst>
          </p:cNvPr>
          <p:cNvSpPr txBox="1"/>
          <p:nvPr/>
        </p:nvSpPr>
        <p:spPr>
          <a:xfrm>
            <a:off x="7039189" y="3345455"/>
            <a:ext cx="348806" cy="247312"/>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37</a:t>
            </a:r>
          </a:p>
        </p:txBody>
      </p:sp>
      <p:sp>
        <p:nvSpPr>
          <p:cNvPr id="23" name="CasellaDiTesto 22">
            <a:extLst>
              <a:ext uri="{FF2B5EF4-FFF2-40B4-BE49-F238E27FC236}">
                <a16:creationId xmlns:a16="http://schemas.microsoft.com/office/drawing/2014/main" id="{6CD6EC2D-8274-776A-3305-F2512FD1362F}"/>
              </a:ext>
            </a:extLst>
          </p:cNvPr>
          <p:cNvSpPr txBox="1"/>
          <p:nvPr/>
        </p:nvSpPr>
        <p:spPr>
          <a:xfrm>
            <a:off x="7580662" y="3338812"/>
            <a:ext cx="348806" cy="247312"/>
          </a:xfrm>
          <a:prstGeom prst="rect">
            <a:avLst/>
          </a:prstGeom>
          <a:noFill/>
        </p:spPr>
        <p:txBody>
          <a:bodyPr wrap="square" rtlCol="0">
            <a:spAutoFit/>
          </a:bodyPr>
          <a:lstStyle/>
          <a:p>
            <a:pPr algn="ctr" defTabSz="837133" fontAlgn="auto">
              <a:spcBef>
                <a:spcPts val="0"/>
              </a:spcBef>
              <a:spcAft>
                <a:spcPts val="0"/>
              </a:spcAft>
              <a:defRPr/>
            </a:pPr>
            <a:r>
              <a:rPr lang="it-IT" sz="1007" dirty="0">
                <a:solidFill>
                  <a:prstClr val="black"/>
                </a:solidFill>
                <a:cs typeface="Arial" panose="020B0604020202020204" pitchFamily="34" charset="0"/>
              </a:rPr>
              <a:t>37</a:t>
            </a:r>
          </a:p>
        </p:txBody>
      </p:sp>
    </p:spTree>
    <p:extLst>
      <p:ext uri="{BB962C8B-B14F-4D97-AF65-F5344CB8AC3E}">
        <p14:creationId xmlns:p14="http://schemas.microsoft.com/office/powerpoint/2010/main" val="26027127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0E459-4148-DD50-16D9-8827BE781B2F}"/>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8C20425-149A-BD8D-D958-66BEFA9A5F44}"/>
              </a:ext>
            </a:extLst>
          </p:cNvPr>
          <p:cNvSpPr txBox="1"/>
          <p:nvPr/>
        </p:nvSpPr>
        <p:spPr>
          <a:xfrm>
            <a:off x="4184406" y="3874810"/>
            <a:ext cx="1159455" cy="543226"/>
          </a:xfrm>
          <a:prstGeom prst="rect">
            <a:avLst/>
          </a:prstGeom>
          <a:no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Prognosi CV</a:t>
            </a:r>
          </a:p>
        </p:txBody>
      </p:sp>
      <p:sp>
        <p:nvSpPr>
          <p:cNvPr id="5" name="CasellaDiTesto 4">
            <a:extLst>
              <a:ext uri="{FF2B5EF4-FFF2-40B4-BE49-F238E27FC236}">
                <a16:creationId xmlns:a16="http://schemas.microsoft.com/office/drawing/2014/main" id="{5B885238-72EB-BA21-CBA9-16474942173D}"/>
              </a:ext>
            </a:extLst>
          </p:cNvPr>
          <p:cNvSpPr txBox="1"/>
          <p:nvPr/>
        </p:nvSpPr>
        <p:spPr>
          <a:xfrm>
            <a:off x="2738829" y="1467328"/>
            <a:ext cx="1490946" cy="543226"/>
          </a:xfrm>
          <a:prstGeom prst="rect">
            <a:avLst/>
          </a:prstGeom>
          <a:solidFill>
            <a:srgbClr val="FF0000"/>
          </a:solidFill>
        </p:spPr>
        <p:txBody>
          <a:bodyPr wrap="square" rtlCol="0">
            <a:spAutoFit/>
          </a:bodyPr>
          <a:lstStyle/>
          <a:p>
            <a:pPr algn="ctr" defTabSz="837133" fontAlgn="auto">
              <a:spcBef>
                <a:spcPts val="0"/>
              </a:spcBef>
              <a:spcAft>
                <a:spcPts val="0"/>
              </a:spcAft>
              <a:defRPr/>
            </a:pPr>
            <a:r>
              <a:rPr lang="it-IT" sz="1465" b="1" dirty="0">
                <a:solidFill>
                  <a:prstClr val="white"/>
                </a:solidFill>
                <a:cs typeface="Arial" panose="020B0604020202020204" pitchFamily="34" charset="0"/>
              </a:rPr>
              <a:t>Suscettibilità dei pazienti </a:t>
            </a:r>
          </a:p>
        </p:txBody>
      </p:sp>
      <p:sp>
        <p:nvSpPr>
          <p:cNvPr id="6" name="CasellaDiTesto 5">
            <a:extLst>
              <a:ext uri="{FF2B5EF4-FFF2-40B4-BE49-F238E27FC236}">
                <a16:creationId xmlns:a16="http://schemas.microsoft.com/office/drawing/2014/main" id="{5B31F311-EC25-59B8-C0DA-E9F789630426}"/>
              </a:ext>
            </a:extLst>
          </p:cNvPr>
          <p:cNvSpPr txBox="1"/>
          <p:nvPr/>
        </p:nvSpPr>
        <p:spPr>
          <a:xfrm>
            <a:off x="1741309" y="2329233"/>
            <a:ext cx="1305552" cy="317779"/>
          </a:xfrm>
          <a:prstGeom prst="rect">
            <a:avLst/>
          </a:prstGeom>
          <a:solidFill>
            <a:srgbClr val="FF0000">
              <a:alpha val="15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Obesità</a:t>
            </a:r>
          </a:p>
        </p:txBody>
      </p:sp>
      <p:sp>
        <p:nvSpPr>
          <p:cNvPr id="7" name="CasellaDiTesto 6">
            <a:extLst>
              <a:ext uri="{FF2B5EF4-FFF2-40B4-BE49-F238E27FC236}">
                <a16:creationId xmlns:a16="http://schemas.microsoft.com/office/drawing/2014/main" id="{381FE9DD-839F-BF08-570D-A8F6F3547F38}"/>
              </a:ext>
            </a:extLst>
          </p:cNvPr>
          <p:cNvSpPr txBox="1"/>
          <p:nvPr/>
        </p:nvSpPr>
        <p:spPr>
          <a:xfrm>
            <a:off x="3142699" y="2329233"/>
            <a:ext cx="1305552" cy="317779"/>
          </a:xfrm>
          <a:prstGeom prst="rect">
            <a:avLst/>
          </a:prstGeom>
          <a:solidFill>
            <a:srgbClr val="FF0000">
              <a:alpha val="15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Iperglicemia</a:t>
            </a:r>
          </a:p>
        </p:txBody>
      </p:sp>
      <p:sp>
        <p:nvSpPr>
          <p:cNvPr id="8" name="CasellaDiTesto 7">
            <a:extLst>
              <a:ext uri="{FF2B5EF4-FFF2-40B4-BE49-F238E27FC236}">
                <a16:creationId xmlns:a16="http://schemas.microsoft.com/office/drawing/2014/main" id="{CDB9BC8A-0166-8E07-809A-148B7EFBBCE2}"/>
              </a:ext>
            </a:extLst>
          </p:cNvPr>
          <p:cNvSpPr txBox="1"/>
          <p:nvPr/>
        </p:nvSpPr>
        <p:spPr>
          <a:xfrm>
            <a:off x="4520710" y="2329233"/>
            <a:ext cx="1305552" cy="317779"/>
          </a:xfrm>
          <a:prstGeom prst="rect">
            <a:avLst/>
          </a:prstGeom>
          <a:solidFill>
            <a:srgbClr val="FF0000">
              <a:alpha val="15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Dislipidemia</a:t>
            </a:r>
          </a:p>
        </p:txBody>
      </p:sp>
      <p:sp>
        <p:nvSpPr>
          <p:cNvPr id="9" name="CasellaDiTesto 8">
            <a:extLst>
              <a:ext uri="{FF2B5EF4-FFF2-40B4-BE49-F238E27FC236}">
                <a16:creationId xmlns:a16="http://schemas.microsoft.com/office/drawing/2014/main" id="{6A10B00E-8197-DB7B-6CCA-90ED42D4EEA7}"/>
              </a:ext>
            </a:extLst>
          </p:cNvPr>
          <p:cNvSpPr txBox="1"/>
          <p:nvPr/>
        </p:nvSpPr>
        <p:spPr>
          <a:xfrm>
            <a:off x="6039469" y="2069927"/>
            <a:ext cx="1490946" cy="768672"/>
          </a:xfrm>
          <a:prstGeom prst="rect">
            <a:avLst/>
          </a:prstGeom>
          <a:solidFill>
            <a:srgbClr val="FF0000"/>
          </a:solidFill>
        </p:spPr>
        <p:txBody>
          <a:bodyPr wrap="square" rtlCol="0">
            <a:spAutoFit/>
          </a:bodyPr>
          <a:lstStyle/>
          <a:p>
            <a:pPr algn="ctr" defTabSz="837133" fontAlgn="auto">
              <a:spcBef>
                <a:spcPts val="0"/>
              </a:spcBef>
              <a:spcAft>
                <a:spcPts val="0"/>
              </a:spcAft>
              <a:defRPr/>
            </a:pPr>
            <a:r>
              <a:rPr lang="it-IT" sz="1465" b="1" dirty="0">
                <a:solidFill>
                  <a:prstClr val="white"/>
                </a:solidFill>
                <a:cs typeface="Arial" panose="020B0604020202020204" pitchFamily="34" charset="0"/>
              </a:rPr>
              <a:t>Ischemia miocardica da alchilanti</a:t>
            </a:r>
          </a:p>
        </p:txBody>
      </p:sp>
      <p:sp>
        <p:nvSpPr>
          <p:cNvPr id="10" name="CasellaDiTesto 9">
            <a:extLst>
              <a:ext uri="{FF2B5EF4-FFF2-40B4-BE49-F238E27FC236}">
                <a16:creationId xmlns:a16="http://schemas.microsoft.com/office/drawing/2014/main" id="{4BB6E820-4A73-8BDB-AF34-B22B2F85062A}"/>
              </a:ext>
            </a:extLst>
          </p:cNvPr>
          <p:cNvSpPr txBox="1"/>
          <p:nvPr/>
        </p:nvSpPr>
        <p:spPr>
          <a:xfrm>
            <a:off x="7632331" y="2694501"/>
            <a:ext cx="1490946" cy="768672"/>
          </a:xfrm>
          <a:prstGeom prst="rect">
            <a:avLst/>
          </a:prstGeom>
          <a:solidFill>
            <a:srgbClr val="FF0000"/>
          </a:solidFill>
        </p:spPr>
        <p:txBody>
          <a:bodyPr wrap="square" rtlCol="0">
            <a:spAutoFit/>
          </a:bodyPr>
          <a:lstStyle/>
          <a:p>
            <a:pPr algn="ctr" defTabSz="837133" fontAlgn="auto">
              <a:spcBef>
                <a:spcPts val="0"/>
              </a:spcBef>
              <a:spcAft>
                <a:spcPts val="0"/>
              </a:spcAft>
              <a:defRPr/>
            </a:pPr>
            <a:r>
              <a:rPr lang="it-IT" sz="1465" b="1" dirty="0">
                <a:solidFill>
                  <a:prstClr val="white"/>
                </a:solidFill>
                <a:cs typeface="Arial" panose="020B0604020202020204" pitchFamily="34" charset="0"/>
              </a:rPr>
              <a:t>Antracicline e scompenso cardiaco</a:t>
            </a:r>
          </a:p>
        </p:txBody>
      </p:sp>
      <p:sp>
        <p:nvSpPr>
          <p:cNvPr id="11" name="CasellaDiTesto 10">
            <a:extLst>
              <a:ext uri="{FF2B5EF4-FFF2-40B4-BE49-F238E27FC236}">
                <a16:creationId xmlns:a16="http://schemas.microsoft.com/office/drawing/2014/main" id="{AE33C4C5-7154-B89F-0B0E-1060D4F84FFB}"/>
              </a:ext>
            </a:extLst>
          </p:cNvPr>
          <p:cNvSpPr txBox="1"/>
          <p:nvPr/>
        </p:nvSpPr>
        <p:spPr>
          <a:xfrm>
            <a:off x="9911667" y="4695686"/>
            <a:ext cx="1099139" cy="317779"/>
          </a:xfrm>
          <a:prstGeom prst="rect">
            <a:avLst/>
          </a:prstGeom>
          <a:solidFill>
            <a:srgbClr val="FF0000"/>
          </a:solidFill>
        </p:spPr>
        <p:txBody>
          <a:bodyPr wrap="square" rtlCol="0">
            <a:spAutoFit/>
          </a:bodyPr>
          <a:lstStyle/>
          <a:p>
            <a:pPr algn="ctr" defTabSz="837133" fontAlgn="auto">
              <a:spcBef>
                <a:spcPts val="0"/>
              </a:spcBef>
              <a:spcAft>
                <a:spcPts val="0"/>
              </a:spcAft>
              <a:defRPr/>
            </a:pPr>
            <a:r>
              <a:rPr lang="it-IT" sz="1465" b="1" dirty="0">
                <a:solidFill>
                  <a:prstClr val="white"/>
                </a:solidFill>
                <a:cs typeface="Arial" panose="020B0604020202020204" pitchFamily="34" charset="0"/>
              </a:rPr>
              <a:t>TKI</a:t>
            </a:r>
          </a:p>
        </p:txBody>
      </p:sp>
      <p:sp>
        <p:nvSpPr>
          <p:cNvPr id="12" name="CasellaDiTesto 11">
            <a:extLst>
              <a:ext uri="{FF2B5EF4-FFF2-40B4-BE49-F238E27FC236}">
                <a16:creationId xmlns:a16="http://schemas.microsoft.com/office/drawing/2014/main" id="{77DEB8B3-F5F1-4217-8805-93AAC1CEECD6}"/>
              </a:ext>
            </a:extLst>
          </p:cNvPr>
          <p:cNvSpPr txBox="1"/>
          <p:nvPr/>
        </p:nvSpPr>
        <p:spPr>
          <a:xfrm>
            <a:off x="8373417" y="4296581"/>
            <a:ext cx="1099139" cy="317779"/>
          </a:xfrm>
          <a:prstGeom prst="rect">
            <a:avLst/>
          </a:prstGeom>
          <a:solidFill>
            <a:srgbClr val="FF0000">
              <a:alpha val="20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Endotelio</a:t>
            </a:r>
          </a:p>
        </p:txBody>
      </p:sp>
      <p:sp>
        <p:nvSpPr>
          <p:cNvPr id="13" name="CasellaDiTesto 12">
            <a:extLst>
              <a:ext uri="{FF2B5EF4-FFF2-40B4-BE49-F238E27FC236}">
                <a16:creationId xmlns:a16="http://schemas.microsoft.com/office/drawing/2014/main" id="{A50C9F8C-A1F7-4003-107E-31E7C2909408}"/>
              </a:ext>
            </a:extLst>
          </p:cNvPr>
          <p:cNvSpPr txBox="1"/>
          <p:nvPr/>
        </p:nvSpPr>
        <p:spPr>
          <a:xfrm>
            <a:off x="6690243" y="3979384"/>
            <a:ext cx="1282982" cy="543226"/>
          </a:xfrm>
          <a:prstGeom prst="rect">
            <a:avLst/>
          </a:prstGeom>
          <a:solidFill>
            <a:srgbClr val="FF0000">
              <a:alpha val="20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Ipertensione</a:t>
            </a:r>
          </a:p>
        </p:txBody>
      </p:sp>
      <p:sp>
        <p:nvSpPr>
          <p:cNvPr id="14" name="CasellaDiTesto 13">
            <a:extLst>
              <a:ext uri="{FF2B5EF4-FFF2-40B4-BE49-F238E27FC236}">
                <a16:creationId xmlns:a16="http://schemas.microsoft.com/office/drawing/2014/main" id="{0B3861C8-39DE-E53C-1DDA-0DC4C14D3510}"/>
              </a:ext>
            </a:extLst>
          </p:cNvPr>
          <p:cNvSpPr txBox="1"/>
          <p:nvPr/>
        </p:nvSpPr>
        <p:spPr>
          <a:xfrm>
            <a:off x="6690243" y="4350683"/>
            <a:ext cx="1282982" cy="317779"/>
          </a:xfrm>
          <a:prstGeom prst="rect">
            <a:avLst/>
          </a:prstGeom>
          <a:solidFill>
            <a:srgbClr val="FF0000">
              <a:alpha val="20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Ins. renale</a:t>
            </a:r>
          </a:p>
        </p:txBody>
      </p:sp>
      <p:sp>
        <p:nvSpPr>
          <p:cNvPr id="15" name="CasellaDiTesto 14">
            <a:extLst>
              <a:ext uri="{FF2B5EF4-FFF2-40B4-BE49-F238E27FC236}">
                <a16:creationId xmlns:a16="http://schemas.microsoft.com/office/drawing/2014/main" id="{538CB750-98D6-EC14-9C03-8211FD477472}"/>
              </a:ext>
            </a:extLst>
          </p:cNvPr>
          <p:cNvSpPr txBox="1"/>
          <p:nvPr/>
        </p:nvSpPr>
        <p:spPr>
          <a:xfrm>
            <a:off x="6626654" y="4712718"/>
            <a:ext cx="1410160" cy="317779"/>
          </a:xfrm>
          <a:prstGeom prst="rect">
            <a:avLst/>
          </a:prstGeom>
          <a:solidFill>
            <a:srgbClr val="FF0000">
              <a:alpha val="20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Aterosclerosi</a:t>
            </a:r>
          </a:p>
        </p:txBody>
      </p:sp>
      <p:sp>
        <p:nvSpPr>
          <p:cNvPr id="16" name="CasellaDiTesto 15">
            <a:extLst>
              <a:ext uri="{FF2B5EF4-FFF2-40B4-BE49-F238E27FC236}">
                <a16:creationId xmlns:a16="http://schemas.microsoft.com/office/drawing/2014/main" id="{7319F9EC-F542-97B6-FDD4-048BD02BDEC9}"/>
              </a:ext>
            </a:extLst>
          </p:cNvPr>
          <p:cNvSpPr txBox="1"/>
          <p:nvPr/>
        </p:nvSpPr>
        <p:spPr>
          <a:xfrm>
            <a:off x="8254444" y="5195827"/>
            <a:ext cx="1337088" cy="543226"/>
          </a:xfrm>
          <a:prstGeom prst="rect">
            <a:avLst/>
          </a:prstGeom>
          <a:solidFill>
            <a:srgbClr val="FF0000">
              <a:alpha val="20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Scompenso cardiaco</a:t>
            </a:r>
          </a:p>
        </p:txBody>
      </p:sp>
      <p:sp>
        <p:nvSpPr>
          <p:cNvPr id="17" name="CasellaDiTesto 16">
            <a:extLst>
              <a:ext uri="{FF2B5EF4-FFF2-40B4-BE49-F238E27FC236}">
                <a16:creationId xmlns:a16="http://schemas.microsoft.com/office/drawing/2014/main" id="{664EEC45-3F85-EA9E-231E-78C23FF4B845}"/>
              </a:ext>
            </a:extLst>
          </p:cNvPr>
          <p:cNvSpPr txBox="1"/>
          <p:nvPr/>
        </p:nvSpPr>
        <p:spPr>
          <a:xfrm>
            <a:off x="8254444" y="5782581"/>
            <a:ext cx="1337088" cy="317779"/>
          </a:xfrm>
          <a:prstGeom prst="rect">
            <a:avLst/>
          </a:prstGeom>
          <a:solidFill>
            <a:srgbClr val="FF0000">
              <a:alpha val="20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Metabolismo</a:t>
            </a:r>
          </a:p>
        </p:txBody>
      </p:sp>
      <p:sp>
        <p:nvSpPr>
          <p:cNvPr id="20" name="CasellaDiTesto 19">
            <a:extLst>
              <a:ext uri="{FF2B5EF4-FFF2-40B4-BE49-F238E27FC236}">
                <a16:creationId xmlns:a16="http://schemas.microsoft.com/office/drawing/2014/main" id="{50615F9B-28B0-8FFD-34AD-0DD60AE36DE2}"/>
              </a:ext>
            </a:extLst>
          </p:cNvPr>
          <p:cNvSpPr txBox="1"/>
          <p:nvPr/>
        </p:nvSpPr>
        <p:spPr>
          <a:xfrm>
            <a:off x="4238644" y="6129595"/>
            <a:ext cx="1490946" cy="543226"/>
          </a:xfrm>
          <a:prstGeom prst="rect">
            <a:avLst/>
          </a:prstGeom>
          <a:solidFill>
            <a:srgbClr val="00B050"/>
          </a:solidFill>
        </p:spPr>
        <p:txBody>
          <a:bodyPr wrap="square" rtlCol="0">
            <a:spAutoFit/>
          </a:bodyPr>
          <a:lstStyle/>
          <a:p>
            <a:pPr algn="ctr" defTabSz="837133" fontAlgn="auto">
              <a:spcBef>
                <a:spcPts val="0"/>
              </a:spcBef>
              <a:spcAft>
                <a:spcPts val="0"/>
              </a:spcAft>
              <a:defRPr/>
            </a:pPr>
            <a:r>
              <a:rPr lang="it-IT" sz="1465" b="1" dirty="0">
                <a:solidFill>
                  <a:prstClr val="white"/>
                </a:solidFill>
                <a:cs typeface="Arial" panose="020B0604020202020204" pitchFamily="34" charset="0"/>
              </a:rPr>
              <a:t>Screening CV basale</a:t>
            </a:r>
          </a:p>
        </p:txBody>
      </p:sp>
      <p:sp>
        <p:nvSpPr>
          <p:cNvPr id="21" name="CasellaDiTesto 20">
            <a:extLst>
              <a:ext uri="{FF2B5EF4-FFF2-40B4-BE49-F238E27FC236}">
                <a16:creationId xmlns:a16="http://schemas.microsoft.com/office/drawing/2014/main" id="{0B96A4E4-0F89-8D22-44DA-D562523B03E7}"/>
              </a:ext>
            </a:extLst>
          </p:cNvPr>
          <p:cNvSpPr txBox="1"/>
          <p:nvPr/>
        </p:nvSpPr>
        <p:spPr>
          <a:xfrm>
            <a:off x="2543591" y="5969342"/>
            <a:ext cx="1490946" cy="543226"/>
          </a:xfrm>
          <a:prstGeom prst="rect">
            <a:avLst/>
          </a:prstGeom>
          <a:solidFill>
            <a:srgbClr val="00B050"/>
          </a:solidFill>
        </p:spPr>
        <p:txBody>
          <a:bodyPr wrap="square" rtlCol="0">
            <a:spAutoFit/>
          </a:bodyPr>
          <a:lstStyle/>
          <a:p>
            <a:pPr algn="ctr" defTabSz="837133" fontAlgn="auto">
              <a:spcBef>
                <a:spcPts val="0"/>
              </a:spcBef>
              <a:spcAft>
                <a:spcPts val="0"/>
              </a:spcAft>
              <a:defRPr/>
            </a:pPr>
            <a:r>
              <a:rPr lang="it-IT" sz="1465" b="1" dirty="0">
                <a:solidFill>
                  <a:prstClr val="white"/>
                </a:solidFill>
                <a:cs typeface="Arial" panose="020B0604020202020204" pitchFamily="34" charset="0"/>
              </a:rPr>
              <a:t>Cura personalizzata</a:t>
            </a:r>
          </a:p>
        </p:txBody>
      </p:sp>
      <p:sp>
        <p:nvSpPr>
          <p:cNvPr id="22" name="CasellaDiTesto 21">
            <a:extLst>
              <a:ext uri="{FF2B5EF4-FFF2-40B4-BE49-F238E27FC236}">
                <a16:creationId xmlns:a16="http://schemas.microsoft.com/office/drawing/2014/main" id="{A876A871-0257-88B1-D2D9-DF3DC6A7A735}"/>
              </a:ext>
            </a:extLst>
          </p:cNvPr>
          <p:cNvSpPr txBox="1"/>
          <p:nvPr/>
        </p:nvSpPr>
        <p:spPr>
          <a:xfrm>
            <a:off x="917403" y="5286178"/>
            <a:ext cx="1490946" cy="768672"/>
          </a:xfrm>
          <a:prstGeom prst="rect">
            <a:avLst/>
          </a:prstGeom>
          <a:solidFill>
            <a:srgbClr val="00B050"/>
          </a:solidFill>
        </p:spPr>
        <p:txBody>
          <a:bodyPr wrap="square" rtlCol="0">
            <a:spAutoFit/>
          </a:bodyPr>
          <a:lstStyle/>
          <a:p>
            <a:pPr algn="ctr" defTabSz="837133" fontAlgn="auto">
              <a:spcBef>
                <a:spcPts val="0"/>
              </a:spcBef>
              <a:spcAft>
                <a:spcPts val="0"/>
              </a:spcAft>
              <a:defRPr/>
            </a:pPr>
            <a:r>
              <a:rPr lang="it-IT" sz="1465" b="1" dirty="0">
                <a:solidFill>
                  <a:prstClr val="white"/>
                </a:solidFill>
                <a:cs typeface="Arial" panose="020B0604020202020204" pitchFamily="34" charset="0"/>
              </a:rPr>
              <a:t>«</a:t>
            </a:r>
            <a:r>
              <a:rPr lang="it-IT" sz="1465" b="1" dirty="0" err="1">
                <a:solidFill>
                  <a:prstClr val="white"/>
                </a:solidFill>
                <a:cs typeface="Arial" panose="020B0604020202020204" pitchFamily="34" charset="0"/>
              </a:rPr>
              <a:t>Safety</a:t>
            </a:r>
            <a:r>
              <a:rPr lang="it-IT" sz="1465" b="1" dirty="0">
                <a:solidFill>
                  <a:prstClr val="white"/>
                </a:solidFill>
                <a:cs typeface="Arial" panose="020B0604020202020204" pitchFamily="34" charset="0"/>
              </a:rPr>
              <a:t> </a:t>
            </a:r>
            <a:r>
              <a:rPr lang="it-IT" sz="1465" b="1" dirty="0" err="1">
                <a:solidFill>
                  <a:prstClr val="white"/>
                </a:solidFill>
                <a:cs typeface="Arial" panose="020B0604020202020204" pitchFamily="34" charset="0"/>
              </a:rPr>
              <a:t>surveillance</a:t>
            </a:r>
            <a:r>
              <a:rPr lang="it-IT" sz="1465" b="1" dirty="0">
                <a:solidFill>
                  <a:prstClr val="white"/>
                </a:solidFill>
                <a:cs typeface="Arial" panose="020B0604020202020204" pitchFamily="34" charset="0"/>
              </a:rPr>
              <a:t>» della terapia</a:t>
            </a:r>
          </a:p>
        </p:txBody>
      </p:sp>
      <p:sp>
        <p:nvSpPr>
          <p:cNvPr id="23" name="CasellaDiTesto 22">
            <a:extLst>
              <a:ext uri="{FF2B5EF4-FFF2-40B4-BE49-F238E27FC236}">
                <a16:creationId xmlns:a16="http://schemas.microsoft.com/office/drawing/2014/main" id="{6BE23750-A0AE-F217-4490-0107AFAC25ED}"/>
              </a:ext>
            </a:extLst>
          </p:cNvPr>
          <p:cNvSpPr txBox="1"/>
          <p:nvPr/>
        </p:nvSpPr>
        <p:spPr>
          <a:xfrm>
            <a:off x="6207681" y="6043784"/>
            <a:ext cx="1578760" cy="768672"/>
          </a:xfrm>
          <a:prstGeom prst="rect">
            <a:avLst/>
          </a:prstGeom>
          <a:solidFill>
            <a:srgbClr val="00B050"/>
          </a:solidFill>
        </p:spPr>
        <p:txBody>
          <a:bodyPr wrap="square" rtlCol="0">
            <a:spAutoFit/>
          </a:bodyPr>
          <a:lstStyle/>
          <a:p>
            <a:pPr algn="ctr" defTabSz="837133" fontAlgn="auto">
              <a:spcBef>
                <a:spcPts val="0"/>
              </a:spcBef>
              <a:spcAft>
                <a:spcPts val="0"/>
              </a:spcAft>
              <a:defRPr/>
            </a:pPr>
            <a:r>
              <a:rPr lang="it-IT" sz="1465" b="1" dirty="0">
                <a:solidFill>
                  <a:prstClr val="white"/>
                </a:solidFill>
                <a:cs typeface="Arial" panose="020B0604020202020204" pitchFamily="34" charset="0"/>
              </a:rPr>
              <a:t>«</a:t>
            </a:r>
            <a:r>
              <a:rPr lang="it-IT" sz="1465" b="1" dirty="0" err="1">
                <a:solidFill>
                  <a:prstClr val="white"/>
                </a:solidFill>
                <a:cs typeface="Arial" panose="020B0604020202020204" pitchFamily="34" charset="0"/>
              </a:rPr>
              <a:t>Targeted</a:t>
            </a:r>
            <a:r>
              <a:rPr lang="it-IT" sz="1465" b="1" dirty="0">
                <a:solidFill>
                  <a:prstClr val="white"/>
                </a:solidFill>
                <a:cs typeface="Arial" panose="020B0604020202020204" pitchFamily="34" charset="0"/>
              </a:rPr>
              <a:t> Therapy» Immunoterapia</a:t>
            </a:r>
          </a:p>
        </p:txBody>
      </p:sp>
      <p:sp>
        <p:nvSpPr>
          <p:cNvPr id="24" name="CasellaDiTesto 23">
            <a:extLst>
              <a:ext uri="{FF2B5EF4-FFF2-40B4-BE49-F238E27FC236}">
                <a16:creationId xmlns:a16="http://schemas.microsoft.com/office/drawing/2014/main" id="{01124C2D-6FDD-AF60-ABC3-050350DF2F15}"/>
              </a:ext>
            </a:extLst>
          </p:cNvPr>
          <p:cNvSpPr txBox="1"/>
          <p:nvPr/>
        </p:nvSpPr>
        <p:spPr>
          <a:xfrm>
            <a:off x="563567" y="4747958"/>
            <a:ext cx="1490946" cy="317779"/>
          </a:xfrm>
          <a:prstGeom prst="rect">
            <a:avLst/>
          </a:prstGeom>
          <a:solidFill>
            <a:srgbClr val="00B050"/>
          </a:solidFill>
        </p:spPr>
        <p:txBody>
          <a:bodyPr wrap="square" rtlCol="0">
            <a:spAutoFit/>
          </a:bodyPr>
          <a:lstStyle/>
          <a:p>
            <a:pPr algn="ctr" defTabSz="837133" fontAlgn="auto">
              <a:spcBef>
                <a:spcPts val="0"/>
              </a:spcBef>
              <a:spcAft>
                <a:spcPts val="0"/>
              </a:spcAft>
              <a:defRPr/>
            </a:pPr>
            <a:r>
              <a:rPr lang="it-IT" sz="1465" b="1" dirty="0">
                <a:solidFill>
                  <a:prstClr val="white"/>
                </a:solidFill>
                <a:cs typeface="Arial" panose="020B0604020202020204" pitchFamily="34" charset="0"/>
              </a:rPr>
              <a:t>Cure supporto</a:t>
            </a:r>
          </a:p>
        </p:txBody>
      </p:sp>
      <p:sp>
        <p:nvSpPr>
          <p:cNvPr id="25" name="CasellaDiTesto 24">
            <a:extLst>
              <a:ext uri="{FF2B5EF4-FFF2-40B4-BE49-F238E27FC236}">
                <a16:creationId xmlns:a16="http://schemas.microsoft.com/office/drawing/2014/main" id="{E746E8C0-F192-81EE-EEB6-8570D9ED2E41}"/>
              </a:ext>
            </a:extLst>
          </p:cNvPr>
          <p:cNvSpPr txBox="1"/>
          <p:nvPr/>
        </p:nvSpPr>
        <p:spPr>
          <a:xfrm>
            <a:off x="52788" y="3431421"/>
            <a:ext cx="1490946" cy="543226"/>
          </a:xfrm>
          <a:prstGeom prst="rect">
            <a:avLst/>
          </a:prstGeom>
          <a:solidFill>
            <a:srgbClr val="00B050"/>
          </a:solidFill>
        </p:spPr>
        <p:txBody>
          <a:bodyPr wrap="square" rtlCol="0">
            <a:spAutoFit/>
          </a:bodyPr>
          <a:lstStyle/>
          <a:p>
            <a:pPr algn="ctr" defTabSz="837133" fontAlgn="auto">
              <a:spcBef>
                <a:spcPts val="0"/>
              </a:spcBef>
              <a:spcAft>
                <a:spcPts val="0"/>
              </a:spcAft>
              <a:defRPr/>
            </a:pPr>
            <a:r>
              <a:rPr lang="it-IT" sz="1465" b="1" dirty="0">
                <a:solidFill>
                  <a:prstClr val="white"/>
                </a:solidFill>
                <a:cs typeface="Arial" panose="020B0604020202020204" pitchFamily="34" charset="0"/>
              </a:rPr>
              <a:t>Strategie preventive</a:t>
            </a:r>
          </a:p>
        </p:txBody>
      </p:sp>
      <p:sp>
        <p:nvSpPr>
          <p:cNvPr id="26" name="CasellaDiTesto 25">
            <a:extLst>
              <a:ext uri="{FF2B5EF4-FFF2-40B4-BE49-F238E27FC236}">
                <a16:creationId xmlns:a16="http://schemas.microsoft.com/office/drawing/2014/main" id="{7727D3A8-0E74-27C4-2926-F640C2847641}"/>
              </a:ext>
            </a:extLst>
          </p:cNvPr>
          <p:cNvSpPr txBox="1"/>
          <p:nvPr/>
        </p:nvSpPr>
        <p:spPr>
          <a:xfrm>
            <a:off x="1821721" y="3038107"/>
            <a:ext cx="1490946" cy="317779"/>
          </a:xfrm>
          <a:prstGeom prst="rect">
            <a:avLst/>
          </a:prstGeom>
          <a:solidFill>
            <a:srgbClr val="00B050">
              <a:alpha val="15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Dieta</a:t>
            </a:r>
          </a:p>
        </p:txBody>
      </p:sp>
      <p:sp>
        <p:nvSpPr>
          <p:cNvPr id="27" name="CasellaDiTesto 26">
            <a:extLst>
              <a:ext uri="{FF2B5EF4-FFF2-40B4-BE49-F238E27FC236}">
                <a16:creationId xmlns:a16="http://schemas.microsoft.com/office/drawing/2014/main" id="{2DA88CFD-19CB-C1B9-6060-92A7E9574949}"/>
              </a:ext>
            </a:extLst>
          </p:cNvPr>
          <p:cNvSpPr txBox="1"/>
          <p:nvPr/>
        </p:nvSpPr>
        <p:spPr>
          <a:xfrm>
            <a:off x="1823632" y="3423076"/>
            <a:ext cx="1490946" cy="543226"/>
          </a:xfrm>
          <a:prstGeom prst="rect">
            <a:avLst/>
          </a:prstGeom>
          <a:solidFill>
            <a:srgbClr val="00B050">
              <a:alpha val="15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Stile di vita e attività fisica</a:t>
            </a:r>
          </a:p>
        </p:txBody>
      </p:sp>
      <p:sp>
        <p:nvSpPr>
          <p:cNvPr id="28" name="CasellaDiTesto 27">
            <a:extLst>
              <a:ext uri="{FF2B5EF4-FFF2-40B4-BE49-F238E27FC236}">
                <a16:creationId xmlns:a16="http://schemas.microsoft.com/office/drawing/2014/main" id="{8D708D76-B153-632D-6DCD-B81D40151176}"/>
              </a:ext>
            </a:extLst>
          </p:cNvPr>
          <p:cNvSpPr txBox="1"/>
          <p:nvPr/>
        </p:nvSpPr>
        <p:spPr>
          <a:xfrm>
            <a:off x="1825544" y="4010052"/>
            <a:ext cx="1490946" cy="543226"/>
          </a:xfrm>
          <a:prstGeom prst="rect">
            <a:avLst/>
          </a:prstGeom>
          <a:solidFill>
            <a:srgbClr val="00B050">
              <a:alpha val="15000"/>
            </a:srgbClr>
          </a:solidFill>
        </p:spPr>
        <p:txBody>
          <a:bodyPr wrap="square" rtlCol="0">
            <a:spAutoFit/>
          </a:bodyPr>
          <a:lstStyle/>
          <a:p>
            <a:pPr algn="ctr" defTabSz="837133" fontAlgn="auto">
              <a:spcBef>
                <a:spcPts val="0"/>
              </a:spcBef>
              <a:spcAft>
                <a:spcPts val="0"/>
              </a:spcAft>
              <a:defRPr/>
            </a:pPr>
            <a:r>
              <a:rPr lang="it-IT" sz="1465" b="1" dirty="0">
                <a:solidFill>
                  <a:prstClr val="black"/>
                </a:solidFill>
                <a:cs typeface="Arial" panose="020B0604020202020204" pitchFamily="34" charset="0"/>
              </a:rPr>
              <a:t>Fattori di rischio</a:t>
            </a:r>
          </a:p>
        </p:txBody>
      </p:sp>
      <p:cxnSp>
        <p:nvCxnSpPr>
          <p:cNvPr id="30" name="Connettore 2 29">
            <a:extLst>
              <a:ext uri="{FF2B5EF4-FFF2-40B4-BE49-F238E27FC236}">
                <a16:creationId xmlns:a16="http://schemas.microsoft.com/office/drawing/2014/main" id="{AE991C2C-EEF6-F1E9-147A-C1682ACCB7B1}"/>
              </a:ext>
            </a:extLst>
          </p:cNvPr>
          <p:cNvCxnSpPr/>
          <p:nvPr/>
        </p:nvCxnSpPr>
        <p:spPr>
          <a:xfrm flipH="1">
            <a:off x="5332394" y="3038106"/>
            <a:ext cx="1204089" cy="920329"/>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31" name="Connettore 2 30">
            <a:extLst>
              <a:ext uri="{FF2B5EF4-FFF2-40B4-BE49-F238E27FC236}">
                <a16:creationId xmlns:a16="http://schemas.microsoft.com/office/drawing/2014/main" id="{9EEB14FF-5238-BF2C-530C-32BB4DAFE71A}"/>
              </a:ext>
            </a:extLst>
          </p:cNvPr>
          <p:cNvCxnSpPr>
            <a:cxnSpLocks/>
          </p:cNvCxnSpPr>
          <p:nvPr/>
        </p:nvCxnSpPr>
        <p:spPr>
          <a:xfrm flipH="1">
            <a:off x="5378264" y="3102742"/>
            <a:ext cx="2166309" cy="1062683"/>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sp>
        <p:nvSpPr>
          <p:cNvPr id="33" name="Parentesi graffa aperta 32">
            <a:extLst>
              <a:ext uri="{FF2B5EF4-FFF2-40B4-BE49-F238E27FC236}">
                <a16:creationId xmlns:a16="http://schemas.microsoft.com/office/drawing/2014/main" id="{FC331AFB-DC9C-8C71-9487-AECAE8835C62}"/>
              </a:ext>
            </a:extLst>
          </p:cNvPr>
          <p:cNvSpPr/>
          <p:nvPr/>
        </p:nvSpPr>
        <p:spPr>
          <a:xfrm>
            <a:off x="6368370" y="4013568"/>
            <a:ext cx="225568" cy="1014997"/>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837133" fontAlgn="auto">
              <a:spcBef>
                <a:spcPts val="0"/>
              </a:spcBef>
              <a:spcAft>
                <a:spcPts val="0"/>
              </a:spcAft>
              <a:defRPr/>
            </a:pPr>
            <a:endParaRPr lang="it-IT" sz="1648">
              <a:solidFill>
                <a:prstClr val="black"/>
              </a:solidFill>
              <a:latin typeface="Aptos" panose="02110004020202020204"/>
            </a:endParaRPr>
          </a:p>
        </p:txBody>
      </p:sp>
      <p:cxnSp>
        <p:nvCxnSpPr>
          <p:cNvPr id="34" name="Connettore 2 33">
            <a:extLst>
              <a:ext uri="{FF2B5EF4-FFF2-40B4-BE49-F238E27FC236}">
                <a16:creationId xmlns:a16="http://schemas.microsoft.com/office/drawing/2014/main" id="{C652189A-58F4-6517-C6B7-90E1BB2D9DC4}"/>
              </a:ext>
            </a:extLst>
          </p:cNvPr>
          <p:cNvCxnSpPr>
            <a:cxnSpLocks/>
          </p:cNvCxnSpPr>
          <p:nvPr/>
        </p:nvCxnSpPr>
        <p:spPr>
          <a:xfrm flipH="1" flipV="1">
            <a:off x="5041921" y="4325678"/>
            <a:ext cx="1243250" cy="205722"/>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sp>
        <p:nvSpPr>
          <p:cNvPr id="37" name="Parentesi graffa aperta 36">
            <a:extLst>
              <a:ext uri="{FF2B5EF4-FFF2-40B4-BE49-F238E27FC236}">
                <a16:creationId xmlns:a16="http://schemas.microsoft.com/office/drawing/2014/main" id="{EF3F55F2-77F1-15F7-5425-091F31DCF06F}"/>
              </a:ext>
            </a:extLst>
          </p:cNvPr>
          <p:cNvSpPr/>
          <p:nvPr/>
        </p:nvSpPr>
        <p:spPr>
          <a:xfrm rot="16200000">
            <a:off x="3737471" y="1328831"/>
            <a:ext cx="154986" cy="2904341"/>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837133" fontAlgn="auto">
              <a:spcBef>
                <a:spcPts val="0"/>
              </a:spcBef>
              <a:spcAft>
                <a:spcPts val="0"/>
              </a:spcAft>
              <a:defRPr/>
            </a:pPr>
            <a:endParaRPr lang="it-IT" sz="1648">
              <a:solidFill>
                <a:prstClr val="black"/>
              </a:solidFill>
              <a:latin typeface="Aptos" panose="02110004020202020204"/>
            </a:endParaRPr>
          </a:p>
        </p:txBody>
      </p:sp>
      <p:cxnSp>
        <p:nvCxnSpPr>
          <p:cNvPr id="38" name="Connettore 2 37">
            <a:extLst>
              <a:ext uri="{FF2B5EF4-FFF2-40B4-BE49-F238E27FC236}">
                <a16:creationId xmlns:a16="http://schemas.microsoft.com/office/drawing/2014/main" id="{ED93CDAE-462C-0D1B-3EFA-1B185E5F2E55}"/>
              </a:ext>
            </a:extLst>
          </p:cNvPr>
          <p:cNvCxnSpPr>
            <a:cxnSpLocks/>
          </p:cNvCxnSpPr>
          <p:nvPr/>
        </p:nvCxnSpPr>
        <p:spPr>
          <a:xfrm>
            <a:off x="3822971" y="2965722"/>
            <a:ext cx="1001614" cy="955188"/>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40" name="Connettore 2 39">
            <a:extLst>
              <a:ext uri="{FF2B5EF4-FFF2-40B4-BE49-F238E27FC236}">
                <a16:creationId xmlns:a16="http://schemas.microsoft.com/office/drawing/2014/main" id="{E607CE16-47D2-9781-875F-2E2463A7F6E2}"/>
              </a:ext>
            </a:extLst>
          </p:cNvPr>
          <p:cNvCxnSpPr>
            <a:cxnSpLocks/>
          </p:cNvCxnSpPr>
          <p:nvPr/>
        </p:nvCxnSpPr>
        <p:spPr>
          <a:xfrm>
            <a:off x="3479534" y="2058830"/>
            <a:ext cx="1540698" cy="153883"/>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42" name="Connettore 2 41">
            <a:extLst>
              <a:ext uri="{FF2B5EF4-FFF2-40B4-BE49-F238E27FC236}">
                <a16:creationId xmlns:a16="http://schemas.microsoft.com/office/drawing/2014/main" id="{A2C99550-F79D-0736-EF6C-C4DFE05B0A38}"/>
              </a:ext>
            </a:extLst>
          </p:cNvPr>
          <p:cNvCxnSpPr>
            <a:cxnSpLocks/>
          </p:cNvCxnSpPr>
          <p:nvPr/>
        </p:nvCxnSpPr>
        <p:spPr>
          <a:xfrm flipH="1">
            <a:off x="2334485" y="2060741"/>
            <a:ext cx="1151015" cy="195442"/>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44" name="Connettore 2 43">
            <a:extLst>
              <a:ext uri="{FF2B5EF4-FFF2-40B4-BE49-F238E27FC236}">
                <a16:creationId xmlns:a16="http://schemas.microsoft.com/office/drawing/2014/main" id="{1044E8B2-1D24-967E-FBF3-BD69124AF255}"/>
              </a:ext>
            </a:extLst>
          </p:cNvPr>
          <p:cNvCxnSpPr>
            <a:cxnSpLocks/>
          </p:cNvCxnSpPr>
          <p:nvPr/>
        </p:nvCxnSpPr>
        <p:spPr>
          <a:xfrm>
            <a:off x="3515848" y="2049274"/>
            <a:ext cx="307123" cy="206909"/>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47" name="Connettore 2 46">
            <a:extLst>
              <a:ext uri="{FF2B5EF4-FFF2-40B4-BE49-F238E27FC236}">
                <a16:creationId xmlns:a16="http://schemas.microsoft.com/office/drawing/2014/main" id="{F1FDD6D4-0BA3-1A4F-D29E-6BAF8D73B92D}"/>
              </a:ext>
            </a:extLst>
          </p:cNvPr>
          <p:cNvCxnSpPr>
            <a:cxnSpLocks/>
          </p:cNvCxnSpPr>
          <p:nvPr/>
        </p:nvCxnSpPr>
        <p:spPr>
          <a:xfrm flipH="1">
            <a:off x="9668636" y="4863348"/>
            <a:ext cx="183862" cy="1074205"/>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50" name="Connettore 2 49">
            <a:extLst>
              <a:ext uri="{FF2B5EF4-FFF2-40B4-BE49-F238E27FC236}">
                <a16:creationId xmlns:a16="http://schemas.microsoft.com/office/drawing/2014/main" id="{3F2136B3-6B1C-1ED8-BC30-00789D2E5901}"/>
              </a:ext>
            </a:extLst>
          </p:cNvPr>
          <p:cNvCxnSpPr>
            <a:cxnSpLocks/>
          </p:cNvCxnSpPr>
          <p:nvPr/>
        </p:nvCxnSpPr>
        <p:spPr>
          <a:xfrm flipH="1">
            <a:off x="9650700" y="4876727"/>
            <a:ext cx="192242" cy="586779"/>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52" name="Connettore 2 51">
            <a:extLst>
              <a:ext uri="{FF2B5EF4-FFF2-40B4-BE49-F238E27FC236}">
                <a16:creationId xmlns:a16="http://schemas.microsoft.com/office/drawing/2014/main" id="{BD598E03-6FF2-DF0B-BA24-3F8D1F740F47}"/>
              </a:ext>
            </a:extLst>
          </p:cNvPr>
          <p:cNvCxnSpPr>
            <a:cxnSpLocks/>
          </p:cNvCxnSpPr>
          <p:nvPr/>
        </p:nvCxnSpPr>
        <p:spPr>
          <a:xfrm flipH="1" flipV="1">
            <a:off x="9542931" y="4505655"/>
            <a:ext cx="301923" cy="361517"/>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54" name="Connettore 2 53">
            <a:extLst>
              <a:ext uri="{FF2B5EF4-FFF2-40B4-BE49-F238E27FC236}">
                <a16:creationId xmlns:a16="http://schemas.microsoft.com/office/drawing/2014/main" id="{54CD8F3F-AF7E-D3E6-0E56-121D24CC9171}"/>
              </a:ext>
            </a:extLst>
          </p:cNvPr>
          <p:cNvCxnSpPr>
            <a:cxnSpLocks/>
          </p:cNvCxnSpPr>
          <p:nvPr/>
        </p:nvCxnSpPr>
        <p:spPr>
          <a:xfrm flipH="1">
            <a:off x="8095983" y="4463898"/>
            <a:ext cx="233251" cy="412830"/>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55" name="Connettore 2 54">
            <a:extLst>
              <a:ext uri="{FF2B5EF4-FFF2-40B4-BE49-F238E27FC236}">
                <a16:creationId xmlns:a16="http://schemas.microsoft.com/office/drawing/2014/main" id="{0652EC74-1D9A-7240-548B-ADD5499766A9}"/>
              </a:ext>
            </a:extLst>
          </p:cNvPr>
          <p:cNvCxnSpPr>
            <a:cxnSpLocks/>
          </p:cNvCxnSpPr>
          <p:nvPr/>
        </p:nvCxnSpPr>
        <p:spPr>
          <a:xfrm flipH="1">
            <a:off x="8023337" y="4477277"/>
            <a:ext cx="296341" cy="68134"/>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56" name="Connettore 2 55">
            <a:extLst>
              <a:ext uri="{FF2B5EF4-FFF2-40B4-BE49-F238E27FC236}">
                <a16:creationId xmlns:a16="http://schemas.microsoft.com/office/drawing/2014/main" id="{5BF927DC-275E-8D14-5670-2AFDA527A331}"/>
              </a:ext>
            </a:extLst>
          </p:cNvPr>
          <p:cNvCxnSpPr>
            <a:cxnSpLocks/>
          </p:cNvCxnSpPr>
          <p:nvPr/>
        </p:nvCxnSpPr>
        <p:spPr>
          <a:xfrm flipH="1" flipV="1">
            <a:off x="8019666" y="4106204"/>
            <a:ext cx="301923" cy="361517"/>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sp>
        <p:nvSpPr>
          <p:cNvPr id="59" name="Parentesi graffa aperta 58">
            <a:extLst>
              <a:ext uri="{FF2B5EF4-FFF2-40B4-BE49-F238E27FC236}">
                <a16:creationId xmlns:a16="http://schemas.microsoft.com/office/drawing/2014/main" id="{E802DAF7-E3DC-0466-C42E-D007E522D359}"/>
              </a:ext>
            </a:extLst>
          </p:cNvPr>
          <p:cNvSpPr/>
          <p:nvPr/>
        </p:nvSpPr>
        <p:spPr>
          <a:xfrm flipH="1">
            <a:off x="3417890" y="3166464"/>
            <a:ext cx="109257" cy="1251564"/>
          </a:xfrm>
          <a:prstGeom prst="lef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837133" fontAlgn="auto">
              <a:spcBef>
                <a:spcPts val="0"/>
              </a:spcBef>
              <a:spcAft>
                <a:spcPts val="0"/>
              </a:spcAft>
              <a:defRPr/>
            </a:pPr>
            <a:endParaRPr lang="it-IT" sz="1648">
              <a:solidFill>
                <a:prstClr val="black"/>
              </a:solidFill>
              <a:latin typeface="Aptos" panose="02110004020202020204"/>
            </a:endParaRPr>
          </a:p>
        </p:txBody>
      </p:sp>
      <p:cxnSp>
        <p:nvCxnSpPr>
          <p:cNvPr id="60" name="Connettore 2 59">
            <a:extLst>
              <a:ext uri="{FF2B5EF4-FFF2-40B4-BE49-F238E27FC236}">
                <a16:creationId xmlns:a16="http://schemas.microsoft.com/office/drawing/2014/main" id="{6CB0B6A7-D625-7C29-ADCB-F63A412082E6}"/>
              </a:ext>
            </a:extLst>
          </p:cNvPr>
          <p:cNvCxnSpPr>
            <a:cxnSpLocks/>
          </p:cNvCxnSpPr>
          <p:nvPr/>
        </p:nvCxnSpPr>
        <p:spPr>
          <a:xfrm>
            <a:off x="3595533" y="3793293"/>
            <a:ext cx="641012" cy="324379"/>
          </a:xfrm>
          <a:prstGeom prst="straightConnector1">
            <a:avLst/>
          </a:prstGeom>
          <a:ln>
            <a:solidFill>
              <a:srgbClr val="00B05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63" name="Connettore 2 62">
            <a:extLst>
              <a:ext uri="{FF2B5EF4-FFF2-40B4-BE49-F238E27FC236}">
                <a16:creationId xmlns:a16="http://schemas.microsoft.com/office/drawing/2014/main" id="{42999E2D-BB80-6A47-F1FC-98709914B5F0}"/>
              </a:ext>
            </a:extLst>
          </p:cNvPr>
          <p:cNvCxnSpPr>
            <a:cxnSpLocks/>
          </p:cNvCxnSpPr>
          <p:nvPr/>
        </p:nvCxnSpPr>
        <p:spPr>
          <a:xfrm flipV="1">
            <a:off x="3358587" y="4378965"/>
            <a:ext cx="1279369" cy="1489819"/>
          </a:xfrm>
          <a:prstGeom prst="straightConnector1">
            <a:avLst/>
          </a:prstGeom>
          <a:ln>
            <a:solidFill>
              <a:srgbClr val="00B05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66" name="Connettore 2 65">
            <a:extLst>
              <a:ext uri="{FF2B5EF4-FFF2-40B4-BE49-F238E27FC236}">
                <a16:creationId xmlns:a16="http://schemas.microsoft.com/office/drawing/2014/main" id="{12E4ECB1-253B-B88B-694E-CBDFE5619D9C}"/>
              </a:ext>
            </a:extLst>
          </p:cNvPr>
          <p:cNvCxnSpPr>
            <a:cxnSpLocks/>
          </p:cNvCxnSpPr>
          <p:nvPr/>
        </p:nvCxnSpPr>
        <p:spPr>
          <a:xfrm flipH="1" flipV="1">
            <a:off x="4804811" y="4459784"/>
            <a:ext cx="79459" cy="1509558"/>
          </a:xfrm>
          <a:prstGeom prst="straightConnector1">
            <a:avLst/>
          </a:prstGeom>
          <a:ln>
            <a:solidFill>
              <a:srgbClr val="00B05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69" name="Connettore 2 68">
            <a:extLst>
              <a:ext uri="{FF2B5EF4-FFF2-40B4-BE49-F238E27FC236}">
                <a16:creationId xmlns:a16="http://schemas.microsoft.com/office/drawing/2014/main" id="{5EEAB8D8-1E8D-3EE4-64F9-31E8B7A60C98}"/>
              </a:ext>
            </a:extLst>
          </p:cNvPr>
          <p:cNvCxnSpPr>
            <a:cxnSpLocks/>
          </p:cNvCxnSpPr>
          <p:nvPr/>
        </p:nvCxnSpPr>
        <p:spPr>
          <a:xfrm flipH="1" flipV="1">
            <a:off x="4999082" y="4531399"/>
            <a:ext cx="1905922" cy="1406154"/>
          </a:xfrm>
          <a:prstGeom prst="straightConnector1">
            <a:avLst/>
          </a:prstGeom>
          <a:ln>
            <a:solidFill>
              <a:srgbClr val="00B05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71" name="Connettore 2 70">
            <a:extLst>
              <a:ext uri="{FF2B5EF4-FFF2-40B4-BE49-F238E27FC236}">
                <a16:creationId xmlns:a16="http://schemas.microsoft.com/office/drawing/2014/main" id="{CEF7CAC6-609C-354A-9BED-ED804F047522}"/>
              </a:ext>
            </a:extLst>
          </p:cNvPr>
          <p:cNvCxnSpPr>
            <a:cxnSpLocks/>
          </p:cNvCxnSpPr>
          <p:nvPr/>
        </p:nvCxnSpPr>
        <p:spPr>
          <a:xfrm flipV="1">
            <a:off x="2177271" y="4398497"/>
            <a:ext cx="1914412" cy="494736"/>
          </a:xfrm>
          <a:prstGeom prst="straightConnector1">
            <a:avLst/>
          </a:prstGeom>
          <a:ln>
            <a:solidFill>
              <a:srgbClr val="00B05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74" name="Connettore 2 73">
            <a:extLst>
              <a:ext uri="{FF2B5EF4-FFF2-40B4-BE49-F238E27FC236}">
                <a16:creationId xmlns:a16="http://schemas.microsoft.com/office/drawing/2014/main" id="{12218942-E5D1-FAF4-4EB3-BAB695ECF911}"/>
              </a:ext>
            </a:extLst>
          </p:cNvPr>
          <p:cNvCxnSpPr>
            <a:cxnSpLocks/>
          </p:cNvCxnSpPr>
          <p:nvPr/>
        </p:nvCxnSpPr>
        <p:spPr>
          <a:xfrm flipV="1">
            <a:off x="1586812" y="3725159"/>
            <a:ext cx="236820" cy="4967"/>
          </a:xfrm>
          <a:prstGeom prst="straightConnector1">
            <a:avLst/>
          </a:prstGeom>
          <a:ln>
            <a:solidFill>
              <a:srgbClr val="00B05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75" name="Connettore 2 74">
            <a:extLst>
              <a:ext uri="{FF2B5EF4-FFF2-40B4-BE49-F238E27FC236}">
                <a16:creationId xmlns:a16="http://schemas.microsoft.com/office/drawing/2014/main" id="{67AC3C22-240F-55F0-0A37-98026730DD53}"/>
              </a:ext>
            </a:extLst>
          </p:cNvPr>
          <p:cNvCxnSpPr>
            <a:cxnSpLocks/>
          </p:cNvCxnSpPr>
          <p:nvPr/>
        </p:nvCxnSpPr>
        <p:spPr>
          <a:xfrm>
            <a:off x="1591202" y="3709801"/>
            <a:ext cx="192242" cy="586779"/>
          </a:xfrm>
          <a:prstGeom prst="straightConnector1">
            <a:avLst/>
          </a:prstGeom>
          <a:ln>
            <a:solidFill>
              <a:srgbClr val="00B05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76" name="Connettore 2 75">
            <a:extLst>
              <a:ext uri="{FF2B5EF4-FFF2-40B4-BE49-F238E27FC236}">
                <a16:creationId xmlns:a16="http://schemas.microsoft.com/office/drawing/2014/main" id="{7E82D407-8467-1F6C-C328-41F117BCE6A8}"/>
              </a:ext>
            </a:extLst>
          </p:cNvPr>
          <p:cNvCxnSpPr>
            <a:cxnSpLocks/>
          </p:cNvCxnSpPr>
          <p:nvPr/>
        </p:nvCxnSpPr>
        <p:spPr>
          <a:xfrm flipV="1">
            <a:off x="1599139" y="3291707"/>
            <a:ext cx="171536" cy="408538"/>
          </a:xfrm>
          <a:prstGeom prst="straightConnector1">
            <a:avLst/>
          </a:prstGeom>
          <a:ln>
            <a:solidFill>
              <a:srgbClr val="00B050"/>
            </a:solidFill>
            <a:tailEnd type="arrow" w="lg" len="med"/>
          </a:ln>
        </p:spPr>
        <p:style>
          <a:lnRef idx="2">
            <a:schemeClr val="accent1"/>
          </a:lnRef>
          <a:fillRef idx="0">
            <a:schemeClr val="accent1"/>
          </a:fillRef>
          <a:effectRef idx="1">
            <a:schemeClr val="accent1"/>
          </a:effectRef>
          <a:fontRef idx="minor">
            <a:schemeClr val="tx1"/>
          </a:fontRef>
        </p:style>
      </p:cxnSp>
      <p:pic>
        <p:nvPicPr>
          <p:cNvPr id="80" name="Immagine 79">
            <a:extLst>
              <a:ext uri="{FF2B5EF4-FFF2-40B4-BE49-F238E27FC236}">
                <a16:creationId xmlns:a16="http://schemas.microsoft.com/office/drawing/2014/main" id="{E37A9037-C8E6-C681-D544-AE8F4044C233}"/>
              </a:ext>
            </a:extLst>
          </p:cNvPr>
          <p:cNvPicPr>
            <a:picLocks noChangeAspect="1"/>
          </p:cNvPicPr>
          <p:nvPr/>
        </p:nvPicPr>
        <p:blipFill>
          <a:blip r:embed="rId2"/>
          <a:stretch>
            <a:fillRect/>
          </a:stretch>
        </p:blipFill>
        <p:spPr>
          <a:xfrm>
            <a:off x="802182" y="724142"/>
            <a:ext cx="4536190" cy="648775"/>
          </a:xfrm>
          <a:prstGeom prst="rect">
            <a:avLst/>
          </a:prstGeom>
        </p:spPr>
      </p:pic>
      <p:sp>
        <p:nvSpPr>
          <p:cNvPr id="81" name="CasellaDiTesto 80">
            <a:extLst>
              <a:ext uri="{FF2B5EF4-FFF2-40B4-BE49-F238E27FC236}">
                <a16:creationId xmlns:a16="http://schemas.microsoft.com/office/drawing/2014/main" id="{0C801DE7-7A28-49D7-93EC-123124AD5A8F}"/>
              </a:ext>
            </a:extLst>
          </p:cNvPr>
          <p:cNvSpPr txBox="1"/>
          <p:nvPr/>
        </p:nvSpPr>
        <p:spPr>
          <a:xfrm>
            <a:off x="5437238" y="1261106"/>
            <a:ext cx="5631862" cy="599523"/>
          </a:xfrm>
          <a:prstGeom prst="rect">
            <a:avLst/>
          </a:prstGeom>
          <a:solidFill>
            <a:srgbClr val="0432FF">
              <a:alpha val="15000"/>
            </a:srgbClr>
          </a:solidFill>
        </p:spPr>
        <p:txBody>
          <a:bodyPr wrap="square">
            <a:spAutoFit/>
          </a:bodyPr>
          <a:lstStyle/>
          <a:p>
            <a:pPr defTabSz="837133" fontAlgn="auto">
              <a:spcBef>
                <a:spcPts val="0"/>
              </a:spcBef>
              <a:spcAft>
                <a:spcPts val="0"/>
              </a:spcAft>
              <a:defRPr/>
            </a:pPr>
            <a:r>
              <a:rPr lang="en-US" sz="1648" noProof="1">
                <a:solidFill>
                  <a:srgbClr val="000000"/>
                </a:solidFill>
                <a:cs typeface="Arial" panose="020B0604020202020204" pitchFamily="34" charset="0"/>
              </a:rPr>
              <a:t>Fattori correlati alla prognosi CV in pazienti con neoplasie ematologiche (rosso/verde: fattori sfavorenti e protettivi) </a:t>
            </a:r>
          </a:p>
        </p:txBody>
      </p:sp>
      <p:sp>
        <p:nvSpPr>
          <p:cNvPr id="82" name="Rettangolo 81">
            <a:extLst>
              <a:ext uri="{FF2B5EF4-FFF2-40B4-BE49-F238E27FC236}">
                <a16:creationId xmlns:a16="http://schemas.microsoft.com/office/drawing/2014/main" id="{387A6BB4-7206-F16A-478A-E05A7C755A35}"/>
              </a:ext>
            </a:extLst>
          </p:cNvPr>
          <p:cNvSpPr/>
          <p:nvPr/>
        </p:nvSpPr>
        <p:spPr>
          <a:xfrm>
            <a:off x="9852677" y="6110186"/>
            <a:ext cx="1282981" cy="768928"/>
          </a:xfrm>
          <a:prstGeom prst="rect">
            <a:avLst/>
          </a:prstGeom>
        </p:spPr>
        <p:txBody>
          <a:bodyPr wrap="square">
            <a:spAutoFit/>
          </a:bodyPr>
          <a:lstStyle/>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Doolub G,</a:t>
            </a:r>
          </a:p>
          <a:p>
            <a:pPr defTabSz="837133" fontAlgn="auto">
              <a:spcBef>
                <a:spcPts val="0"/>
              </a:spcBef>
              <a:spcAft>
                <a:spcPts val="0"/>
              </a:spcAft>
              <a:defRPr/>
            </a:pPr>
            <a:r>
              <a:rPr lang="en-GB" sz="1099" dirty="0">
                <a:solidFill>
                  <a:prstClr val="black"/>
                </a:solidFill>
                <a:ea typeface="Calibri" panose="020F0502020204030204" pitchFamily="34" charset="0"/>
                <a:cs typeface="Arial" panose="020B0604020202020204" pitchFamily="34" charset="0"/>
              </a:rPr>
              <a:t>Expert Rev Cardiovasc Ther 2025</a:t>
            </a:r>
            <a:endParaRPr lang="en-GB" sz="1099" dirty="0">
              <a:solidFill>
                <a:prstClr val="black"/>
              </a:solidFill>
              <a:cs typeface="Arial" panose="020B0604020202020204" pitchFamily="34" charset="0"/>
            </a:endParaRPr>
          </a:p>
        </p:txBody>
      </p:sp>
      <p:sp>
        <p:nvSpPr>
          <p:cNvPr id="85" name="Parentesi graffa aperta 84">
            <a:extLst>
              <a:ext uri="{FF2B5EF4-FFF2-40B4-BE49-F238E27FC236}">
                <a16:creationId xmlns:a16="http://schemas.microsoft.com/office/drawing/2014/main" id="{BB6C8245-7B01-A0B8-16D8-B1F5CCC16FAF}"/>
              </a:ext>
            </a:extLst>
          </p:cNvPr>
          <p:cNvSpPr/>
          <p:nvPr/>
        </p:nvSpPr>
        <p:spPr>
          <a:xfrm>
            <a:off x="8006478" y="5221065"/>
            <a:ext cx="158754" cy="882928"/>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837133" fontAlgn="auto">
              <a:spcBef>
                <a:spcPts val="0"/>
              </a:spcBef>
              <a:spcAft>
                <a:spcPts val="0"/>
              </a:spcAft>
              <a:defRPr/>
            </a:pPr>
            <a:endParaRPr lang="it-IT" sz="1648">
              <a:solidFill>
                <a:prstClr val="black"/>
              </a:solidFill>
              <a:latin typeface="Aptos" panose="02110004020202020204"/>
            </a:endParaRPr>
          </a:p>
        </p:txBody>
      </p:sp>
      <p:cxnSp>
        <p:nvCxnSpPr>
          <p:cNvPr id="86" name="Connettore 2 85">
            <a:extLst>
              <a:ext uri="{FF2B5EF4-FFF2-40B4-BE49-F238E27FC236}">
                <a16:creationId xmlns:a16="http://schemas.microsoft.com/office/drawing/2014/main" id="{730CAC4F-DCDE-1296-AAFE-58355C051EB5}"/>
              </a:ext>
            </a:extLst>
          </p:cNvPr>
          <p:cNvCxnSpPr>
            <a:cxnSpLocks/>
          </p:cNvCxnSpPr>
          <p:nvPr/>
        </p:nvCxnSpPr>
        <p:spPr>
          <a:xfrm flipH="1" flipV="1">
            <a:off x="5332394" y="4606487"/>
            <a:ext cx="2543258" cy="1066149"/>
          </a:xfrm>
          <a:prstGeom prst="straightConnector1">
            <a:avLst/>
          </a:prstGeom>
          <a:ln>
            <a:solidFill>
              <a:srgbClr val="FF00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90" name="Connettore 2 89">
            <a:extLst>
              <a:ext uri="{FF2B5EF4-FFF2-40B4-BE49-F238E27FC236}">
                <a16:creationId xmlns:a16="http://schemas.microsoft.com/office/drawing/2014/main" id="{374B6F14-C271-C8E8-6D98-1A87ABB6DFA5}"/>
              </a:ext>
            </a:extLst>
          </p:cNvPr>
          <p:cNvCxnSpPr>
            <a:cxnSpLocks/>
          </p:cNvCxnSpPr>
          <p:nvPr/>
        </p:nvCxnSpPr>
        <p:spPr>
          <a:xfrm flipV="1">
            <a:off x="2534839" y="4398497"/>
            <a:ext cx="1833099" cy="1288718"/>
          </a:xfrm>
          <a:prstGeom prst="straightConnector1">
            <a:avLst/>
          </a:prstGeom>
          <a:ln>
            <a:solidFill>
              <a:srgbClr val="00B050"/>
            </a:solidFill>
            <a:tailEnd type="arrow"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93625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2"/>
</p:tagLst>
</file>

<file path=ppt/tags/tag10.xml><?xml version="1.0" encoding="utf-8"?>
<p:tagLst xmlns:a="http://schemas.openxmlformats.org/drawingml/2006/main" xmlns:r="http://schemas.openxmlformats.org/officeDocument/2006/relationships" xmlns:p="http://schemas.openxmlformats.org/presentationml/2006/main">
  <p:tag name="AS_UNIQUEID" val="561"/>
</p:tagLst>
</file>

<file path=ppt/tags/tag11.xml><?xml version="1.0" encoding="utf-8"?>
<p:tagLst xmlns:a="http://schemas.openxmlformats.org/drawingml/2006/main" xmlns:r="http://schemas.openxmlformats.org/officeDocument/2006/relationships" xmlns:p="http://schemas.openxmlformats.org/presentationml/2006/main">
  <p:tag name="AS_UNIQUEID" val="562"/>
</p:tagLst>
</file>

<file path=ppt/tags/tag12.xml><?xml version="1.0" encoding="utf-8"?>
<p:tagLst xmlns:a="http://schemas.openxmlformats.org/drawingml/2006/main" xmlns:r="http://schemas.openxmlformats.org/officeDocument/2006/relationships" xmlns:p="http://schemas.openxmlformats.org/presentationml/2006/main">
  <p:tag name="AS_UNIQUEID" val="563"/>
</p:tagLst>
</file>

<file path=ppt/tags/tag2.xml><?xml version="1.0" encoding="utf-8"?>
<p:tagLst xmlns:a="http://schemas.openxmlformats.org/drawingml/2006/main" xmlns:r="http://schemas.openxmlformats.org/officeDocument/2006/relationships" xmlns:p="http://schemas.openxmlformats.org/presentationml/2006/main">
  <p:tag name="AS_UNIQUEID" val="543"/>
</p:tagLst>
</file>

<file path=ppt/tags/tag3.xml><?xml version="1.0" encoding="utf-8"?>
<p:tagLst xmlns:a="http://schemas.openxmlformats.org/drawingml/2006/main" xmlns:r="http://schemas.openxmlformats.org/officeDocument/2006/relationships" xmlns:p="http://schemas.openxmlformats.org/presentationml/2006/main">
  <p:tag name="AS_UNIQUEID" val="544"/>
</p:tagLst>
</file>

<file path=ppt/tags/tag4.xml><?xml version="1.0" encoding="utf-8"?>
<p:tagLst xmlns:a="http://schemas.openxmlformats.org/drawingml/2006/main" xmlns:r="http://schemas.openxmlformats.org/officeDocument/2006/relationships" xmlns:p="http://schemas.openxmlformats.org/presentationml/2006/main">
  <p:tag name="AS_UNIQUEID" val="545"/>
</p:tagLst>
</file>

<file path=ppt/tags/tag5.xml><?xml version="1.0" encoding="utf-8"?>
<p:tagLst xmlns:a="http://schemas.openxmlformats.org/drawingml/2006/main" xmlns:r="http://schemas.openxmlformats.org/officeDocument/2006/relationships" xmlns:p="http://schemas.openxmlformats.org/presentationml/2006/main">
  <p:tag name="AS_UNIQUEID" val="546"/>
</p:tagLst>
</file>

<file path=ppt/tags/tag6.xml><?xml version="1.0" encoding="utf-8"?>
<p:tagLst xmlns:a="http://schemas.openxmlformats.org/drawingml/2006/main" xmlns:r="http://schemas.openxmlformats.org/officeDocument/2006/relationships" xmlns:p="http://schemas.openxmlformats.org/presentationml/2006/main">
  <p:tag name="AS_UNIQUEID" val="547"/>
</p:tagLst>
</file>

<file path=ppt/tags/tag7.xml><?xml version="1.0" encoding="utf-8"?>
<p:tagLst xmlns:a="http://schemas.openxmlformats.org/drawingml/2006/main" xmlns:r="http://schemas.openxmlformats.org/officeDocument/2006/relationships" xmlns:p="http://schemas.openxmlformats.org/presentationml/2006/main">
  <p:tag name="AS_UNIQUEID" val="548"/>
</p:tagLst>
</file>

<file path=ppt/tags/tag8.xml><?xml version="1.0" encoding="utf-8"?>
<p:tagLst xmlns:a="http://schemas.openxmlformats.org/drawingml/2006/main" xmlns:r="http://schemas.openxmlformats.org/officeDocument/2006/relationships" xmlns:p="http://schemas.openxmlformats.org/presentationml/2006/main">
  <p:tag name="AS_UNIQUEID" val="549"/>
</p:tagLst>
</file>

<file path=ppt/tags/tag9.xml><?xml version="1.0" encoding="utf-8"?>
<p:tagLst xmlns:a="http://schemas.openxmlformats.org/drawingml/2006/main" xmlns:r="http://schemas.openxmlformats.org/officeDocument/2006/relationships" xmlns:p="http://schemas.openxmlformats.org/presentationml/2006/main">
  <p:tag name="AS_UNIQUEID" val="550"/>
</p:tagLst>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CCFF">
            <a:alpha val="66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1020763" rtl="0" eaLnBrk="1" fontAlgn="base" latinLnBrk="0" hangingPunct="1">
          <a:lnSpc>
            <a:spcPct val="100000"/>
          </a:lnSpc>
          <a:spcBef>
            <a:spcPct val="50000"/>
          </a:spcBef>
          <a:spcAft>
            <a:spcPct val="0"/>
          </a:spcAft>
          <a:buClrTx/>
          <a:buSzTx/>
          <a:buFontTx/>
          <a:buNone/>
          <a:tabLst/>
          <a:defRPr kumimoji="0" lang="it-IT" sz="9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66CCFF">
            <a:alpha val="66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1020763" rtl="0" eaLnBrk="1" fontAlgn="base" latinLnBrk="0" hangingPunct="1">
          <a:lnSpc>
            <a:spcPct val="100000"/>
          </a:lnSpc>
          <a:spcBef>
            <a:spcPct val="50000"/>
          </a:spcBef>
          <a:spcAft>
            <a:spcPct val="0"/>
          </a:spcAft>
          <a:buClrTx/>
          <a:buSzTx/>
          <a:buFontTx/>
          <a:buNone/>
          <a:tabLst/>
          <a:defRPr kumimoji="0" lang="it-IT" sz="9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1928</TotalTime>
  <Words>7718</Words>
  <Application>Microsoft Office PowerPoint</Application>
  <PresentationFormat>Personalizzato</PresentationFormat>
  <Paragraphs>1046</Paragraphs>
  <Slides>139</Slides>
  <Notes>29</Notes>
  <HiddenSlides>0</HiddenSlides>
  <MMClips>0</MMClips>
  <ScaleCrop>false</ScaleCrop>
  <HeadingPairs>
    <vt:vector size="6" baseType="variant">
      <vt:variant>
        <vt:lpstr>Caratteri utilizzati</vt:lpstr>
      </vt:variant>
      <vt:variant>
        <vt:i4>26</vt:i4>
      </vt:variant>
      <vt:variant>
        <vt:lpstr>Tema</vt:lpstr>
      </vt:variant>
      <vt:variant>
        <vt:i4>1</vt:i4>
      </vt:variant>
      <vt:variant>
        <vt:lpstr>Titoli diapositive</vt:lpstr>
      </vt:variant>
      <vt:variant>
        <vt:i4>139</vt:i4>
      </vt:variant>
    </vt:vector>
  </HeadingPairs>
  <TitlesOfParts>
    <vt:vector size="166" baseType="lpstr">
      <vt:lpstr>ＭＳ Ｐゴシック</vt:lpstr>
      <vt:lpstr>acumin-pro</vt:lpstr>
      <vt:lpstr>Aptos</vt:lpstr>
      <vt:lpstr>Arial</vt:lpstr>
      <vt:lpstr>Arial-BoldItalicMT</vt:lpstr>
      <vt:lpstr>ArialMT</vt:lpstr>
      <vt:lpstr>Calibri</vt:lpstr>
      <vt:lpstr>Calibri</vt:lpstr>
      <vt:lpstr>Calibri Light</vt:lpstr>
      <vt:lpstr>Cambria</vt:lpstr>
      <vt:lpstr>Century Gothic</vt:lpstr>
      <vt:lpstr>Courier New</vt:lpstr>
      <vt:lpstr>Geneva</vt:lpstr>
      <vt:lpstr>Gill Sans MT</vt:lpstr>
      <vt:lpstr>Handwriting - Dakota</vt:lpstr>
      <vt:lpstr>Helvetica</vt:lpstr>
      <vt:lpstr>Helvetica Neue</vt:lpstr>
      <vt:lpstr>Helvetica-Bold</vt:lpstr>
      <vt:lpstr>Lucida Grande</vt:lpstr>
      <vt:lpstr>Montserrat</vt:lpstr>
      <vt:lpstr>Roboto</vt:lpstr>
      <vt:lpstr>Tahoma</vt:lpstr>
      <vt:lpstr>Trebuchet MS</vt:lpstr>
      <vt:lpstr>Univers-LightOblique</vt:lpstr>
      <vt:lpstr>Verdana</vt:lpstr>
      <vt:lpstr>Wingdings</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Come possiamo migliorare i risultati dei JAK inibitori? </vt:lpstr>
      <vt:lpstr>Presentazione standard di PowerPoint</vt:lpstr>
      <vt:lpstr>Lo studio di fase I XPORT-MF-034: Selinexor + ruxolitinib</vt:lpstr>
      <vt:lpstr>Presentazione standard di PowerPoint</vt:lpstr>
      <vt:lpstr>Presentazione standard di PowerPoint</vt:lpstr>
      <vt:lpstr>Lo studio di fase II RESTORE con Elritercept </vt:lpstr>
      <vt:lpstr>Presentazione standard di PowerPoint</vt:lpstr>
      <vt:lpstr>Presentazione standard di PowerPoint</vt:lpstr>
      <vt:lpstr>Lo studio di fase I LIMBER-103 con INCB057643</vt:lpstr>
      <vt:lpstr>Presentazione standard di PowerPoint</vt:lpstr>
      <vt:lpstr>Come possiamo migliorare i risultati delle terapie approvate? </vt:lpstr>
      <vt:lpstr>Il ruolo dell’Epcidina nella policitemia vera (PV)</vt:lpstr>
      <vt:lpstr>Lo studio di fase 1/2 con Divesiran verrà presto aperto</vt:lpstr>
      <vt:lpstr>Givinostat: inibitore delle istone-deacetilasi (HDAC) </vt:lpstr>
      <vt:lpstr>Presentazione standard di PowerPoint</vt:lpstr>
      <vt:lpstr>Come possiamo migliorare i risultati delle terapie approvate? </vt:lpstr>
      <vt:lpstr>Bomedemstat (BOME) inibisce LSD1: gli studi clinici Shorespan</vt:lpstr>
      <vt:lpstr>Presentazione standard di PowerPoint</vt:lpstr>
      <vt:lpstr>INCA033989: anticorpo monoclonale contro CALR mutata</vt:lpstr>
      <vt:lpstr>Presentazione standard di PowerPoint</vt:lpstr>
      <vt:lpstr>Grazie dell’attenzione!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rischio di trombosi</vt:lpstr>
      <vt:lpstr>Presentazione standard di PowerPoint</vt:lpstr>
      <vt:lpstr>Presentazione standard di PowerPoint</vt:lpstr>
      <vt:lpstr>Cosa ci aspettiamo nei prossimi anni: Interrompere il decorso della malattia oltre alla trombosi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Qualità della vita legata allo stato di salute</vt:lpstr>
      <vt:lpstr>Presentazione standard di PowerPoint</vt:lpstr>
      <vt:lpstr>Le 3 «sorelle»….</vt:lpstr>
      <vt:lpstr>Presentazione standard di PowerPoint</vt:lpstr>
      <vt:lpstr>Presentazione standard di PowerPoint</vt:lpstr>
      <vt:lpstr>La vita per i pazienti con mielofibrosi: impatto fisico, emotivo e finanziario della malattia, analizzato con la medicina narrativa—Risultati dello studio italiano «Ritorno alla vita»</vt:lpstr>
      <vt:lpstr>Chi giudica la QoL</vt:lpstr>
      <vt:lpstr>Quando valutare la QoL</vt:lpstr>
      <vt:lpstr>Come valutare la QoL</vt:lpstr>
      <vt:lpstr>Le informazioni sulla QoL</vt:lpstr>
      <vt:lpstr>Presentazione standard di PowerPoint</vt:lpstr>
      <vt:lpstr>Impatto delle SMC sulla carriera lavorativa</vt:lpstr>
      <vt:lpstr>Importanza dei sintomi per i pazienti con SMC e i loro medici</vt:lpstr>
      <vt:lpstr>Obiettivi di trattamento per i pazienti e i loro medici</vt:lpstr>
      <vt:lpstr>Non c’è abbastanza tempo per discutere dei sintomi</vt:lpstr>
      <vt:lpstr>Strumenti di rilevamento della QoL/Sintomi</vt:lpstr>
      <vt:lpstr>Presentazione standard di PowerPoint</vt:lpstr>
      <vt:lpstr>Presentazione standard di PowerPoint</vt:lpstr>
      <vt:lpstr>Presentazione standard di PowerPoint</vt:lpstr>
      <vt:lpstr>Presentazione standard di PowerPoint</vt:lpstr>
      <vt:lpstr>Carico sintomatologico in pz con policitemia trattati con Ruxo vs BAT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Firenze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emato</dc:creator>
  <cp:lastModifiedBy>Lucrezia Morrone</cp:lastModifiedBy>
  <cp:revision>282</cp:revision>
  <dcterms:created xsi:type="dcterms:W3CDTF">2010-11-09T09:52:13Z</dcterms:created>
  <dcterms:modified xsi:type="dcterms:W3CDTF">2025-05-17T08:44:47Z</dcterms:modified>
</cp:coreProperties>
</file>